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92" r:id="rId2"/>
  </p:sldMasterIdLst>
  <p:notesMasterIdLst>
    <p:notesMasterId r:id="rId90"/>
  </p:notesMasterIdLst>
  <p:handoutMasterIdLst>
    <p:handoutMasterId r:id="rId91"/>
  </p:handoutMasterIdLst>
  <p:sldIdLst>
    <p:sldId id="258" r:id="rId3"/>
    <p:sldId id="256" r:id="rId4"/>
    <p:sldId id="502" r:id="rId5"/>
    <p:sldId id="501" r:id="rId6"/>
    <p:sldId id="503" r:id="rId7"/>
    <p:sldId id="504" r:id="rId8"/>
    <p:sldId id="505" r:id="rId9"/>
    <p:sldId id="454" r:id="rId10"/>
    <p:sldId id="492" r:id="rId11"/>
    <p:sldId id="493" r:id="rId12"/>
    <p:sldId id="494" r:id="rId13"/>
    <p:sldId id="456" r:id="rId14"/>
    <p:sldId id="495" r:id="rId15"/>
    <p:sldId id="455" r:id="rId16"/>
    <p:sldId id="459" r:id="rId17"/>
    <p:sldId id="461" r:id="rId18"/>
    <p:sldId id="491" r:id="rId19"/>
    <p:sldId id="500" r:id="rId20"/>
    <p:sldId id="496" r:id="rId21"/>
    <p:sldId id="497" r:id="rId22"/>
    <p:sldId id="498" r:id="rId23"/>
    <p:sldId id="436" r:id="rId24"/>
    <p:sldId id="512" r:id="rId25"/>
    <p:sldId id="514" r:id="rId26"/>
    <p:sldId id="522" r:id="rId27"/>
    <p:sldId id="510" r:id="rId28"/>
    <p:sldId id="506" r:id="rId29"/>
    <p:sldId id="507" r:id="rId30"/>
    <p:sldId id="443" r:id="rId31"/>
    <p:sldId id="452" r:id="rId32"/>
    <p:sldId id="444" r:id="rId33"/>
    <p:sldId id="499" r:id="rId34"/>
    <p:sldId id="463" r:id="rId35"/>
    <p:sldId id="466" r:id="rId36"/>
    <p:sldId id="521" r:id="rId37"/>
    <p:sldId id="467" r:id="rId38"/>
    <p:sldId id="527" r:id="rId39"/>
    <p:sldId id="528" r:id="rId40"/>
    <p:sldId id="518" r:id="rId41"/>
    <p:sldId id="464" r:id="rId42"/>
    <p:sldId id="515" r:id="rId43"/>
    <p:sldId id="516" r:id="rId44"/>
    <p:sldId id="517" r:id="rId45"/>
    <p:sldId id="508" r:id="rId46"/>
    <p:sldId id="519" r:id="rId47"/>
    <p:sldId id="520" r:id="rId48"/>
    <p:sldId id="471" r:id="rId49"/>
    <p:sldId id="535" r:id="rId50"/>
    <p:sldId id="480" r:id="rId51"/>
    <p:sldId id="481" r:id="rId52"/>
    <p:sldId id="488" r:id="rId53"/>
    <p:sldId id="482" r:id="rId54"/>
    <p:sldId id="531" r:id="rId55"/>
    <p:sldId id="483" r:id="rId56"/>
    <p:sldId id="484" r:id="rId57"/>
    <p:sldId id="485" r:id="rId58"/>
    <p:sldId id="486" r:id="rId59"/>
    <p:sldId id="487" r:id="rId60"/>
    <p:sldId id="474" r:id="rId61"/>
    <p:sldId id="475" r:id="rId62"/>
    <p:sldId id="476" r:id="rId63"/>
    <p:sldId id="477" r:id="rId64"/>
    <p:sldId id="540" r:id="rId65"/>
    <p:sldId id="478" r:id="rId66"/>
    <p:sldId id="537" r:id="rId67"/>
    <p:sldId id="405" r:id="rId68"/>
    <p:sldId id="538" r:id="rId69"/>
    <p:sldId id="539" r:id="rId70"/>
    <p:sldId id="541" r:id="rId71"/>
    <p:sldId id="393" r:id="rId72"/>
    <p:sldId id="552" r:id="rId73"/>
    <p:sldId id="397" r:id="rId74"/>
    <p:sldId id="398" r:id="rId75"/>
    <p:sldId id="417" r:id="rId76"/>
    <p:sldId id="418" r:id="rId77"/>
    <p:sldId id="419" r:id="rId78"/>
    <p:sldId id="543" r:id="rId79"/>
    <p:sldId id="544" r:id="rId80"/>
    <p:sldId id="545" r:id="rId81"/>
    <p:sldId id="546" r:id="rId82"/>
    <p:sldId id="547" r:id="rId83"/>
    <p:sldId id="548" r:id="rId84"/>
    <p:sldId id="553" r:id="rId85"/>
    <p:sldId id="554" r:id="rId86"/>
    <p:sldId id="550" r:id="rId87"/>
    <p:sldId id="542" r:id="rId88"/>
    <p:sldId id="340" r:id="rId89"/>
  </p:sldIdLst>
  <p:sldSz cx="9144000" cy="6858000" type="screen4x3"/>
  <p:notesSz cx="6797675" cy="9926638"/>
  <p:defaultTextStyle>
    <a:defPPr>
      <a:defRPr lang="zh-TW"/>
    </a:defPPr>
    <a:lvl1pPr algn="ctr" rtl="0" fontAlgn="base">
      <a:spcBef>
        <a:spcPct val="20000"/>
      </a:spcBef>
      <a:spcAft>
        <a:spcPct val="0"/>
      </a:spcAft>
      <a:defRPr sz="3600" kern="1200">
        <a:solidFill>
          <a:schemeClr val="tx1"/>
        </a:solidFill>
        <a:latin typeface="Times New Roman" pitchFamily="18" charset="0"/>
        <a:ea typeface="標楷體" pitchFamily="65" charset="-120"/>
        <a:cs typeface="+mn-cs"/>
      </a:defRPr>
    </a:lvl1pPr>
    <a:lvl2pPr marL="457200" algn="ctr" rtl="0" fontAlgn="base">
      <a:spcBef>
        <a:spcPct val="20000"/>
      </a:spcBef>
      <a:spcAft>
        <a:spcPct val="0"/>
      </a:spcAft>
      <a:defRPr sz="3600" kern="1200">
        <a:solidFill>
          <a:schemeClr val="tx1"/>
        </a:solidFill>
        <a:latin typeface="Times New Roman" pitchFamily="18" charset="0"/>
        <a:ea typeface="標楷體" pitchFamily="65" charset="-120"/>
        <a:cs typeface="+mn-cs"/>
      </a:defRPr>
    </a:lvl2pPr>
    <a:lvl3pPr marL="914400" algn="ctr" rtl="0" fontAlgn="base">
      <a:spcBef>
        <a:spcPct val="20000"/>
      </a:spcBef>
      <a:spcAft>
        <a:spcPct val="0"/>
      </a:spcAft>
      <a:defRPr sz="3600" kern="1200">
        <a:solidFill>
          <a:schemeClr val="tx1"/>
        </a:solidFill>
        <a:latin typeface="Times New Roman" pitchFamily="18" charset="0"/>
        <a:ea typeface="標楷體" pitchFamily="65" charset="-120"/>
        <a:cs typeface="+mn-cs"/>
      </a:defRPr>
    </a:lvl3pPr>
    <a:lvl4pPr marL="1371600" algn="ctr" rtl="0" fontAlgn="base">
      <a:spcBef>
        <a:spcPct val="20000"/>
      </a:spcBef>
      <a:spcAft>
        <a:spcPct val="0"/>
      </a:spcAft>
      <a:defRPr sz="3600" kern="1200">
        <a:solidFill>
          <a:schemeClr val="tx1"/>
        </a:solidFill>
        <a:latin typeface="Times New Roman" pitchFamily="18" charset="0"/>
        <a:ea typeface="標楷體" pitchFamily="65" charset="-120"/>
        <a:cs typeface="+mn-cs"/>
      </a:defRPr>
    </a:lvl4pPr>
    <a:lvl5pPr marL="1828800" algn="ctr" rtl="0" fontAlgn="base">
      <a:spcBef>
        <a:spcPct val="20000"/>
      </a:spcBef>
      <a:spcAft>
        <a:spcPct val="0"/>
      </a:spcAft>
      <a:defRPr sz="3600" kern="1200">
        <a:solidFill>
          <a:schemeClr val="tx1"/>
        </a:solidFill>
        <a:latin typeface="Times New Roman" pitchFamily="18" charset="0"/>
        <a:ea typeface="標楷體" pitchFamily="65" charset="-120"/>
        <a:cs typeface="+mn-cs"/>
      </a:defRPr>
    </a:lvl5pPr>
    <a:lvl6pPr marL="2286000" algn="l" defTabSz="914400" rtl="0" eaLnBrk="1" latinLnBrk="0" hangingPunct="1">
      <a:defRPr sz="3600" kern="1200">
        <a:solidFill>
          <a:schemeClr val="tx1"/>
        </a:solidFill>
        <a:latin typeface="Times New Roman" pitchFamily="18" charset="0"/>
        <a:ea typeface="標楷體" pitchFamily="65" charset="-120"/>
        <a:cs typeface="+mn-cs"/>
      </a:defRPr>
    </a:lvl6pPr>
    <a:lvl7pPr marL="2743200" algn="l" defTabSz="914400" rtl="0" eaLnBrk="1" latinLnBrk="0" hangingPunct="1">
      <a:defRPr sz="3600" kern="1200">
        <a:solidFill>
          <a:schemeClr val="tx1"/>
        </a:solidFill>
        <a:latin typeface="Times New Roman" pitchFamily="18" charset="0"/>
        <a:ea typeface="標楷體" pitchFamily="65" charset="-120"/>
        <a:cs typeface="+mn-cs"/>
      </a:defRPr>
    </a:lvl7pPr>
    <a:lvl8pPr marL="3200400" algn="l" defTabSz="914400" rtl="0" eaLnBrk="1" latinLnBrk="0" hangingPunct="1">
      <a:defRPr sz="3600" kern="1200">
        <a:solidFill>
          <a:schemeClr val="tx1"/>
        </a:solidFill>
        <a:latin typeface="Times New Roman" pitchFamily="18" charset="0"/>
        <a:ea typeface="標楷體" pitchFamily="65" charset="-120"/>
        <a:cs typeface="+mn-cs"/>
      </a:defRPr>
    </a:lvl8pPr>
    <a:lvl9pPr marL="3657600" algn="l" defTabSz="914400" rtl="0" eaLnBrk="1" latinLnBrk="0" hangingPunct="1">
      <a:defRPr sz="3600" kern="1200">
        <a:solidFill>
          <a:schemeClr val="tx1"/>
        </a:solidFill>
        <a:latin typeface="Times New Roman" pitchFamily="18"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ECFF"/>
    <a:srgbClr val="E9F7FF"/>
    <a:srgbClr val="008080"/>
    <a:srgbClr val="482400"/>
    <a:srgbClr val="FA820A"/>
    <a:srgbClr val="003399"/>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8094" autoAdjust="0"/>
    <p:restoredTop sz="86472" autoAdjust="0"/>
  </p:normalViewPr>
  <p:slideViewPr>
    <p:cSldViewPr>
      <p:cViewPr varScale="1">
        <p:scale>
          <a:sx n="50" d="100"/>
          <a:sy n="50" d="100"/>
        </p:scale>
        <p:origin x="-91" y="-1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54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4C4E3-9CA5-47F3-8F84-B59F134E037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TW" altLang="en-US"/>
        </a:p>
      </dgm:t>
    </dgm:pt>
    <dgm:pt modelId="{D0C53C6A-0921-46A7-89C1-1AF0EBF65E88}">
      <dgm:prSet phldrT="[文字]"/>
      <dgm:spPr/>
      <dgm:t>
        <a:bodyPr/>
        <a:lstStyle/>
        <a:p>
          <a:r>
            <a:rPr lang="zh-TW" altLang="en-US" dirty="0" smtClean="0">
              <a:solidFill>
                <a:schemeClr val="accent5">
                  <a:lumMod val="10000"/>
                </a:schemeClr>
              </a:solidFill>
              <a:latin typeface="標楷體" pitchFamily="65" charset="-120"/>
              <a:ea typeface="標楷體" pitchFamily="65" charset="-120"/>
            </a:rPr>
            <a:t>蒐集</a:t>
          </a:r>
          <a:endParaRPr lang="zh-TW" altLang="en-US" dirty="0">
            <a:solidFill>
              <a:schemeClr val="accent5">
                <a:lumMod val="10000"/>
              </a:schemeClr>
            </a:solidFill>
            <a:latin typeface="標楷體" pitchFamily="65" charset="-120"/>
            <a:ea typeface="標楷體" pitchFamily="65" charset="-120"/>
          </a:endParaRPr>
        </a:p>
      </dgm:t>
    </dgm:pt>
    <dgm:pt modelId="{C939C22F-9F00-4A5C-B331-424290D639EE}" type="parTrans" cxnId="{D2578AE4-9AFE-4A76-917E-73F77A2417DF}">
      <dgm:prSet/>
      <dgm:spPr/>
      <dgm:t>
        <a:bodyPr/>
        <a:lstStyle/>
        <a:p>
          <a:endParaRPr lang="zh-TW" altLang="en-US"/>
        </a:p>
      </dgm:t>
    </dgm:pt>
    <dgm:pt modelId="{44A653C3-34AD-4816-A029-B52DA7D4053F}" type="sibTrans" cxnId="{D2578AE4-9AFE-4A76-917E-73F77A2417DF}">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zh-TW" altLang="en-US"/>
        </a:p>
      </dgm:t>
    </dgm:pt>
    <dgm:pt modelId="{C0D9E8D9-2A65-43FD-A724-F46C86820012}">
      <dgm:prSet phldrT="[文字]"/>
      <dgm:spPr/>
      <dgm:t>
        <a:bodyPr/>
        <a:lstStyle/>
        <a:p>
          <a:r>
            <a:rPr lang="zh-TW" altLang="en-US" dirty="0" smtClean="0">
              <a:solidFill>
                <a:schemeClr val="accent5">
                  <a:lumMod val="10000"/>
                </a:schemeClr>
              </a:solidFill>
              <a:latin typeface="標楷體" pitchFamily="65" charset="-120"/>
              <a:ea typeface="標楷體" pitchFamily="65" charset="-120"/>
            </a:rPr>
            <a:t>處理</a:t>
          </a:r>
          <a:endParaRPr lang="zh-TW" altLang="en-US" dirty="0">
            <a:solidFill>
              <a:schemeClr val="accent5">
                <a:lumMod val="10000"/>
              </a:schemeClr>
            </a:solidFill>
            <a:latin typeface="標楷體" pitchFamily="65" charset="-120"/>
            <a:ea typeface="標楷體" pitchFamily="65" charset="-120"/>
          </a:endParaRPr>
        </a:p>
      </dgm:t>
    </dgm:pt>
    <dgm:pt modelId="{A135A67D-CB47-44DF-BF4B-6308D0045A63}" type="parTrans" cxnId="{1BB666F1-AF73-4483-BF1F-3C8840295ACC}">
      <dgm:prSet/>
      <dgm:spPr/>
      <dgm:t>
        <a:bodyPr/>
        <a:lstStyle/>
        <a:p>
          <a:endParaRPr lang="zh-TW" altLang="en-US"/>
        </a:p>
      </dgm:t>
    </dgm:pt>
    <dgm:pt modelId="{C8281667-8DC2-4606-993E-EFE136BC9980}" type="sibTrans" cxnId="{1BB666F1-AF73-4483-BF1F-3C8840295ACC}">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zh-TW" altLang="en-US"/>
        </a:p>
      </dgm:t>
    </dgm:pt>
    <dgm:pt modelId="{8C1EF130-B68A-47D5-83C4-EC184A970B79}">
      <dgm:prSet phldrT="[文字]"/>
      <dgm:spPr/>
      <dgm:t>
        <a:bodyPr/>
        <a:lstStyle/>
        <a:p>
          <a:r>
            <a:rPr lang="zh-TW" altLang="en-US" dirty="0" smtClean="0">
              <a:solidFill>
                <a:schemeClr val="accent5">
                  <a:lumMod val="10000"/>
                </a:schemeClr>
              </a:solidFill>
              <a:latin typeface="標楷體" pitchFamily="65" charset="-120"/>
              <a:ea typeface="標楷體" pitchFamily="65" charset="-120"/>
            </a:rPr>
            <a:t>利用</a:t>
          </a:r>
          <a:endParaRPr lang="zh-TW" altLang="en-US" dirty="0">
            <a:solidFill>
              <a:schemeClr val="accent5">
                <a:lumMod val="10000"/>
              </a:schemeClr>
            </a:solidFill>
            <a:latin typeface="標楷體" pitchFamily="65" charset="-120"/>
            <a:ea typeface="標楷體" pitchFamily="65" charset="-120"/>
          </a:endParaRPr>
        </a:p>
      </dgm:t>
    </dgm:pt>
    <dgm:pt modelId="{B3DE783C-1AA6-435E-A29F-932291140AED}" type="parTrans" cxnId="{71D6AC99-2B6C-41DB-941C-790C22A4A262}">
      <dgm:prSet/>
      <dgm:spPr/>
      <dgm:t>
        <a:bodyPr/>
        <a:lstStyle/>
        <a:p>
          <a:endParaRPr lang="zh-TW" altLang="en-US"/>
        </a:p>
      </dgm:t>
    </dgm:pt>
    <dgm:pt modelId="{0258ACE5-85B2-4C71-96B8-5793B79F6119}" type="sibTrans" cxnId="{71D6AC99-2B6C-41DB-941C-790C22A4A262}">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zh-TW" altLang="en-US"/>
        </a:p>
      </dgm:t>
    </dgm:pt>
    <dgm:pt modelId="{CA7709AC-450C-4DC8-877D-FECFBF0941D3}" type="pres">
      <dgm:prSet presAssocID="{3CC4C4E3-9CA5-47F3-8F84-B59F134E0377}" presName="cycle" presStyleCnt="0">
        <dgm:presLayoutVars>
          <dgm:dir/>
          <dgm:resizeHandles val="exact"/>
        </dgm:presLayoutVars>
      </dgm:prSet>
      <dgm:spPr/>
      <dgm:t>
        <a:bodyPr/>
        <a:lstStyle/>
        <a:p>
          <a:endParaRPr lang="zh-TW" altLang="en-US"/>
        </a:p>
      </dgm:t>
    </dgm:pt>
    <dgm:pt modelId="{422F5A26-27DB-4933-A04C-1CDCCB77B7A1}" type="pres">
      <dgm:prSet presAssocID="{D0C53C6A-0921-46A7-89C1-1AF0EBF65E88}" presName="node" presStyleLbl="node1" presStyleIdx="0" presStyleCnt="3">
        <dgm:presLayoutVars>
          <dgm:bulletEnabled val="1"/>
        </dgm:presLayoutVars>
      </dgm:prSet>
      <dgm:spPr/>
      <dgm:t>
        <a:bodyPr/>
        <a:lstStyle/>
        <a:p>
          <a:endParaRPr lang="zh-TW" altLang="en-US"/>
        </a:p>
      </dgm:t>
    </dgm:pt>
    <dgm:pt modelId="{17FFC818-55F7-4FA1-BC1E-DBBBD0CAC169}" type="pres">
      <dgm:prSet presAssocID="{44A653C3-34AD-4816-A029-B52DA7D4053F}" presName="sibTrans" presStyleLbl="sibTrans2D1" presStyleIdx="0" presStyleCnt="3"/>
      <dgm:spPr/>
      <dgm:t>
        <a:bodyPr/>
        <a:lstStyle/>
        <a:p>
          <a:endParaRPr lang="zh-TW" altLang="en-US"/>
        </a:p>
      </dgm:t>
    </dgm:pt>
    <dgm:pt modelId="{324E185F-9276-4B11-BAE6-C8F16E634D84}" type="pres">
      <dgm:prSet presAssocID="{44A653C3-34AD-4816-A029-B52DA7D4053F}" presName="connectorText" presStyleLbl="sibTrans2D1" presStyleIdx="0" presStyleCnt="3"/>
      <dgm:spPr/>
      <dgm:t>
        <a:bodyPr/>
        <a:lstStyle/>
        <a:p>
          <a:endParaRPr lang="zh-TW" altLang="en-US"/>
        </a:p>
      </dgm:t>
    </dgm:pt>
    <dgm:pt modelId="{DF7E6B04-0D41-4857-A751-BA649046170C}" type="pres">
      <dgm:prSet presAssocID="{C0D9E8D9-2A65-43FD-A724-F46C86820012}" presName="node" presStyleLbl="node1" presStyleIdx="1" presStyleCnt="3">
        <dgm:presLayoutVars>
          <dgm:bulletEnabled val="1"/>
        </dgm:presLayoutVars>
      </dgm:prSet>
      <dgm:spPr/>
      <dgm:t>
        <a:bodyPr/>
        <a:lstStyle/>
        <a:p>
          <a:endParaRPr lang="zh-TW" altLang="en-US"/>
        </a:p>
      </dgm:t>
    </dgm:pt>
    <dgm:pt modelId="{43C88212-F267-4C2A-AA53-541F52909CBF}" type="pres">
      <dgm:prSet presAssocID="{C8281667-8DC2-4606-993E-EFE136BC9980}" presName="sibTrans" presStyleLbl="sibTrans2D1" presStyleIdx="1" presStyleCnt="3"/>
      <dgm:spPr/>
      <dgm:t>
        <a:bodyPr/>
        <a:lstStyle/>
        <a:p>
          <a:endParaRPr lang="zh-TW" altLang="en-US"/>
        </a:p>
      </dgm:t>
    </dgm:pt>
    <dgm:pt modelId="{5C441519-98F8-424B-B083-FED9367AFE56}" type="pres">
      <dgm:prSet presAssocID="{C8281667-8DC2-4606-993E-EFE136BC9980}" presName="connectorText" presStyleLbl="sibTrans2D1" presStyleIdx="1" presStyleCnt="3"/>
      <dgm:spPr/>
      <dgm:t>
        <a:bodyPr/>
        <a:lstStyle/>
        <a:p>
          <a:endParaRPr lang="zh-TW" altLang="en-US"/>
        </a:p>
      </dgm:t>
    </dgm:pt>
    <dgm:pt modelId="{BE831291-77A5-46C2-BC0B-1D0B8688255B}" type="pres">
      <dgm:prSet presAssocID="{8C1EF130-B68A-47D5-83C4-EC184A970B79}" presName="node" presStyleLbl="node1" presStyleIdx="2" presStyleCnt="3">
        <dgm:presLayoutVars>
          <dgm:bulletEnabled val="1"/>
        </dgm:presLayoutVars>
      </dgm:prSet>
      <dgm:spPr/>
      <dgm:t>
        <a:bodyPr/>
        <a:lstStyle/>
        <a:p>
          <a:endParaRPr lang="zh-TW" altLang="en-US"/>
        </a:p>
      </dgm:t>
    </dgm:pt>
    <dgm:pt modelId="{1BA1BCAD-9E4F-4EFC-9621-07D266A2CA17}" type="pres">
      <dgm:prSet presAssocID="{0258ACE5-85B2-4C71-96B8-5793B79F6119}" presName="sibTrans" presStyleLbl="sibTrans2D1" presStyleIdx="2" presStyleCnt="3"/>
      <dgm:spPr/>
      <dgm:t>
        <a:bodyPr/>
        <a:lstStyle/>
        <a:p>
          <a:endParaRPr lang="zh-TW" altLang="en-US"/>
        </a:p>
      </dgm:t>
    </dgm:pt>
    <dgm:pt modelId="{27CBBDF2-FC6E-46AF-893C-5F3284A608D2}" type="pres">
      <dgm:prSet presAssocID="{0258ACE5-85B2-4C71-96B8-5793B79F6119}" presName="connectorText" presStyleLbl="sibTrans2D1" presStyleIdx="2" presStyleCnt="3"/>
      <dgm:spPr/>
      <dgm:t>
        <a:bodyPr/>
        <a:lstStyle/>
        <a:p>
          <a:endParaRPr lang="zh-TW" altLang="en-US"/>
        </a:p>
      </dgm:t>
    </dgm:pt>
  </dgm:ptLst>
  <dgm:cxnLst>
    <dgm:cxn modelId="{2A681A90-01B0-4262-8CB1-BD1D32BBA943}" type="presOf" srcId="{0258ACE5-85B2-4C71-96B8-5793B79F6119}" destId="{27CBBDF2-FC6E-46AF-893C-5F3284A608D2}" srcOrd="1" destOrd="0" presId="urn:microsoft.com/office/officeart/2005/8/layout/cycle2"/>
    <dgm:cxn modelId="{BA4CB63B-FD90-4BF6-A4C4-6DCEA480AD0C}" type="presOf" srcId="{C0D9E8D9-2A65-43FD-A724-F46C86820012}" destId="{DF7E6B04-0D41-4857-A751-BA649046170C}" srcOrd="0" destOrd="0" presId="urn:microsoft.com/office/officeart/2005/8/layout/cycle2"/>
    <dgm:cxn modelId="{3BAEA44F-FC00-44C1-9CAD-15744ACD090D}" type="presOf" srcId="{D0C53C6A-0921-46A7-89C1-1AF0EBF65E88}" destId="{422F5A26-27DB-4933-A04C-1CDCCB77B7A1}" srcOrd="0" destOrd="0" presId="urn:microsoft.com/office/officeart/2005/8/layout/cycle2"/>
    <dgm:cxn modelId="{3FFA490C-4BAE-4843-B279-CE7FF2553C34}" type="presOf" srcId="{44A653C3-34AD-4816-A029-B52DA7D4053F}" destId="{324E185F-9276-4B11-BAE6-C8F16E634D84}" srcOrd="1" destOrd="0" presId="urn:microsoft.com/office/officeart/2005/8/layout/cycle2"/>
    <dgm:cxn modelId="{71D6AC99-2B6C-41DB-941C-790C22A4A262}" srcId="{3CC4C4E3-9CA5-47F3-8F84-B59F134E0377}" destId="{8C1EF130-B68A-47D5-83C4-EC184A970B79}" srcOrd="2" destOrd="0" parTransId="{B3DE783C-1AA6-435E-A29F-932291140AED}" sibTransId="{0258ACE5-85B2-4C71-96B8-5793B79F6119}"/>
    <dgm:cxn modelId="{B9C68297-8421-4768-8A77-FD31C68CF295}" type="presOf" srcId="{0258ACE5-85B2-4C71-96B8-5793B79F6119}" destId="{1BA1BCAD-9E4F-4EFC-9621-07D266A2CA17}" srcOrd="0" destOrd="0" presId="urn:microsoft.com/office/officeart/2005/8/layout/cycle2"/>
    <dgm:cxn modelId="{C2867E88-27AA-4314-A604-AFB31910B64C}" type="presOf" srcId="{C8281667-8DC2-4606-993E-EFE136BC9980}" destId="{43C88212-F267-4C2A-AA53-541F52909CBF}" srcOrd="0" destOrd="0" presId="urn:microsoft.com/office/officeart/2005/8/layout/cycle2"/>
    <dgm:cxn modelId="{C5432AAF-8910-4D5E-9E3C-79C39803A6C8}" type="presOf" srcId="{8C1EF130-B68A-47D5-83C4-EC184A970B79}" destId="{BE831291-77A5-46C2-BC0B-1D0B8688255B}" srcOrd="0" destOrd="0" presId="urn:microsoft.com/office/officeart/2005/8/layout/cycle2"/>
    <dgm:cxn modelId="{A735EBA2-FA19-4CBE-9BEE-299D74E7E5B6}" type="presOf" srcId="{3CC4C4E3-9CA5-47F3-8F84-B59F134E0377}" destId="{CA7709AC-450C-4DC8-877D-FECFBF0941D3}" srcOrd="0" destOrd="0" presId="urn:microsoft.com/office/officeart/2005/8/layout/cycle2"/>
    <dgm:cxn modelId="{C70C7229-9E46-43EB-A651-957CDF52A0B3}" type="presOf" srcId="{44A653C3-34AD-4816-A029-B52DA7D4053F}" destId="{17FFC818-55F7-4FA1-BC1E-DBBBD0CAC169}" srcOrd="0" destOrd="0" presId="urn:microsoft.com/office/officeart/2005/8/layout/cycle2"/>
    <dgm:cxn modelId="{1BB666F1-AF73-4483-BF1F-3C8840295ACC}" srcId="{3CC4C4E3-9CA5-47F3-8F84-B59F134E0377}" destId="{C0D9E8D9-2A65-43FD-A724-F46C86820012}" srcOrd="1" destOrd="0" parTransId="{A135A67D-CB47-44DF-BF4B-6308D0045A63}" sibTransId="{C8281667-8DC2-4606-993E-EFE136BC9980}"/>
    <dgm:cxn modelId="{D2578AE4-9AFE-4A76-917E-73F77A2417DF}" srcId="{3CC4C4E3-9CA5-47F3-8F84-B59F134E0377}" destId="{D0C53C6A-0921-46A7-89C1-1AF0EBF65E88}" srcOrd="0" destOrd="0" parTransId="{C939C22F-9F00-4A5C-B331-424290D639EE}" sibTransId="{44A653C3-34AD-4816-A029-B52DA7D4053F}"/>
    <dgm:cxn modelId="{20B0F680-2B76-4055-B984-C30682DA2E65}" type="presOf" srcId="{C8281667-8DC2-4606-993E-EFE136BC9980}" destId="{5C441519-98F8-424B-B083-FED9367AFE56}" srcOrd="1" destOrd="0" presId="urn:microsoft.com/office/officeart/2005/8/layout/cycle2"/>
    <dgm:cxn modelId="{CD3177C0-880F-4661-BCE4-0A5E4595A1C7}" type="presParOf" srcId="{CA7709AC-450C-4DC8-877D-FECFBF0941D3}" destId="{422F5A26-27DB-4933-A04C-1CDCCB77B7A1}" srcOrd="0" destOrd="0" presId="urn:microsoft.com/office/officeart/2005/8/layout/cycle2"/>
    <dgm:cxn modelId="{F4C32A7F-E674-4A23-AC75-C226C063DD72}" type="presParOf" srcId="{CA7709AC-450C-4DC8-877D-FECFBF0941D3}" destId="{17FFC818-55F7-4FA1-BC1E-DBBBD0CAC169}" srcOrd="1" destOrd="0" presId="urn:microsoft.com/office/officeart/2005/8/layout/cycle2"/>
    <dgm:cxn modelId="{15E1AD44-4D07-4407-9E0D-13C662336EB6}" type="presParOf" srcId="{17FFC818-55F7-4FA1-BC1E-DBBBD0CAC169}" destId="{324E185F-9276-4B11-BAE6-C8F16E634D84}" srcOrd="0" destOrd="0" presId="urn:microsoft.com/office/officeart/2005/8/layout/cycle2"/>
    <dgm:cxn modelId="{30605FCF-AEAF-4B65-9C3B-B336A1DE3E50}" type="presParOf" srcId="{CA7709AC-450C-4DC8-877D-FECFBF0941D3}" destId="{DF7E6B04-0D41-4857-A751-BA649046170C}" srcOrd="2" destOrd="0" presId="urn:microsoft.com/office/officeart/2005/8/layout/cycle2"/>
    <dgm:cxn modelId="{02550766-7D04-4FDC-85F9-089C7218CEAE}" type="presParOf" srcId="{CA7709AC-450C-4DC8-877D-FECFBF0941D3}" destId="{43C88212-F267-4C2A-AA53-541F52909CBF}" srcOrd="3" destOrd="0" presId="urn:microsoft.com/office/officeart/2005/8/layout/cycle2"/>
    <dgm:cxn modelId="{01B46BE6-0713-4645-BBB3-4BD9610690D2}" type="presParOf" srcId="{43C88212-F267-4C2A-AA53-541F52909CBF}" destId="{5C441519-98F8-424B-B083-FED9367AFE56}" srcOrd="0" destOrd="0" presId="urn:microsoft.com/office/officeart/2005/8/layout/cycle2"/>
    <dgm:cxn modelId="{56C8047D-2DD4-45E5-8883-411C66954C05}" type="presParOf" srcId="{CA7709AC-450C-4DC8-877D-FECFBF0941D3}" destId="{BE831291-77A5-46C2-BC0B-1D0B8688255B}" srcOrd="4" destOrd="0" presId="urn:microsoft.com/office/officeart/2005/8/layout/cycle2"/>
    <dgm:cxn modelId="{929EB9C2-C3E5-4814-A14E-68D1583A2CDF}" type="presParOf" srcId="{CA7709AC-450C-4DC8-877D-FECFBF0941D3}" destId="{1BA1BCAD-9E4F-4EFC-9621-07D266A2CA17}" srcOrd="5" destOrd="0" presId="urn:microsoft.com/office/officeart/2005/8/layout/cycle2"/>
    <dgm:cxn modelId="{A3C66D03-C683-4343-A79B-90B5C63A6FDE}" type="presParOf" srcId="{1BA1BCAD-9E4F-4EFC-9621-07D266A2CA17}" destId="{27CBBDF2-FC6E-46AF-893C-5F3284A608D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新細明體" charset="-120"/>
              </a:defRPr>
            </a:lvl1pPr>
          </a:lstStyle>
          <a:p>
            <a:endParaRPr lang="en-US" altLang="zh-TW"/>
          </a:p>
        </p:txBody>
      </p:sp>
      <p:sp>
        <p:nvSpPr>
          <p:cNvPr id="93187"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新細明體" charset="-120"/>
              </a:defRPr>
            </a:lvl1pPr>
          </a:lstStyle>
          <a:p>
            <a:endParaRPr lang="en-US" altLang="zh-TW"/>
          </a:p>
        </p:txBody>
      </p:sp>
      <p:sp>
        <p:nvSpPr>
          <p:cNvPr id="9318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新細明體" charset="-120"/>
              </a:defRPr>
            </a:lvl1pPr>
          </a:lstStyle>
          <a:p>
            <a:endParaRPr lang="en-US" altLang="zh-TW"/>
          </a:p>
        </p:txBody>
      </p:sp>
      <p:sp>
        <p:nvSpPr>
          <p:cNvPr id="93189"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新細明體" charset="-120"/>
              </a:defRPr>
            </a:lvl1pPr>
          </a:lstStyle>
          <a:p>
            <a:fld id="{86BF8589-5BA1-4B42-9C36-1E2A4DF397FD}" type="slidenum">
              <a:rPr lang="en-US" altLang="zh-TW"/>
              <a:pPr/>
              <a:t>‹#›</a:t>
            </a:fld>
            <a:endParaRPr lang="en-US" altLang="zh-TW"/>
          </a:p>
        </p:txBody>
      </p:sp>
    </p:spTree>
    <p:extLst>
      <p:ext uri="{BB962C8B-B14F-4D97-AF65-F5344CB8AC3E}">
        <p14:creationId xmlns:p14="http://schemas.microsoft.com/office/powerpoint/2010/main" val="3962152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新細明體" charset="-120"/>
              </a:defRPr>
            </a:lvl1pPr>
          </a:lstStyle>
          <a:p>
            <a:endParaRPr lang="en-US" altLang="zh-TW"/>
          </a:p>
        </p:txBody>
      </p:sp>
      <p:sp>
        <p:nvSpPr>
          <p:cNvPr id="16793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新細明體" charset="-120"/>
              </a:defRPr>
            </a:lvl1pPr>
          </a:lstStyle>
          <a:p>
            <a:endParaRPr lang="en-US" altLang="zh-TW"/>
          </a:p>
        </p:txBody>
      </p:sp>
      <p:sp>
        <p:nvSpPr>
          <p:cNvPr id="16794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p:spPr>
      </p:sp>
      <p:sp>
        <p:nvSpPr>
          <p:cNvPr id="167941"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794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新細明體" charset="-120"/>
              </a:defRPr>
            </a:lvl1pPr>
          </a:lstStyle>
          <a:p>
            <a:endParaRPr lang="en-US" altLang="zh-TW"/>
          </a:p>
        </p:txBody>
      </p:sp>
      <p:sp>
        <p:nvSpPr>
          <p:cNvPr id="167943"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新細明體" charset="-120"/>
              </a:defRPr>
            </a:lvl1pPr>
          </a:lstStyle>
          <a:p>
            <a:fld id="{FEAE0CC6-651D-4660-B157-38B3E121D63C}" type="slidenum">
              <a:rPr lang="en-US" altLang="zh-TW"/>
              <a:pPr/>
              <a:t>‹#›</a:t>
            </a:fld>
            <a:endParaRPr lang="en-US" altLang="zh-TW"/>
          </a:p>
        </p:txBody>
      </p:sp>
    </p:spTree>
    <p:extLst>
      <p:ext uri="{BB962C8B-B14F-4D97-AF65-F5344CB8AC3E}">
        <p14:creationId xmlns:p14="http://schemas.microsoft.com/office/powerpoint/2010/main" val="8422479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新細明體" charset="-120"/>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新細明體" charset="-120"/>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新細明體" charset="-120"/>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新細明體" charset="-120"/>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4BA08E9-C691-477F-85F5-68846B875014}" type="slidenum">
              <a:rPr lang="zh-TW" altLang="en-US" smtClean="0"/>
              <a:pPr/>
              <a:t>9</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4BA08E9-C691-477F-85F5-68846B875014}" type="slidenum">
              <a:rPr lang="zh-TW" altLang="en-US" smtClean="0"/>
              <a:pPr/>
              <a:t>27</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4BA08E9-C691-477F-85F5-68846B875014}" type="slidenum">
              <a:rPr lang="zh-TW" altLang="en-US" smtClean="0"/>
              <a:pPr/>
              <a:t>28</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EAE0CC6-651D-4660-B157-38B3E121D63C}" type="slidenum">
              <a:rPr lang="en-US" altLang="zh-TW" smtClean="0"/>
              <a:pPr/>
              <a:t>40</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4BA08E9-C691-477F-85F5-68846B875014}" type="slidenum">
              <a:rPr lang="zh-TW" altLang="en-US" smtClean="0"/>
              <a:pPr/>
              <a:t>10</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4BA08E9-C691-477F-85F5-68846B875014}" type="slidenum">
              <a:rPr lang="zh-TW" altLang="en-US" smtClean="0"/>
              <a:pPr/>
              <a:t>11</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4BA08E9-C691-477F-85F5-68846B875014}" type="slidenum">
              <a:rPr lang="zh-TW" altLang="en-US" smtClean="0"/>
              <a:pPr/>
              <a:t>13</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4BA08E9-C691-477F-85F5-68846B875014}" type="slidenum">
              <a:rPr lang="zh-TW" altLang="en-US" smtClean="0"/>
              <a:pPr/>
              <a:t>17</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4BA08E9-C691-477F-85F5-68846B875014}" type="slidenum">
              <a:rPr lang="zh-TW" altLang="en-US" smtClean="0"/>
              <a:pPr/>
              <a:t>20</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4BA08E9-C691-477F-85F5-68846B875014}" type="slidenum">
              <a:rPr lang="zh-TW" altLang="en-US" smtClean="0"/>
              <a:pPr/>
              <a:t>21</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4BA08E9-C691-477F-85F5-68846B875014}" type="slidenum">
              <a:rPr lang="zh-TW" altLang="en-US" smtClean="0"/>
              <a:pPr/>
              <a:t>23</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4BA08E9-C691-477F-85F5-68846B875014}" type="slidenum">
              <a:rPr lang="zh-TW" altLang="en-US" smtClean="0"/>
              <a:pPr/>
              <a:t>26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圖表版面配置區 3"/>
          <p:cNvSpPr>
            <a:spLocks noGrp="1"/>
          </p:cNvSpPr>
          <p:nvPr>
            <p:ph type="chart" sz="half" idx="2"/>
          </p:nvPr>
        </p:nvSpPr>
        <p:spPr>
          <a:xfrm>
            <a:off x="4648200" y="1600200"/>
            <a:ext cx="4038600" cy="4525963"/>
          </a:xfrm>
          <a:prstGeom prst="rect">
            <a:avLst/>
          </a:prstGeom>
        </p:spPr>
        <p:txBody>
          <a:bodyPr/>
          <a:lstStyle/>
          <a:p>
            <a:endParaRPr lang="zh-TW" altLang="en-US"/>
          </a:p>
        </p:txBody>
      </p:sp>
      <p:sp>
        <p:nvSpPr>
          <p:cNvPr id="5" name="日期版面配置區 4"/>
          <p:cNvSpPr>
            <a:spLocks noGrp="1"/>
          </p:cNvSpPr>
          <p:nvPr>
            <p:ph type="dt" sz="half" idx="10"/>
          </p:nvPr>
        </p:nvSpPr>
        <p:spPr>
          <a:xfrm>
            <a:off x="1905000" y="6172200"/>
            <a:ext cx="1905000" cy="457200"/>
          </a:xfrm>
        </p:spPr>
        <p:txBody>
          <a:bodyPr/>
          <a:lstStyle>
            <a:lvl1pPr>
              <a:defRPr/>
            </a:lvl1pPr>
          </a:lstStyle>
          <a:p>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1905000" y="6172200"/>
            <a:ext cx="1905000" cy="457200"/>
          </a:xfrm>
        </p:spPr>
        <p:txBody>
          <a:bodyPr/>
          <a:lstStyle>
            <a:lvl1pPr>
              <a:defRPr/>
            </a:lvl1pPr>
          </a:lstStyle>
          <a:p>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685800" y="983159"/>
            <a:ext cx="7772400" cy="769441"/>
          </a:xfrm>
          <a:prstGeom prst="rect">
            <a:avLst/>
          </a:prstGeom>
        </p:spPr>
        <p:txBody>
          <a:bodyPr/>
          <a:lstStyle/>
          <a:p>
            <a:r>
              <a:rPr lang="zh-TW" altLang="en-US" smtClean="0"/>
              <a:t>按一下以編輯母片標題樣式</a:t>
            </a:r>
            <a:endParaRPr lang="zh-TW" altLang="en-US"/>
          </a:p>
        </p:txBody>
      </p:sp>
      <p:sp>
        <p:nvSpPr>
          <p:cNvPr id="3" name="SmartArt 版面配置區 2"/>
          <p:cNvSpPr>
            <a:spLocks noGrp="1"/>
          </p:cNvSpPr>
          <p:nvPr>
            <p:ph type="dgm" idx="1"/>
          </p:nvPr>
        </p:nvSpPr>
        <p:spPr>
          <a:xfrm>
            <a:off x="1371600" y="2743200"/>
            <a:ext cx="7772400" cy="4114800"/>
          </a:xfrm>
          <a:prstGeom prst="rect">
            <a:avLst/>
          </a:prstGeo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xfrm>
            <a:off x="3590925" y="6286500"/>
            <a:ext cx="2895600" cy="457200"/>
          </a:xfrm>
          <a:prstGeom prst="rect">
            <a:avLst/>
          </a:prstGeom>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xfrm>
            <a:off x="7019925" y="6286500"/>
            <a:ext cx="1905000" cy="457200"/>
          </a:xfrm>
          <a:prstGeom prst="rect">
            <a:avLst/>
          </a:prstGeom>
        </p:spPr>
        <p:txBody>
          <a:bodyPr/>
          <a:lstStyle>
            <a:lvl1pPr>
              <a:defRPr/>
            </a:lvl1pPr>
          </a:lstStyle>
          <a:p>
            <a:pPr>
              <a:defRPr/>
            </a:pPr>
            <a:r>
              <a:rPr lang="en-US" altLang="zh-TW"/>
              <a:t>-</a:t>
            </a:r>
            <a:fld id="{69745343-40B5-459A-826E-8034898FC1D4}" type="slidenum">
              <a:rPr lang="en-US" altLang="zh-TW"/>
              <a:pPr>
                <a:defRPr/>
              </a:pPr>
              <a:t>‹#›</a:t>
            </a:fld>
            <a:r>
              <a:rPr lang="en-US" altLang="zh-TW"/>
              <a:t>-</a:t>
            </a:r>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r>
              <a:rPr lang="zh-TW" altLang="en-US">
                <a:solidFill>
                  <a:srgbClr val="003366"/>
                </a:solidFill>
              </a:rPr>
              <a:t>法務資訊安全簡介</a:t>
            </a:r>
            <a:endParaRPr lang="en-US" altLang="zh-TW" dirty="0">
              <a:solidFill>
                <a:srgbClr val="003366"/>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30CC6A54-035F-4306-9C24-22F64ABDF2FA}" type="slidenum">
              <a:rPr lang="zh-TW" altLang="en-US">
                <a:solidFill>
                  <a:srgbClr val="9A0000"/>
                </a:solidFill>
              </a:rPr>
              <a:pPr>
                <a:defRPr/>
              </a:pPr>
              <a:t>‹#›</a:t>
            </a:fld>
            <a:endParaRPr lang="en-US" altLang="zh-TW" dirty="0">
              <a:solidFill>
                <a:srgbClr val="9A0000"/>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707886"/>
          </a:xfrm>
        </p:spPr>
        <p:txBody>
          <a:bodyPr anchor="t"/>
          <a:lstStyle>
            <a:lvl1pPr algn="l">
              <a:defRPr sz="40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r>
              <a:rPr lang="zh-TW" altLang="en-US">
                <a:solidFill>
                  <a:srgbClr val="003366"/>
                </a:solidFill>
              </a:rPr>
              <a:t>法務資訊安全簡介</a:t>
            </a:r>
            <a:endParaRPr lang="en-US" altLang="zh-TW" dirty="0">
              <a:solidFill>
                <a:srgbClr val="003366"/>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57A4738C-F2E5-45F0-933F-6327B662A3A2}" type="slidenum">
              <a:rPr lang="zh-TW" altLang="en-US">
                <a:solidFill>
                  <a:srgbClr val="9A0000"/>
                </a:solidFill>
              </a:rPr>
              <a:pPr>
                <a:defRPr/>
              </a:pPr>
              <a:t>‹#›</a:t>
            </a:fld>
            <a:endParaRPr lang="en-US" altLang="zh-TW" dirty="0">
              <a:solidFill>
                <a:srgbClr val="9A0000"/>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r>
              <a:rPr lang="zh-TW" altLang="en-US">
                <a:solidFill>
                  <a:srgbClr val="003366"/>
                </a:solidFill>
              </a:rPr>
              <a:t>法務資訊安全簡介</a:t>
            </a:r>
            <a:endParaRPr lang="en-US" altLang="zh-TW" dirty="0">
              <a:solidFill>
                <a:srgbClr val="003366"/>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81454F6A-D80B-48C1-AFA8-4D909AC28331}" type="slidenum">
              <a:rPr lang="zh-TW" altLang="en-US">
                <a:solidFill>
                  <a:srgbClr val="9A0000"/>
                </a:solidFill>
              </a:rPr>
              <a:pPr>
                <a:defRPr/>
              </a:pPr>
              <a:t>‹#›</a:t>
            </a:fld>
            <a:endParaRPr lang="en-US" altLang="zh-TW" dirty="0">
              <a:solidFill>
                <a:srgbClr val="9A0000"/>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r>
              <a:rPr lang="zh-TW" altLang="en-US">
                <a:solidFill>
                  <a:srgbClr val="003366"/>
                </a:solidFill>
              </a:rPr>
              <a:t>法務資訊安全簡介</a:t>
            </a:r>
            <a:endParaRPr lang="en-US" altLang="zh-TW" dirty="0">
              <a:solidFill>
                <a:srgbClr val="003366"/>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69167AB7-DF96-4E03-B1F5-012E949AE095}" type="slidenum">
              <a:rPr lang="zh-TW" altLang="en-US">
                <a:solidFill>
                  <a:srgbClr val="9A0000"/>
                </a:solidFill>
              </a:rPr>
              <a:pPr>
                <a:defRPr/>
              </a:pPr>
              <a:t>‹#›</a:t>
            </a:fld>
            <a:endParaRPr lang="en-US" altLang="zh-TW" dirty="0">
              <a:solidFill>
                <a:srgbClr val="9A0000"/>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685800" y="983159"/>
            <a:ext cx="7772400" cy="769441"/>
          </a:xfrm>
        </p:spPr>
        <p:txBody>
          <a:bodyPr/>
          <a:lstStyle/>
          <a:p>
            <a:r>
              <a:rPr lang="zh-TW" altLang="en-US" smtClean="0"/>
              <a:t>按一下以編輯母片標題樣式</a:t>
            </a:r>
            <a:endParaRPr lang="zh-TW" altLang="en-US"/>
          </a:p>
        </p:txBody>
      </p:sp>
      <p:sp>
        <p:nvSpPr>
          <p:cNvPr id="3" name="SmartArt 版面配置區 2"/>
          <p:cNvSpPr>
            <a:spLocks noGrp="1"/>
          </p:cNvSpPr>
          <p:nvPr>
            <p:ph type="dgm" idx="1"/>
          </p:nvPr>
        </p:nvSpPr>
        <p:spPr>
          <a:xfrm>
            <a:off x="1371600" y="2743200"/>
            <a:ext cx="7772400" cy="4114800"/>
          </a:xfr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solidFill>
                <a:srgbClr val="003366"/>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ltLang="zh-TW">
                <a:solidFill>
                  <a:srgbClr val="9A0000"/>
                </a:solidFill>
              </a:rPr>
              <a:t>-</a:t>
            </a:r>
            <a:fld id="{69745343-40B5-459A-826E-8034898FC1D4}" type="slidenum">
              <a:rPr lang="en-US" altLang="zh-TW">
                <a:solidFill>
                  <a:srgbClr val="9A0000"/>
                </a:solidFill>
              </a:rPr>
              <a:pPr>
                <a:defRPr/>
              </a:pPr>
              <a:t>‹#›</a:t>
            </a:fld>
            <a:r>
              <a:rPr lang="en-US" altLang="zh-TW">
                <a:solidFill>
                  <a:srgbClr val="9A0000"/>
                </a:solidFill>
              </a:rPr>
              <a:t>-</a:t>
            </a:r>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548680"/>
            <a:ext cx="8229600" cy="868958"/>
          </a:xfrm>
          <a:prstGeom prst="rect">
            <a:avLst/>
          </a:prstGeom>
        </p:spPr>
        <p:txBody>
          <a:bodyPr/>
          <a:lstStyle>
            <a:lvl1pPr algn="ctr">
              <a:defRPr baseline="0">
                <a:solidFill>
                  <a:srgbClr val="003300"/>
                </a:solidFill>
                <a:latin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600200"/>
            <a:ext cx="8229600" cy="4525963"/>
          </a:xfrm>
          <a:prstGeom prst="rect">
            <a:avLst/>
          </a:prstGeom>
        </p:spPr>
        <p:txBody>
          <a:bodyPr/>
          <a:lstStyle>
            <a:lvl1pPr>
              <a:buClr>
                <a:srgbClr val="002060"/>
              </a:buClr>
              <a:buSzPct val="70000"/>
              <a:buFont typeface="Wingdings" pitchFamily="2" charset="2"/>
              <a:buChar char="n"/>
              <a:defRPr baseline="0">
                <a:solidFill>
                  <a:srgbClr val="002060"/>
                </a:solidFill>
                <a:ea typeface="標楷體" pitchFamily="65" charset="-120"/>
              </a:defRPr>
            </a:lvl1pPr>
            <a:lvl2pPr>
              <a:buClr>
                <a:srgbClr val="003300"/>
              </a:buClr>
              <a:buSzPct val="60000"/>
              <a:buFont typeface="Wingdings" pitchFamily="2" charset="2"/>
              <a:buChar char="u"/>
              <a:defRPr baseline="0">
                <a:solidFill>
                  <a:srgbClr val="003300"/>
                </a:solidFill>
                <a:ea typeface="標楷體" pitchFamily="65" charset="-120"/>
              </a:defRPr>
            </a:lvl2pPr>
            <a:lvl3pPr>
              <a:defRPr baseline="0">
                <a:solidFill>
                  <a:srgbClr val="002060"/>
                </a:solidFill>
                <a:ea typeface="標楷體" pitchFamily="65" charset="-120"/>
              </a:defRPr>
            </a:lvl3pPr>
          </a:lstStyle>
          <a:p>
            <a:pPr lvl="0"/>
            <a:r>
              <a:rPr lang="zh-TW" altLang="en-US" dirty="0" smtClean="0"/>
              <a:t>按一下以編輯母片文字樣式</a:t>
            </a:r>
          </a:p>
          <a:p>
            <a:pPr lvl="1"/>
            <a:r>
              <a:rPr lang="zh-TW" altLang="en-US" dirty="0" smtClean="0"/>
              <a:t>第二層</a:t>
            </a:r>
          </a:p>
          <a:p>
            <a:pPr lvl="2"/>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3779912" y="6165304"/>
            <a:ext cx="1905000" cy="457200"/>
          </a:xfrm>
        </p:spPr>
        <p:txBody>
          <a:bodyPr/>
          <a:lstStyle>
            <a:lvl1pPr>
              <a:defRPr/>
            </a:lvl1pPr>
          </a:lstStyle>
          <a:p>
            <a:endParaRPr lang="en-US" altLang="zh-TW"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0"/>
            <a:ext cx="9144000" cy="517525"/>
            <a:chOff x="0" y="0"/>
            <a:chExt cx="5760" cy="326"/>
          </a:xfrm>
        </p:grpSpPr>
        <p:pic>
          <p:nvPicPr>
            <p:cNvPr id="5" name="Picture 8" descr="母片2頭"/>
            <p:cNvPicPr>
              <a:picLocks noChangeAspect="1" noChangeArrowheads="1"/>
            </p:cNvPicPr>
            <p:nvPr/>
          </p:nvPicPr>
          <p:blipFill>
            <a:blip r:embed="rId2" cstate="print"/>
            <a:srcRect/>
            <a:stretch>
              <a:fillRect/>
            </a:stretch>
          </p:blipFill>
          <p:spPr bwMode="auto">
            <a:xfrm>
              <a:off x="0" y="0"/>
              <a:ext cx="5760" cy="326"/>
            </a:xfrm>
            <a:prstGeom prst="rect">
              <a:avLst/>
            </a:prstGeom>
            <a:noFill/>
            <a:ln w="9525">
              <a:noFill/>
              <a:miter lim="800000"/>
              <a:headEnd/>
              <a:tailEnd/>
            </a:ln>
          </p:spPr>
        </p:pic>
        <p:sp>
          <p:nvSpPr>
            <p:cNvPr id="6" name="Text Box 9"/>
            <p:cNvSpPr txBox="1">
              <a:spLocks noChangeArrowheads="1"/>
            </p:cNvSpPr>
            <p:nvPr/>
          </p:nvSpPr>
          <p:spPr bwMode="auto">
            <a:xfrm>
              <a:off x="3504" y="0"/>
              <a:ext cx="2064" cy="250"/>
            </a:xfrm>
            <a:prstGeom prst="rect">
              <a:avLst/>
            </a:prstGeom>
            <a:noFill/>
            <a:ln w="9525">
              <a:noFill/>
              <a:miter lim="800000"/>
              <a:headEnd/>
              <a:tailEnd/>
            </a:ln>
            <a:effectLst/>
          </p:spPr>
          <p:txBody>
            <a:bodyPr>
              <a:spAutoFit/>
            </a:bodyPr>
            <a:lstStyle/>
            <a:p>
              <a:pPr>
                <a:spcBef>
                  <a:spcPct val="0"/>
                </a:spcBef>
                <a:defRPr/>
              </a:pPr>
              <a:endParaRPr kumimoji="1" lang="zh-TW" altLang="en-US" sz="2000" b="1" i="1">
                <a:solidFill>
                  <a:srgbClr val="3366CC"/>
                </a:solidFill>
                <a:effectLst>
                  <a:outerShdw blurRad="38100" dist="38100" dir="2700000" algn="tl">
                    <a:srgbClr val="C0C0C0"/>
                  </a:outerShdw>
                </a:effectLst>
                <a:latin typeface="Arial Narrow" pitchFamily="34" charset="0"/>
              </a:endParaRPr>
            </a:p>
          </p:txBody>
        </p:sp>
      </p:grpSp>
      <p:pic>
        <p:nvPicPr>
          <p:cNvPr id="7" name="Picture 10" descr="母片2腳"/>
          <p:cNvPicPr>
            <a:picLocks noChangeAspect="1" noChangeArrowheads="1"/>
          </p:cNvPicPr>
          <p:nvPr/>
        </p:nvPicPr>
        <p:blipFill>
          <a:blip r:embed="rId3" cstate="print"/>
          <a:srcRect/>
          <a:stretch>
            <a:fillRect/>
          </a:stretch>
        </p:blipFill>
        <p:spPr bwMode="auto">
          <a:xfrm>
            <a:off x="0" y="6626225"/>
            <a:ext cx="9144000" cy="231775"/>
          </a:xfrm>
          <a:prstGeom prst="rect">
            <a:avLst/>
          </a:prstGeom>
          <a:noFill/>
          <a:ln w="9525">
            <a:noFill/>
            <a:miter lim="800000"/>
            <a:headEnd/>
            <a:tailEnd/>
          </a:ln>
        </p:spPr>
      </p:pic>
      <p:sp>
        <p:nvSpPr>
          <p:cNvPr id="436226" name="Rectangle 2"/>
          <p:cNvSpPr>
            <a:spLocks noGrp="1" noChangeArrowheads="1"/>
          </p:cNvSpPr>
          <p:nvPr>
            <p:ph type="ctrTitle"/>
          </p:nvPr>
        </p:nvSpPr>
        <p:spPr>
          <a:xfrm>
            <a:off x="685800" y="2568575"/>
            <a:ext cx="7772400" cy="1143000"/>
          </a:xfrm>
        </p:spPr>
        <p:txBody>
          <a:bodyPr/>
          <a:lstStyle>
            <a:lvl1pPr>
              <a:defRPr/>
            </a:lvl1pPr>
          </a:lstStyle>
          <a:p>
            <a:r>
              <a:rPr lang="zh-TW" altLang="en-US"/>
              <a:t>按一下以編輯母片標題樣式</a:t>
            </a:r>
          </a:p>
        </p:txBody>
      </p:sp>
      <p:sp>
        <p:nvSpPr>
          <p:cNvPr id="436227" name="Rectangle 3"/>
          <p:cNvSpPr>
            <a:spLocks noGrp="1" noChangeArrowheads="1"/>
          </p:cNvSpPr>
          <p:nvPr>
            <p:ph type="subTitle" idx="1"/>
          </p:nvPr>
        </p:nvSpPr>
        <p:spPr>
          <a:xfrm>
            <a:off x="1371600" y="4137025"/>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8" name="Rectangle 4"/>
          <p:cNvSpPr>
            <a:spLocks noGrp="1" noChangeArrowheads="1"/>
          </p:cNvSpPr>
          <p:nvPr>
            <p:ph type="dt" sz="half" idx="10"/>
          </p:nvPr>
        </p:nvSpPr>
        <p:spPr/>
        <p:txBody>
          <a:bodyPr/>
          <a:lstStyle>
            <a:lvl1pPr>
              <a:defRPr/>
            </a:lvl1pPr>
          </a:lstStyle>
          <a:p>
            <a:pPr>
              <a:defRPr/>
            </a:pPr>
            <a:endParaRPr lang="en-US" altLang="zh-TW">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zh-TW">
              <a:solidFill>
                <a:srgbClr val="003366"/>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D51781D2-6972-4A3D-8A27-BEC39789544D}" type="slidenum">
              <a:rPr lang="zh-TW" altLang="en-US">
                <a:solidFill>
                  <a:srgbClr val="9A0000"/>
                </a:solidFill>
              </a:rPr>
              <a:pPr>
                <a:defRPr/>
              </a:pPr>
              <a:t>‹#›</a:t>
            </a:fld>
            <a:endParaRPr lang="en-US" altLang="zh-TW" dirty="0">
              <a:solidFill>
                <a:srgbClr val="9A0000"/>
              </a:solidFill>
            </a:endParaRPr>
          </a:p>
        </p:txBody>
      </p:sp>
    </p:spTree>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609600" y="609600"/>
            <a:ext cx="7924800" cy="914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09600" y="1752600"/>
            <a:ext cx="38862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圖表版面配置區 3"/>
          <p:cNvSpPr>
            <a:spLocks noGrp="1"/>
          </p:cNvSpPr>
          <p:nvPr>
            <p:ph type="chart" sz="half" idx="2"/>
          </p:nvPr>
        </p:nvSpPr>
        <p:spPr>
          <a:xfrm>
            <a:off x="4648200" y="1752600"/>
            <a:ext cx="3886200" cy="4419600"/>
          </a:xfrm>
        </p:spPr>
        <p:txBody>
          <a:bodyPr/>
          <a:lstStyle/>
          <a:p>
            <a:pPr lvl="0"/>
            <a:endParaRPr lang="zh-TW" alt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solidFill>
                <a:srgbClr val="003366"/>
              </a:solidFill>
            </a:endParaRPr>
          </a:p>
        </p:txBody>
      </p:sp>
      <p:sp>
        <p:nvSpPr>
          <p:cNvPr id="7" name="Rectangle 6"/>
          <p:cNvSpPr>
            <a:spLocks noGrp="1" noChangeArrowheads="1"/>
          </p:cNvSpPr>
          <p:nvPr>
            <p:ph type="sldNum" sz="quarter" idx="12"/>
          </p:nvPr>
        </p:nvSpPr>
        <p:spPr/>
        <p:txBody>
          <a:bodyPr/>
          <a:lstStyle>
            <a:lvl1pPr>
              <a:defRPr/>
            </a:lvl1pPr>
          </a:lstStyle>
          <a:p>
            <a:pPr>
              <a:defRPr/>
            </a:pPr>
            <a:r>
              <a:rPr lang="zh-TW" altLang="en-US">
                <a:solidFill>
                  <a:srgbClr val="9A0000"/>
                </a:solidFill>
              </a:rPr>
              <a:t>-</a:t>
            </a:r>
            <a:fld id="{A9D96F00-AD3C-4312-9046-40E1A6F33871}" type="slidenum">
              <a:rPr lang="zh-TW" altLang="en-US">
                <a:solidFill>
                  <a:srgbClr val="9A0000"/>
                </a:solidFill>
              </a:rPr>
              <a:pPr>
                <a:defRPr/>
              </a:pPr>
              <a:t>‹#›</a:t>
            </a:fld>
            <a:r>
              <a:rPr lang="en-US" altLang="zh-TW" dirty="0">
                <a:solidFill>
                  <a:srgbClr val="9A0000"/>
                </a:solidFill>
              </a:rPr>
              <a:t>-</a:t>
            </a: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dt" sz="half" idx="2"/>
          </p:nvPr>
        </p:nvSpPr>
        <p:spPr bwMode="auto">
          <a:xfrm>
            <a:off x="1905000" y="61722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a:solidFill>
                  <a:schemeClr val="tx2"/>
                </a:solidFill>
                <a:latin typeface="Arial" charset="0"/>
                <a:ea typeface="新細明體" charset="-120"/>
              </a:defRPr>
            </a:lvl1pPr>
          </a:lstStyle>
          <a:p>
            <a:endParaRPr lang="en-US" altLang="zh-TW"/>
          </a:p>
        </p:txBody>
      </p:sp>
      <p:sp>
        <p:nvSpPr>
          <p:cNvPr id="6171" name="Rectangle 27"/>
          <p:cNvSpPr>
            <a:spLocks noChangeArrowheads="1"/>
          </p:cNvSpPr>
          <p:nvPr/>
        </p:nvSpPr>
        <p:spPr bwMode="auto">
          <a:xfrm>
            <a:off x="685800" y="6248400"/>
            <a:ext cx="1905000" cy="228600"/>
          </a:xfrm>
          <a:prstGeom prst="rect">
            <a:avLst/>
          </a:prstGeom>
          <a:noFill/>
          <a:ln w="9525">
            <a:noFill/>
            <a:miter lim="800000"/>
            <a:headEnd/>
            <a:tailEnd/>
          </a:ln>
          <a:effectLst/>
        </p:spPr>
        <p:txBody>
          <a:bodyPr/>
          <a:lstStyle/>
          <a:p>
            <a:pPr algn="l">
              <a:spcBef>
                <a:spcPct val="0"/>
              </a:spcBef>
            </a:pPr>
            <a:endParaRPr kumimoji="1" lang="en-US" altLang="zh-TW" sz="1400">
              <a:ea typeface="新細明體" charset="-120"/>
            </a:endParaRPr>
          </a:p>
        </p:txBody>
      </p:sp>
      <p:grpSp>
        <p:nvGrpSpPr>
          <p:cNvPr id="6174" name="Group 30"/>
          <p:cNvGrpSpPr>
            <a:grpSpLocks/>
          </p:cNvGrpSpPr>
          <p:nvPr userDrawn="1"/>
        </p:nvGrpSpPr>
        <p:grpSpPr bwMode="auto">
          <a:xfrm>
            <a:off x="0" y="0"/>
            <a:ext cx="9144000" cy="533400"/>
            <a:chOff x="0" y="0"/>
            <a:chExt cx="5760" cy="326"/>
          </a:xfrm>
        </p:grpSpPr>
        <p:pic>
          <p:nvPicPr>
            <p:cNvPr id="6175" name="Picture 31" descr="母片2頭"/>
            <p:cNvPicPr>
              <a:picLocks noChangeAspect="1" noChangeArrowheads="1"/>
            </p:cNvPicPr>
            <p:nvPr userDrawn="1"/>
          </p:nvPicPr>
          <p:blipFill>
            <a:blip r:embed="rId16" cstate="print"/>
            <a:srcRect/>
            <a:stretch>
              <a:fillRect/>
            </a:stretch>
          </p:blipFill>
          <p:spPr bwMode="auto">
            <a:xfrm>
              <a:off x="0" y="0"/>
              <a:ext cx="5760" cy="326"/>
            </a:xfrm>
            <a:prstGeom prst="rect">
              <a:avLst/>
            </a:prstGeom>
            <a:noFill/>
          </p:spPr>
        </p:pic>
        <p:sp>
          <p:nvSpPr>
            <p:cNvPr id="6176" name="Text Box 32"/>
            <p:cNvSpPr txBox="1">
              <a:spLocks noChangeArrowheads="1"/>
            </p:cNvSpPr>
            <p:nvPr userDrawn="1"/>
          </p:nvSpPr>
          <p:spPr bwMode="auto">
            <a:xfrm>
              <a:off x="3408" y="0"/>
              <a:ext cx="2256" cy="279"/>
            </a:xfrm>
            <a:prstGeom prst="rect">
              <a:avLst/>
            </a:prstGeom>
            <a:noFill/>
            <a:ln w="9525">
              <a:noFill/>
              <a:miter lim="800000"/>
              <a:headEnd/>
              <a:tailEnd/>
            </a:ln>
            <a:effectLst/>
          </p:spPr>
          <p:txBody>
            <a:bodyPr>
              <a:spAutoFit/>
            </a:bodyPr>
            <a:lstStyle/>
            <a:p>
              <a:pPr>
                <a:spcBef>
                  <a:spcPct val="0"/>
                </a:spcBef>
              </a:pPr>
              <a:r>
                <a:rPr kumimoji="1" lang="zh-TW" altLang="en-US" sz="2400" b="1" i="1">
                  <a:solidFill>
                    <a:srgbClr val="FFFF00"/>
                  </a:solidFill>
                  <a:effectLst>
                    <a:outerShdw blurRad="38100" dist="38100" dir="2700000" algn="tl">
                      <a:srgbClr val="C0C0C0"/>
                    </a:outerShdw>
                  </a:effectLst>
                  <a:latin typeface="Arial Black" pitchFamily="34" charset="0"/>
                </a:rPr>
                <a:t>　　　　　資訊處</a:t>
              </a:r>
            </a:p>
          </p:txBody>
        </p:sp>
      </p:grpSp>
      <p:grpSp>
        <p:nvGrpSpPr>
          <p:cNvPr id="6177" name="Group 33"/>
          <p:cNvGrpSpPr>
            <a:grpSpLocks/>
          </p:cNvGrpSpPr>
          <p:nvPr userDrawn="1"/>
        </p:nvGrpSpPr>
        <p:grpSpPr bwMode="auto">
          <a:xfrm>
            <a:off x="0" y="6400800"/>
            <a:ext cx="9144000" cy="457200"/>
            <a:chOff x="0" y="4070"/>
            <a:chExt cx="5760" cy="250"/>
          </a:xfrm>
        </p:grpSpPr>
        <p:pic>
          <p:nvPicPr>
            <p:cNvPr id="6178" name="Picture 34" descr="母片2腳"/>
            <p:cNvPicPr>
              <a:picLocks noChangeAspect="1" noChangeArrowheads="1"/>
            </p:cNvPicPr>
            <p:nvPr userDrawn="1"/>
          </p:nvPicPr>
          <p:blipFill>
            <a:blip r:embed="rId17" cstate="print"/>
            <a:srcRect/>
            <a:stretch>
              <a:fillRect/>
            </a:stretch>
          </p:blipFill>
          <p:spPr bwMode="auto">
            <a:xfrm>
              <a:off x="0" y="4174"/>
              <a:ext cx="5760" cy="146"/>
            </a:xfrm>
            <a:prstGeom prst="rect">
              <a:avLst/>
            </a:prstGeom>
            <a:noFill/>
          </p:spPr>
        </p:pic>
        <p:sp>
          <p:nvSpPr>
            <p:cNvPr id="6179" name="Text Box 35"/>
            <p:cNvSpPr txBox="1">
              <a:spLocks noChangeArrowheads="1"/>
            </p:cNvSpPr>
            <p:nvPr userDrawn="1"/>
          </p:nvSpPr>
          <p:spPr bwMode="auto">
            <a:xfrm>
              <a:off x="4060" y="4070"/>
              <a:ext cx="1700" cy="217"/>
            </a:xfrm>
            <a:prstGeom prst="rect">
              <a:avLst/>
            </a:prstGeom>
            <a:noFill/>
            <a:ln w="9525">
              <a:noFill/>
              <a:miter lim="800000"/>
              <a:headEnd/>
              <a:tailEnd/>
            </a:ln>
            <a:effectLst/>
          </p:spPr>
          <p:txBody>
            <a:bodyPr>
              <a:spAutoFit/>
            </a:bodyPr>
            <a:lstStyle/>
            <a:p>
              <a:pPr>
                <a:spcBef>
                  <a:spcPct val="0"/>
                </a:spcBef>
              </a:pPr>
              <a:endParaRPr kumimoji="1" lang="zh-TW" altLang="zh-TW" sz="2000" i="1">
                <a:solidFill>
                  <a:schemeClr val="accent2"/>
                </a:solidFill>
                <a:effectLst>
                  <a:outerShdw blurRad="38100" dist="38100" dir="2700000" algn="tl">
                    <a:srgbClr val="C0C0C0"/>
                  </a:outerShdw>
                </a:effectLst>
                <a:latin typeface="Arial Black" pitchFamily="34" charset="0"/>
              </a:endParaRPr>
            </a:p>
          </p:txBody>
        </p:sp>
      </p:grpSp>
      <p:sp>
        <p:nvSpPr>
          <p:cNvPr id="6172" name="Rectangle 28"/>
          <p:cNvSpPr>
            <a:spLocks noChangeArrowheads="1"/>
          </p:cNvSpPr>
          <p:nvPr/>
        </p:nvSpPr>
        <p:spPr bwMode="auto">
          <a:xfrm>
            <a:off x="3124200" y="6553200"/>
            <a:ext cx="6019800" cy="304800"/>
          </a:xfrm>
          <a:prstGeom prst="rect">
            <a:avLst/>
          </a:prstGeom>
          <a:noFill/>
          <a:ln w="9525">
            <a:noFill/>
            <a:miter lim="800000"/>
            <a:headEnd/>
            <a:tailEnd/>
          </a:ln>
          <a:effectLst/>
        </p:spPr>
        <p:txBody>
          <a:bodyPr/>
          <a:lstStyle/>
          <a:p>
            <a:pPr algn="r">
              <a:spcBef>
                <a:spcPct val="0"/>
              </a:spcBef>
            </a:pPr>
            <a:fld id="{FA8DEF36-A929-4A14-9887-84FB49A51125}" type="slidenum">
              <a:rPr kumimoji="1" lang="en-US" altLang="zh-TW" sz="1400">
                <a:ea typeface="新細明體" charset="-120"/>
              </a:rPr>
              <a:pPr algn="r">
                <a:spcBef>
                  <a:spcPct val="0"/>
                </a:spcBef>
              </a:pPr>
              <a:t>‹#›</a:t>
            </a:fld>
            <a:endParaRPr kumimoji="1" lang="en-US" altLang="zh-TW" sz="1400">
              <a:ea typeface="新細明體" charset="-120"/>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77" r:id="rId12"/>
    <p:sldLayoutId id="2147483678" r:id="rId13"/>
    <p:sldLayoutId id="2147483679" r:id="rId14"/>
  </p:sldLayoutIdLst>
  <p:hf sldNum="0"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Blip>
          <a:blip r:embed="rId18"/>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8"/>
        </a:buBlip>
        <a:defRPr sz="2800">
          <a:solidFill>
            <a:schemeClr val="tx1"/>
          </a:solidFill>
          <a:latin typeface="+mn-lt"/>
        </a:defRPr>
      </a:lvl2pPr>
      <a:lvl3pPr marL="1143000" indent="-228600" algn="l" rtl="0" fontAlgn="base">
        <a:spcBef>
          <a:spcPct val="20000"/>
        </a:spcBef>
        <a:spcAft>
          <a:spcPct val="0"/>
        </a:spcAft>
        <a:buBlip>
          <a:blip r:embed="rId18"/>
        </a:buBlip>
        <a:defRPr sz="2400">
          <a:solidFill>
            <a:schemeClr val="tx1"/>
          </a:solidFill>
          <a:latin typeface="+mn-lt"/>
        </a:defRPr>
      </a:lvl3pPr>
      <a:lvl4pPr marL="1600200" indent="-228600" algn="l" rtl="0" fontAlgn="base">
        <a:spcBef>
          <a:spcPct val="20000"/>
        </a:spcBef>
        <a:spcAft>
          <a:spcPct val="0"/>
        </a:spcAft>
        <a:buClr>
          <a:schemeClr val="tx2"/>
        </a:buClr>
        <a:buFont typeface="Wingdings" pitchFamily="2" charset="2"/>
        <a:buBlip>
          <a:blip r:embed="rId18"/>
        </a:buBlip>
        <a:defRPr sz="2000">
          <a:solidFill>
            <a:schemeClr val="tx1"/>
          </a:solidFill>
          <a:latin typeface="+mn-lt"/>
        </a:defRPr>
      </a:lvl4pPr>
      <a:lvl5pPr marL="2057400" indent="-228600" algn="l" rtl="0" fontAlgn="base">
        <a:spcBef>
          <a:spcPct val="20000"/>
        </a:spcBef>
        <a:spcAft>
          <a:spcPct val="0"/>
        </a:spcAft>
        <a:buClr>
          <a:schemeClr val="tx2"/>
        </a:buClr>
        <a:buFont typeface="Wingdings" pitchFamily="2" charset="2"/>
        <a:buBlip>
          <a:blip r:embed="rId18"/>
        </a:buBlip>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Blip>
          <a:blip r:embed="rId18"/>
        </a:buBlip>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Blip>
          <a:blip r:embed="rId18"/>
        </a:buBlip>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Blip>
          <a:blip r:embed="rId18"/>
        </a:buBlip>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Blip>
          <a:blip r:embed="rId18"/>
        </a:buBlip>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pic>
        <p:nvPicPr>
          <p:cNvPr id="6146" name="Picture 75" descr="背景6"/>
          <p:cNvPicPr>
            <a:picLocks noChangeAspect="1" noChangeArrowheads="1"/>
          </p:cNvPicPr>
          <p:nvPr userDrawn="1"/>
        </p:nvPicPr>
        <p:blipFill>
          <a:blip r:embed="rId10" cstate="print"/>
          <a:srcRect/>
          <a:stretch>
            <a:fillRect/>
          </a:stretch>
        </p:blipFill>
        <p:spPr bwMode="auto">
          <a:xfrm>
            <a:off x="0" y="0"/>
            <a:ext cx="9144000" cy="6858000"/>
          </a:xfrm>
          <a:prstGeom prst="rect">
            <a:avLst/>
          </a:prstGeom>
          <a:noFill/>
          <a:ln w="9525">
            <a:noFill/>
            <a:miter lim="800000"/>
            <a:headEnd/>
            <a:tailEnd/>
          </a:ln>
        </p:spPr>
      </p:pic>
      <p:sp>
        <p:nvSpPr>
          <p:cNvPr id="6147" name="Rectangle 65"/>
          <p:cNvSpPr>
            <a:spLocks noGrp="1" noChangeArrowheads="1"/>
          </p:cNvSpPr>
          <p:nvPr>
            <p:ph type="title"/>
          </p:nvPr>
        </p:nvSpPr>
        <p:spPr bwMode="auto">
          <a:xfrm>
            <a:off x="871538" y="601663"/>
            <a:ext cx="8162925" cy="7699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zh-TW" altLang="en-US" smtClean="0"/>
              <a:t>按一下以編輯母片標題樣式</a:t>
            </a:r>
          </a:p>
        </p:txBody>
      </p:sp>
      <p:sp>
        <p:nvSpPr>
          <p:cNvPr id="6148" name="Rectangle 66"/>
          <p:cNvSpPr>
            <a:spLocks noGrp="1" noChangeArrowheads="1"/>
          </p:cNvSpPr>
          <p:nvPr>
            <p:ph type="body" idx="1"/>
          </p:nvPr>
        </p:nvSpPr>
        <p:spPr bwMode="auto">
          <a:xfrm>
            <a:off x="912813" y="1600200"/>
            <a:ext cx="777398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3315"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pPr algn="l">
              <a:spcBef>
                <a:spcPct val="0"/>
              </a:spcBef>
              <a:defRPr/>
            </a:pPr>
            <a:endParaRPr lang="en-US" altLang="zh-TW">
              <a:solidFill>
                <a:srgbClr val="000000"/>
              </a:solidFill>
              <a:latin typeface="Verdana" pitchFamily="34" charset="0"/>
              <a:ea typeface="新細明體" pitchFamily="18" charset="-120"/>
            </a:endParaRPr>
          </a:p>
        </p:txBody>
      </p:sp>
      <p:sp>
        <p:nvSpPr>
          <p:cNvPr id="53316"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solidFill>
                  <a:schemeClr val="tx2"/>
                </a:solidFill>
                <a:ea typeface="+mn-ea"/>
              </a:defRPr>
            </a:lvl1pPr>
          </a:lstStyle>
          <a:p>
            <a:pPr>
              <a:spcBef>
                <a:spcPct val="0"/>
              </a:spcBef>
              <a:defRPr/>
            </a:pPr>
            <a:r>
              <a:rPr lang="zh-TW" altLang="en-US">
                <a:solidFill>
                  <a:srgbClr val="003366"/>
                </a:solidFill>
                <a:latin typeface="Verdana" pitchFamily="34" charset="0"/>
              </a:rPr>
              <a:t>法務資訊安全簡介</a:t>
            </a:r>
            <a:endParaRPr lang="en-US" altLang="zh-TW" dirty="0">
              <a:solidFill>
                <a:srgbClr val="003366"/>
              </a:solidFill>
              <a:latin typeface="Verdana" pitchFamily="34" charset="0"/>
            </a:endParaRPr>
          </a:p>
        </p:txBody>
      </p:sp>
      <p:sp>
        <p:nvSpPr>
          <p:cNvPr id="53317"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solidFill>
                  <a:schemeClr val="folHlink"/>
                </a:solidFill>
                <a:latin typeface="Arial" pitchFamily="34" charset="0"/>
              </a:defRPr>
            </a:lvl1pPr>
          </a:lstStyle>
          <a:p>
            <a:pPr>
              <a:spcBef>
                <a:spcPct val="0"/>
              </a:spcBef>
              <a:defRPr/>
            </a:pPr>
            <a:fld id="{B3946352-57A8-4AFD-BEF5-3F2F5614ADFA}" type="slidenum">
              <a:rPr lang="zh-TW" altLang="en-US">
                <a:solidFill>
                  <a:srgbClr val="9A0000"/>
                </a:solidFill>
                <a:ea typeface="新細明體" pitchFamily="18" charset="-120"/>
              </a:rPr>
              <a:pPr>
                <a:spcBef>
                  <a:spcPct val="0"/>
                </a:spcBef>
                <a:defRPr/>
              </a:pPr>
              <a:t>‹#›</a:t>
            </a:fld>
            <a:endParaRPr lang="en-US" altLang="zh-TW" dirty="0">
              <a:solidFill>
                <a:srgbClr val="9A0000"/>
              </a:solidFill>
              <a:ea typeface="新細明體" pitchFamily="18" charset="-120"/>
            </a:endParaRPr>
          </a:p>
        </p:txBody>
      </p:sp>
      <p:sp>
        <p:nvSpPr>
          <p:cNvPr id="53324" name="Rectangle 76"/>
          <p:cNvSpPr>
            <a:spLocks noChangeArrowheads="1"/>
          </p:cNvSpPr>
          <p:nvPr userDrawn="1"/>
        </p:nvSpPr>
        <p:spPr bwMode="auto">
          <a:xfrm>
            <a:off x="914400" y="1295400"/>
            <a:ext cx="8229600" cy="76200"/>
          </a:xfrm>
          <a:prstGeom prst="rect">
            <a:avLst/>
          </a:prstGeom>
          <a:solidFill>
            <a:schemeClr val="hlink">
              <a:alpha val="50000"/>
            </a:schemeClr>
          </a:solidFill>
          <a:ln w="9525">
            <a:noFill/>
            <a:miter lim="800000"/>
            <a:headEnd/>
            <a:tailEnd/>
          </a:ln>
          <a:effectLst/>
        </p:spPr>
        <p:txBody>
          <a:bodyPr wrap="none" anchor="ctr"/>
          <a:lstStyle/>
          <a:p>
            <a:pPr algn="l">
              <a:spcBef>
                <a:spcPct val="0"/>
              </a:spcBef>
              <a:defRPr/>
            </a:pPr>
            <a:endParaRPr kumimoji="1" lang="zh-TW" altLang="en-US" sz="2000">
              <a:solidFill>
                <a:srgbClr val="000000"/>
              </a:solidFill>
              <a:latin typeface="Verdana" pitchFamily="34" charset="0"/>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ransition/>
  <p:hf hd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Verdana" pitchFamily="34" charset="0"/>
          <a:ea typeface="標楷體" pitchFamily="65" charset="-120"/>
        </a:defRPr>
      </a:lvl2pPr>
      <a:lvl3pPr algn="l" rtl="0" eaLnBrk="0" fontAlgn="base" hangingPunct="0">
        <a:spcBef>
          <a:spcPct val="0"/>
        </a:spcBef>
        <a:spcAft>
          <a:spcPct val="0"/>
        </a:spcAft>
        <a:defRPr kumimoji="1" sz="4400">
          <a:solidFill>
            <a:schemeClr val="tx2"/>
          </a:solidFill>
          <a:latin typeface="Verdana" pitchFamily="34" charset="0"/>
          <a:ea typeface="標楷體" pitchFamily="65" charset="-120"/>
        </a:defRPr>
      </a:lvl3pPr>
      <a:lvl4pPr algn="l" rtl="0" eaLnBrk="0" fontAlgn="base" hangingPunct="0">
        <a:spcBef>
          <a:spcPct val="0"/>
        </a:spcBef>
        <a:spcAft>
          <a:spcPct val="0"/>
        </a:spcAft>
        <a:defRPr kumimoji="1" sz="4400">
          <a:solidFill>
            <a:schemeClr val="tx2"/>
          </a:solidFill>
          <a:latin typeface="Verdana" pitchFamily="34" charset="0"/>
          <a:ea typeface="標楷體" pitchFamily="65" charset="-120"/>
        </a:defRPr>
      </a:lvl4pPr>
      <a:lvl5pPr algn="l" rtl="0" eaLnBrk="0" fontAlgn="base" hangingPunct="0">
        <a:spcBef>
          <a:spcPct val="0"/>
        </a:spcBef>
        <a:spcAft>
          <a:spcPct val="0"/>
        </a:spcAft>
        <a:defRPr kumimoji="1" sz="4400">
          <a:solidFill>
            <a:schemeClr val="tx2"/>
          </a:solidFill>
          <a:latin typeface="Verdana" pitchFamily="34" charset="0"/>
          <a:ea typeface="標楷體" pitchFamily="65" charset="-120"/>
        </a:defRPr>
      </a:lvl5pPr>
      <a:lvl6pPr marL="457200" algn="l" rtl="0" fontAlgn="base">
        <a:spcBef>
          <a:spcPct val="0"/>
        </a:spcBef>
        <a:spcAft>
          <a:spcPct val="0"/>
        </a:spcAft>
        <a:defRPr kumimoji="1" sz="4400">
          <a:solidFill>
            <a:schemeClr val="tx2"/>
          </a:solidFill>
          <a:latin typeface="Verdana" pitchFamily="34" charset="0"/>
          <a:ea typeface="標楷體" pitchFamily="65" charset="-120"/>
        </a:defRPr>
      </a:lvl6pPr>
      <a:lvl7pPr marL="914400" algn="l" rtl="0" fontAlgn="base">
        <a:spcBef>
          <a:spcPct val="0"/>
        </a:spcBef>
        <a:spcAft>
          <a:spcPct val="0"/>
        </a:spcAft>
        <a:defRPr kumimoji="1" sz="4400">
          <a:solidFill>
            <a:schemeClr val="tx2"/>
          </a:solidFill>
          <a:latin typeface="Verdana" pitchFamily="34" charset="0"/>
          <a:ea typeface="標楷體" pitchFamily="65" charset="-120"/>
        </a:defRPr>
      </a:lvl7pPr>
      <a:lvl8pPr marL="1371600" algn="l" rtl="0" fontAlgn="base">
        <a:spcBef>
          <a:spcPct val="0"/>
        </a:spcBef>
        <a:spcAft>
          <a:spcPct val="0"/>
        </a:spcAft>
        <a:defRPr kumimoji="1" sz="4400">
          <a:solidFill>
            <a:schemeClr val="tx2"/>
          </a:solidFill>
          <a:latin typeface="Verdana" pitchFamily="34" charset="0"/>
          <a:ea typeface="標楷體" pitchFamily="65" charset="-120"/>
        </a:defRPr>
      </a:lvl8pPr>
      <a:lvl9pPr marL="1828800" algn="l" rtl="0" fontAlgn="base">
        <a:spcBef>
          <a:spcPct val="0"/>
        </a:spcBef>
        <a:spcAft>
          <a:spcPct val="0"/>
        </a:spcAft>
        <a:defRPr kumimoji="1" sz="4400">
          <a:solidFill>
            <a:schemeClr val="tx2"/>
          </a:solidFill>
          <a:latin typeface="Verdana" pitchFamily="34" charset="0"/>
          <a:ea typeface="標楷體" pitchFamily="65" charset="-12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8500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SzPct val="8500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SzPct val="8500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SzPct val="8500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SzPct val="85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PowerPoint____1.sldx"/></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package" Target="../embeddings/Microsoft_PowerPoint____2.sldx"/></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51520" y="2132856"/>
            <a:ext cx="8892480" cy="1938992"/>
          </a:xfrm>
          <a:prstGeom prst="rect">
            <a:avLst/>
          </a:prstGeom>
          <a:noFill/>
          <a:ln w="9525">
            <a:noFill/>
            <a:miter lim="800000"/>
            <a:headEnd/>
            <a:tailEnd/>
          </a:ln>
          <a:effectLst/>
        </p:spPr>
        <p:txBody>
          <a:bodyPr wrap="square">
            <a:spAutoFit/>
          </a:bodyPr>
          <a:lstStyle/>
          <a:p>
            <a:pPr>
              <a:spcBef>
                <a:spcPct val="50000"/>
              </a:spcBef>
            </a:pPr>
            <a:r>
              <a:rPr kumimoji="1" lang="zh-TW" altLang="en-US" sz="4800" b="1" dirty="0" smtClean="0">
                <a:solidFill>
                  <a:srgbClr val="003300"/>
                </a:solidFill>
                <a:effectLst>
                  <a:outerShdw blurRad="38100" dist="38100" dir="2700000" algn="tl">
                    <a:srgbClr val="C0C0C0"/>
                  </a:outerShdw>
                </a:effectLst>
                <a:latin typeface="標楷體" pitchFamily="65" charset="-120"/>
              </a:rPr>
              <a:t>個資法對公務部門之衝擊</a:t>
            </a:r>
            <a:endParaRPr kumimoji="1" lang="en-US" altLang="zh-TW" sz="4800" b="1" dirty="0" smtClean="0">
              <a:solidFill>
                <a:srgbClr val="003300"/>
              </a:solidFill>
              <a:effectLst>
                <a:outerShdw blurRad="38100" dist="38100" dir="2700000" algn="tl">
                  <a:srgbClr val="C0C0C0"/>
                </a:outerShdw>
              </a:effectLst>
              <a:latin typeface="標楷體" pitchFamily="65" charset="-120"/>
            </a:endParaRPr>
          </a:p>
          <a:p>
            <a:pPr>
              <a:spcBef>
                <a:spcPct val="50000"/>
              </a:spcBef>
            </a:pPr>
            <a:r>
              <a:rPr kumimoji="1" lang="zh-TW" altLang="en-US" sz="4800" b="1" dirty="0" smtClean="0">
                <a:solidFill>
                  <a:srgbClr val="003300"/>
                </a:solidFill>
                <a:effectLst>
                  <a:outerShdw blurRad="38100" dist="38100" dir="2700000" algn="tl">
                    <a:srgbClr val="C0C0C0"/>
                  </a:outerShdw>
                </a:effectLst>
                <a:latin typeface="標楷體" pitchFamily="65" charset="-120"/>
              </a:rPr>
              <a:t>與因應作為</a:t>
            </a:r>
            <a:endParaRPr kumimoji="1" lang="zh-TW" altLang="en-US" sz="4400" b="1" dirty="0">
              <a:solidFill>
                <a:srgbClr val="003366"/>
              </a:solidFill>
              <a:effectLst>
                <a:outerShdw blurRad="38100" dist="38100" dir="2700000" algn="tl">
                  <a:srgbClr val="C0C0C0"/>
                </a:outerShdw>
              </a:effectLst>
              <a:latin typeface="標楷體" pitchFamily="65" charset="-120"/>
            </a:endParaRPr>
          </a:p>
        </p:txBody>
      </p:sp>
      <p:sp>
        <p:nvSpPr>
          <p:cNvPr id="1027" name="Rectangle 3"/>
          <p:cNvSpPr>
            <a:spLocks noChangeArrowheads="1"/>
          </p:cNvSpPr>
          <p:nvPr/>
        </p:nvSpPr>
        <p:spPr bwMode="auto">
          <a:xfrm>
            <a:off x="1403350" y="4648200"/>
            <a:ext cx="6481763" cy="1160463"/>
          </a:xfrm>
          <a:prstGeom prst="rect">
            <a:avLst/>
          </a:prstGeom>
          <a:noFill/>
          <a:ln w="9525">
            <a:noFill/>
            <a:miter lim="800000"/>
            <a:headEnd/>
            <a:tailEnd/>
          </a:ln>
          <a:effectLst/>
        </p:spPr>
        <p:txBody>
          <a:bodyPr>
            <a:spAutoFit/>
          </a:bodyPr>
          <a:lstStyle/>
          <a:p>
            <a:pPr algn="l">
              <a:spcBef>
                <a:spcPct val="50000"/>
              </a:spcBef>
              <a:buFont typeface="Wingdings" pitchFamily="2" charset="2"/>
              <a:buNone/>
            </a:pPr>
            <a:r>
              <a:rPr kumimoji="1" lang="zh-TW" altLang="en-US" sz="2800" b="1" dirty="0">
                <a:solidFill>
                  <a:srgbClr val="000099"/>
                </a:solidFill>
                <a:latin typeface="Arial" charset="0"/>
              </a:rPr>
              <a:t>報告人：法務部資訊處長  陳泉錫   </a:t>
            </a:r>
          </a:p>
          <a:p>
            <a:pPr algn="l">
              <a:spcBef>
                <a:spcPct val="50000"/>
              </a:spcBef>
              <a:buFont typeface="Wingdings" pitchFamily="2" charset="2"/>
              <a:buNone/>
            </a:pPr>
            <a:r>
              <a:rPr kumimoji="1" lang="zh-TW" altLang="en-US" sz="2800" b="1" dirty="0">
                <a:solidFill>
                  <a:srgbClr val="000099"/>
                </a:solidFill>
                <a:latin typeface="Arial" charset="0"/>
              </a:rPr>
              <a:t>日    期</a:t>
            </a:r>
            <a:r>
              <a:rPr kumimoji="1" lang="zh-TW" altLang="en-US" sz="2800" b="1" dirty="0" smtClean="0">
                <a:solidFill>
                  <a:srgbClr val="000099"/>
                </a:solidFill>
                <a:latin typeface="Arial" charset="0"/>
              </a:rPr>
              <a:t>：</a:t>
            </a:r>
            <a:r>
              <a:rPr kumimoji="1" lang="en-US" altLang="zh-TW" sz="2800" b="1" dirty="0" smtClean="0">
                <a:solidFill>
                  <a:srgbClr val="000099"/>
                </a:solidFill>
                <a:latin typeface="Arial" charset="0"/>
              </a:rPr>
              <a:t>101</a:t>
            </a:r>
            <a:r>
              <a:rPr kumimoji="1" lang="zh-TW" altLang="en-US" sz="2800" b="1" dirty="0" smtClean="0">
                <a:solidFill>
                  <a:srgbClr val="000099"/>
                </a:solidFill>
                <a:latin typeface="Arial" charset="0"/>
              </a:rPr>
              <a:t>年</a:t>
            </a:r>
            <a:r>
              <a:rPr kumimoji="1" lang="en-US" altLang="zh-TW" sz="2800" b="1" dirty="0" smtClean="0">
                <a:solidFill>
                  <a:srgbClr val="000099"/>
                </a:solidFill>
                <a:latin typeface="Arial" charset="0"/>
              </a:rPr>
              <a:t>06</a:t>
            </a:r>
            <a:r>
              <a:rPr kumimoji="1" lang="zh-TW" altLang="en-US" sz="2800" b="1" dirty="0" smtClean="0">
                <a:solidFill>
                  <a:srgbClr val="000099"/>
                </a:solidFill>
                <a:latin typeface="Arial" charset="0"/>
              </a:rPr>
              <a:t>月</a:t>
            </a:r>
            <a:r>
              <a:rPr kumimoji="1" lang="en-US" altLang="zh-TW" sz="2800" b="1" dirty="0" smtClean="0">
                <a:solidFill>
                  <a:srgbClr val="000099"/>
                </a:solidFill>
                <a:latin typeface="Arial" charset="0"/>
              </a:rPr>
              <a:t>25</a:t>
            </a:r>
            <a:r>
              <a:rPr kumimoji="1" lang="zh-TW" altLang="en-US" sz="2800" b="1" dirty="0" smtClean="0">
                <a:solidFill>
                  <a:srgbClr val="000099"/>
                </a:solidFill>
                <a:latin typeface="Arial" charset="0"/>
              </a:rPr>
              <a:t>日</a:t>
            </a:r>
            <a:endParaRPr kumimoji="1" lang="zh-TW" altLang="en-US" sz="2800" b="1" dirty="0">
              <a:solidFill>
                <a:srgbClr val="000099"/>
              </a:solidFill>
              <a:latin typeface="Arial" charset="0"/>
            </a:endParaRPr>
          </a:p>
        </p:txBody>
      </p:sp>
      <p:sp>
        <p:nvSpPr>
          <p:cNvPr id="5" name="文字方塊 4"/>
          <p:cNvSpPr txBox="1"/>
          <p:nvPr/>
        </p:nvSpPr>
        <p:spPr>
          <a:xfrm>
            <a:off x="0" y="692696"/>
            <a:ext cx="2844824" cy="523220"/>
          </a:xfrm>
          <a:prstGeom prst="rect">
            <a:avLst/>
          </a:prstGeom>
          <a:noFill/>
        </p:spPr>
        <p:txBody>
          <a:bodyPr wrap="square" rtlCol="0">
            <a:spAutoFit/>
          </a:bodyPr>
          <a:lstStyle/>
          <a:p>
            <a:r>
              <a:rPr lang="zh-TW" altLang="en-US" sz="2800" dirty="0" smtClean="0"/>
              <a:t>戶政司</a:t>
            </a:r>
            <a:endParaRPr lang="zh-TW" altLang="en-US" sz="2800" dirty="0"/>
          </a:p>
        </p:txBody>
      </p:sp>
    </p:spTree>
    <p:custDataLst>
      <p:tags r:id="rId1"/>
    </p:custData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8904" y="485800"/>
            <a:ext cx="8229600" cy="1143000"/>
          </a:xfrm>
        </p:spPr>
        <p:txBody>
          <a:bodyPr>
            <a:normAutofit fontScale="90000"/>
          </a:bodyPr>
          <a:lstStyle/>
          <a:p>
            <a:r>
              <a:rPr lang="zh-TW" altLang="zh-TW" b="1" dirty="0" smtClean="0">
                <a:solidFill>
                  <a:srgbClr val="000000"/>
                </a:solidFill>
                <a:latin typeface="微軟正黑體" pitchFamily="34" charset="-120"/>
                <a:ea typeface="微軟正黑體" pitchFamily="34" charset="-120"/>
              </a:rPr>
              <a:t>網路販賣</a:t>
            </a:r>
            <a:r>
              <a:rPr lang="en-US" altLang="zh-TW" b="1" dirty="0" smtClean="0">
                <a:solidFill>
                  <a:srgbClr val="000000"/>
                </a:solidFill>
                <a:latin typeface="微軟正黑體" pitchFamily="34" charset="-120"/>
                <a:ea typeface="微軟正黑體" pitchFamily="34" charset="-120"/>
              </a:rPr>
              <a:t>xx</a:t>
            </a:r>
            <a:r>
              <a:rPr lang="zh-TW" altLang="zh-TW" b="1" dirty="0" smtClean="0">
                <a:solidFill>
                  <a:srgbClr val="000000"/>
                </a:solidFill>
                <a:latin typeface="微軟正黑體" pitchFamily="34" charset="-120"/>
                <a:ea typeface="微軟正黑體" pitchFamily="34" charset="-120"/>
              </a:rPr>
              <a:t>購物 </a:t>
            </a:r>
            <a:r>
              <a:rPr lang="en-US" altLang="zh-TW" b="1" dirty="0" smtClean="0">
                <a:solidFill>
                  <a:srgbClr val="000000"/>
                </a:solidFill>
                <a:latin typeface="微軟正黑體" pitchFamily="34" charset="-120"/>
                <a:ea typeface="微軟正黑體" pitchFamily="34" charset="-120"/>
              </a:rPr>
              <a:t>8</a:t>
            </a:r>
            <a:r>
              <a:rPr lang="zh-TW" altLang="zh-TW" b="1" dirty="0" smtClean="0">
                <a:solidFill>
                  <a:srgbClr val="000000"/>
                </a:solidFill>
                <a:latin typeface="微軟正黑體" pitchFamily="34" charset="-120"/>
                <a:ea typeface="微軟正黑體" pitchFamily="34" charset="-120"/>
              </a:rPr>
              <a:t>千筆個資</a:t>
            </a:r>
            <a:br>
              <a:rPr lang="zh-TW" altLang="zh-TW" b="1" dirty="0" smtClean="0">
                <a:solidFill>
                  <a:srgbClr val="000000"/>
                </a:solidFill>
                <a:latin typeface="微軟正黑體" pitchFamily="34" charset="-120"/>
                <a:ea typeface="微軟正黑體" pitchFamily="34" charset="-120"/>
              </a:rPr>
            </a:br>
            <a:endParaRPr lang="zh-TW" altLang="en-US" b="1" dirty="0"/>
          </a:p>
        </p:txBody>
      </p:sp>
      <p:sp>
        <p:nvSpPr>
          <p:cNvPr id="3" name="內容版面配置區 2"/>
          <p:cNvSpPr>
            <a:spLocks noGrp="1"/>
          </p:cNvSpPr>
          <p:nvPr>
            <p:ph idx="1"/>
          </p:nvPr>
        </p:nvSpPr>
        <p:spPr>
          <a:xfrm>
            <a:off x="251520" y="1700808"/>
            <a:ext cx="8712968" cy="5040560"/>
          </a:xfrm>
        </p:spPr>
        <p:txBody>
          <a:bodyPr>
            <a:normAutofit/>
          </a:bodyPr>
          <a:lstStyle/>
          <a:p>
            <a:pPr>
              <a:buNone/>
            </a:pPr>
            <a:endParaRPr lang="en-US" altLang="zh-TW" sz="2400" b="1" dirty="0" smtClean="0">
              <a:latin typeface="微軟正黑體" pitchFamily="34" charset="-120"/>
              <a:ea typeface="微軟正黑體" pitchFamily="34" charset="-120"/>
            </a:endParaRPr>
          </a:p>
          <a:p>
            <a:pPr fontAlgn="base">
              <a:buNone/>
            </a:pPr>
            <a:endParaRPr lang="en-US" altLang="zh-TW" sz="2400" b="1" dirty="0" smtClean="0">
              <a:latin typeface="微軟正黑體" pitchFamily="34" charset="-120"/>
              <a:ea typeface="微軟正黑體" pitchFamily="34" charset="-120"/>
            </a:endParaRPr>
          </a:p>
          <a:p>
            <a:pPr fontAlgn="base">
              <a:buNone/>
            </a:pPr>
            <a:endParaRPr kumimoji="1" lang="en-US" altLang="zh-TW" sz="2400" b="1" dirty="0">
              <a:latin typeface="微軟正黑體" pitchFamily="34" charset="-120"/>
              <a:ea typeface="微軟正黑體" pitchFamily="34" charset="-120"/>
            </a:endParaRPr>
          </a:p>
          <a:p>
            <a:pPr>
              <a:buNone/>
            </a:pPr>
            <a:endParaRPr lang="zh-TW" altLang="en-US" dirty="0">
              <a:latin typeface="微軟正黑體" pitchFamily="34" charset="-120"/>
              <a:ea typeface="微軟正黑體" pitchFamily="34" charset="-120"/>
            </a:endParaRPr>
          </a:p>
        </p:txBody>
      </p:sp>
      <p:sp>
        <p:nvSpPr>
          <p:cNvPr id="4" name="矩形 3"/>
          <p:cNvSpPr/>
          <p:nvPr/>
        </p:nvSpPr>
        <p:spPr>
          <a:xfrm>
            <a:off x="539552" y="2204864"/>
            <a:ext cx="7992888" cy="4049827"/>
          </a:xfrm>
          <a:prstGeom prst="rect">
            <a:avLst/>
          </a:prstGeom>
        </p:spPr>
        <p:txBody>
          <a:bodyPr wrap="square">
            <a:spAutoFit/>
          </a:bodyPr>
          <a:lstStyle/>
          <a:p>
            <a:pPr marL="436563" indent="-319088">
              <a:buSzPct val="8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zh-TW" sz="3200" dirty="0" smtClean="0">
                <a:solidFill>
                  <a:srgbClr val="000000"/>
                </a:solidFill>
                <a:latin typeface="微軟正黑體" pitchFamily="34" charset="-120"/>
                <a:ea typeface="微軟正黑體" pitchFamily="34" charset="-120"/>
              </a:rPr>
              <a:t>案情摘要</a:t>
            </a:r>
          </a:p>
          <a:p>
            <a:pPr marL="728663" lvl="1" indent="-271463">
              <a:spcBef>
                <a:spcPts val="700"/>
              </a:spcBef>
              <a:buSzPct val="9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zh-TW" sz="2800" dirty="0" smtClean="0">
                <a:solidFill>
                  <a:srgbClr val="000000"/>
                </a:solidFill>
                <a:latin typeface="微軟正黑體" pitchFamily="34" charset="-120"/>
                <a:ea typeface="微軟正黑體" pitchFamily="34" charset="-120"/>
              </a:rPr>
              <a:t>「阿哲」 賣東森購物 信用卡資料</a:t>
            </a:r>
          </a:p>
          <a:p>
            <a:pPr marL="728663" lvl="1" indent="-271463">
              <a:spcBef>
                <a:spcPts val="700"/>
              </a:spcBef>
              <a:buSzPct val="9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TW" sz="2800" dirty="0" smtClean="0">
                <a:solidFill>
                  <a:srgbClr val="000000"/>
                </a:solidFill>
                <a:latin typeface="微軟正黑體" pitchFamily="34" charset="-120"/>
                <a:ea typeface="微軟正黑體" pitchFamily="34" charset="-120"/>
              </a:rPr>
              <a:t>2009</a:t>
            </a:r>
            <a:r>
              <a:rPr lang="zh-TW" altLang="zh-TW" sz="2800" dirty="0" smtClean="0">
                <a:solidFill>
                  <a:srgbClr val="000000"/>
                </a:solidFill>
                <a:latin typeface="微軟正黑體" pitchFamily="34" charset="-120"/>
                <a:ea typeface="微軟正黑體" pitchFamily="34" charset="-120"/>
              </a:rPr>
              <a:t>年五月前每天均有絕無欺騙，預購來信表示購買日期及筆數。 </a:t>
            </a:r>
          </a:p>
          <a:p>
            <a:pPr marL="728663" lvl="1" indent="-271463">
              <a:spcBef>
                <a:spcPts val="700"/>
              </a:spcBef>
              <a:buSzPct val="9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TW" sz="2800" dirty="0" smtClean="0">
                <a:solidFill>
                  <a:srgbClr val="000000"/>
                </a:solidFill>
                <a:latin typeface="微軟正黑體" pitchFamily="34" charset="-120"/>
                <a:ea typeface="微軟正黑體" pitchFamily="34" charset="-120"/>
              </a:rPr>
              <a:t>8000</a:t>
            </a:r>
            <a:r>
              <a:rPr lang="zh-TW" altLang="zh-TW" sz="2800" dirty="0" smtClean="0">
                <a:solidFill>
                  <a:srgbClr val="000000"/>
                </a:solidFill>
                <a:latin typeface="微軟正黑體" pitchFamily="34" charset="-120"/>
                <a:ea typeface="微軟正黑體" pitchFamily="34" charset="-120"/>
              </a:rPr>
              <a:t>筆資料試用</a:t>
            </a:r>
            <a:r>
              <a:rPr lang="en-US" altLang="zh-TW" sz="2800" dirty="0" smtClean="0">
                <a:solidFill>
                  <a:srgbClr val="000000"/>
                </a:solidFill>
                <a:latin typeface="微軟正黑體" pitchFamily="34" charset="-120"/>
                <a:ea typeface="微軟正黑體" pitchFamily="34" charset="-120"/>
              </a:rPr>
              <a:t>(2008</a:t>
            </a:r>
            <a:r>
              <a:rPr lang="zh-TW" altLang="zh-TW" sz="2800" dirty="0" smtClean="0">
                <a:solidFill>
                  <a:srgbClr val="000000"/>
                </a:solidFill>
                <a:latin typeface="微軟正黑體" pitchFamily="34" charset="-120"/>
                <a:ea typeface="微軟正黑體" pitchFamily="34" charset="-120"/>
              </a:rPr>
              <a:t>年八月十二日及十一月七日</a:t>
            </a:r>
            <a:r>
              <a:rPr lang="en-US" altLang="zh-TW" sz="2800" dirty="0" smtClean="0">
                <a:solidFill>
                  <a:srgbClr val="000000"/>
                </a:solidFill>
                <a:latin typeface="微軟正黑體" pitchFamily="34" charset="-120"/>
                <a:ea typeface="微軟正黑體" pitchFamily="34" charset="-120"/>
              </a:rPr>
              <a:t>)</a:t>
            </a:r>
          </a:p>
          <a:p>
            <a:pPr marL="728663" lvl="1" indent="-271463">
              <a:spcBef>
                <a:spcPts val="700"/>
              </a:spcBef>
              <a:buSzPct val="9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TW" sz="2800" dirty="0" smtClean="0">
              <a:solidFill>
                <a:srgbClr val="000000"/>
              </a:solidFill>
              <a:latin typeface="微軟正黑體" pitchFamily="34" charset="-120"/>
              <a:ea typeface="微軟正黑體" pitchFamily="34" charset="-120"/>
            </a:endParaRPr>
          </a:p>
          <a:p>
            <a:pPr marL="728663" lvl="1" indent="-271463">
              <a:spcBef>
                <a:spcPts val="700"/>
              </a:spcBef>
              <a:buSzPct val="9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TW" sz="2800" dirty="0" smtClean="0">
                <a:solidFill>
                  <a:srgbClr val="000000"/>
                </a:solidFill>
                <a:latin typeface="微軟正黑體" pitchFamily="34" charset="-120"/>
                <a:ea typeface="微軟正黑體" pitchFamily="34" charset="-120"/>
              </a:rPr>
              <a:t>(source:</a:t>
            </a:r>
            <a:r>
              <a:rPr lang="zh-TW" altLang="en-US" sz="2800" dirty="0" smtClean="0">
                <a:solidFill>
                  <a:srgbClr val="000000"/>
                </a:solidFill>
                <a:latin typeface="微軟正黑體" pitchFamily="34" charset="-120"/>
                <a:ea typeface="微軟正黑體" pitchFamily="34" charset="-120"/>
              </a:rPr>
              <a:t>葉奇鑫律師</a:t>
            </a:r>
            <a:r>
              <a:rPr lang="en-US" altLang="zh-TW" sz="2800" dirty="0" smtClean="0">
                <a:solidFill>
                  <a:srgbClr val="000000"/>
                </a:solidFill>
                <a:latin typeface="微軟正黑體" pitchFamily="34" charset="-120"/>
                <a:ea typeface="微軟正黑體" pitchFamily="34" charset="-120"/>
              </a:rPr>
              <a:t>)</a:t>
            </a:r>
            <a:endParaRPr lang="en-US" altLang="zh-TW" sz="2800" dirty="0">
              <a:solidFill>
                <a:srgbClr val="00000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20688"/>
            <a:ext cx="8229600" cy="1143000"/>
          </a:xfrm>
        </p:spPr>
        <p:txBody>
          <a:bodyPr>
            <a:normAutofit fontScale="90000"/>
          </a:bodyPr>
          <a:lstStyle/>
          <a:p>
            <a:r>
              <a:rPr lang="zh-TW" altLang="zh-TW" b="1" dirty="0" smtClean="0">
                <a:solidFill>
                  <a:srgbClr val="000000"/>
                </a:solidFill>
                <a:latin typeface="微軟正黑體" pitchFamily="34" charset="-120"/>
                <a:ea typeface="微軟正黑體" pitchFamily="34" charset="-120"/>
              </a:rPr>
              <a:t>歹徒的網路留言</a:t>
            </a:r>
            <a:br>
              <a:rPr lang="zh-TW" altLang="zh-TW" b="1" dirty="0" smtClean="0">
                <a:solidFill>
                  <a:srgbClr val="000000"/>
                </a:solidFill>
                <a:latin typeface="微軟正黑體" pitchFamily="34" charset="-120"/>
                <a:ea typeface="微軟正黑體" pitchFamily="34" charset="-120"/>
              </a:rPr>
            </a:br>
            <a:endParaRPr lang="zh-TW" altLang="en-US" b="1" dirty="0"/>
          </a:p>
        </p:txBody>
      </p:sp>
      <p:sp>
        <p:nvSpPr>
          <p:cNvPr id="3" name="內容版面配置區 2"/>
          <p:cNvSpPr>
            <a:spLocks noGrp="1"/>
          </p:cNvSpPr>
          <p:nvPr>
            <p:ph idx="1"/>
          </p:nvPr>
        </p:nvSpPr>
        <p:spPr>
          <a:xfrm>
            <a:off x="251520" y="1700808"/>
            <a:ext cx="8712968" cy="5040560"/>
          </a:xfrm>
        </p:spPr>
        <p:txBody>
          <a:bodyPr>
            <a:normAutofit/>
          </a:bodyPr>
          <a:lstStyle/>
          <a:p>
            <a:pPr>
              <a:buNone/>
            </a:pPr>
            <a:endParaRPr lang="en-US" altLang="zh-TW" sz="2400" b="1" dirty="0" smtClean="0">
              <a:latin typeface="微軟正黑體" pitchFamily="34" charset="-120"/>
              <a:ea typeface="微軟正黑體" pitchFamily="34" charset="-120"/>
            </a:endParaRPr>
          </a:p>
          <a:p>
            <a:pPr fontAlgn="base">
              <a:buNone/>
            </a:pPr>
            <a:endParaRPr lang="en-US" altLang="zh-TW" sz="2400" b="1" dirty="0" smtClean="0">
              <a:latin typeface="微軟正黑體" pitchFamily="34" charset="-120"/>
              <a:ea typeface="微軟正黑體" pitchFamily="34" charset="-120"/>
            </a:endParaRPr>
          </a:p>
          <a:p>
            <a:pPr fontAlgn="base">
              <a:buNone/>
            </a:pPr>
            <a:endParaRPr kumimoji="1" lang="en-US" altLang="zh-TW" sz="2400" b="1" dirty="0">
              <a:latin typeface="微軟正黑體" pitchFamily="34" charset="-120"/>
              <a:ea typeface="微軟正黑體" pitchFamily="34" charset="-120"/>
            </a:endParaRPr>
          </a:p>
          <a:p>
            <a:pPr>
              <a:buNone/>
            </a:pPr>
            <a:endParaRPr lang="zh-TW" altLang="en-US" dirty="0">
              <a:latin typeface="微軟正黑體" pitchFamily="34" charset="-120"/>
              <a:ea typeface="微軟正黑體" pitchFamily="34" charset="-120"/>
            </a:endParaRPr>
          </a:p>
        </p:txBody>
      </p:sp>
      <p:sp>
        <p:nvSpPr>
          <p:cNvPr id="4" name="矩形 3"/>
          <p:cNvSpPr/>
          <p:nvPr/>
        </p:nvSpPr>
        <p:spPr>
          <a:xfrm>
            <a:off x="467544" y="1700808"/>
            <a:ext cx="8280920" cy="4749505"/>
          </a:xfrm>
          <a:prstGeom prst="rect">
            <a:avLst/>
          </a:prstGeom>
        </p:spPr>
        <p:txBody>
          <a:bodyPr wrap="square">
            <a:spAutoFit/>
          </a:bodyPr>
          <a:lstStyle/>
          <a:p>
            <a:pPr marL="436563" indent="-319088">
              <a:buSzPct val="8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TW" sz="3200" dirty="0" smtClean="0">
                <a:solidFill>
                  <a:srgbClr val="000000"/>
                </a:solidFill>
                <a:latin typeface="微軟正黑體" pitchFamily="34" charset="-120"/>
                <a:ea typeface="微軟正黑體" pitchFamily="34" charset="-120"/>
              </a:rPr>
              <a:t>15348@09:</a:t>
            </a:r>
            <a:r>
              <a:rPr lang="zh-TW" altLang="zh-TW" sz="3200" i="1" u="sng" dirty="0" smtClean="0">
                <a:solidFill>
                  <a:srgbClr val="000000"/>
                </a:solidFill>
                <a:latin typeface="微軟正黑體" pitchFamily="34" charset="-120"/>
                <a:ea typeface="微軟正黑體" pitchFamily="34" charset="-120"/>
              </a:rPr>
              <a:t>阿哲</a:t>
            </a:r>
            <a:r>
              <a:rPr lang="en-US" altLang="zh-TW" sz="3200" dirty="0" smtClean="0">
                <a:solidFill>
                  <a:srgbClr val="000000"/>
                </a:solidFill>
                <a:latin typeface="微軟正黑體" pitchFamily="34" charset="-120"/>
                <a:ea typeface="微軟正黑體" pitchFamily="34" charset="-120"/>
              </a:rPr>
              <a:t> on 14:51:56 6/08/09IP=210.107.84.7 </a:t>
            </a:r>
            <a:r>
              <a:rPr lang="zh-TW" altLang="zh-TW" sz="3200" i="1" u="sng" dirty="0" smtClean="0">
                <a:solidFill>
                  <a:srgbClr val="000000"/>
                </a:solidFill>
                <a:latin typeface="微軟正黑體" pitchFamily="34" charset="-120"/>
                <a:ea typeface="微軟正黑體" pitchFamily="34" charset="-120"/>
              </a:rPr>
              <a:t>輸錢賣</a:t>
            </a:r>
            <a:r>
              <a:rPr lang="zh-TW" altLang="zh-TW" sz="3200" dirty="0" smtClean="0">
                <a:solidFill>
                  <a:srgbClr val="000000"/>
                </a:solidFill>
                <a:latin typeface="微軟正黑體" pitchFamily="34" charset="-120"/>
                <a:ea typeface="微軟正黑體" pitchFamily="34" charset="-120"/>
              </a:rPr>
              <a:t>信用卡資料東森購物流出試用網址</a:t>
            </a:r>
            <a:r>
              <a:rPr lang="en-US" altLang="zh-TW" sz="3200" dirty="0" smtClean="0">
                <a:solidFill>
                  <a:srgbClr val="000000"/>
                </a:solidFill>
                <a:latin typeface="微軟正黑體" pitchFamily="34" charset="-120"/>
                <a:ea typeface="微軟正黑體" pitchFamily="34" charset="-120"/>
              </a:rPr>
              <a:t>http://www.megaupload.com/?d=OY3LKTU5 </a:t>
            </a:r>
            <a:r>
              <a:rPr lang="zh-TW" altLang="zh-TW" sz="3200" dirty="0" smtClean="0">
                <a:solidFill>
                  <a:srgbClr val="000000"/>
                </a:solidFill>
                <a:latin typeface="微軟正黑體" pitchFamily="34" charset="-120"/>
                <a:ea typeface="微軟正黑體" pitchFamily="34" charset="-120"/>
              </a:rPr>
              <a:t>一筆</a:t>
            </a:r>
            <a:r>
              <a:rPr lang="en-US" altLang="zh-TW" sz="3200" dirty="0" smtClean="0">
                <a:solidFill>
                  <a:srgbClr val="000000"/>
                </a:solidFill>
                <a:latin typeface="微軟正黑體" pitchFamily="34" charset="-120"/>
                <a:ea typeface="微軟正黑體" pitchFamily="34" charset="-120"/>
              </a:rPr>
              <a:t>0.5 </a:t>
            </a:r>
            <a:r>
              <a:rPr lang="zh-TW" altLang="zh-TW" sz="3200" dirty="0" smtClean="0">
                <a:solidFill>
                  <a:srgbClr val="000000"/>
                </a:solidFill>
                <a:latin typeface="微軟正黑體" pitchFamily="34" charset="-120"/>
                <a:ea typeface="微軟正黑體" pitchFamily="34" charset="-120"/>
              </a:rPr>
              <a:t>瀏覽器編碼要改</a:t>
            </a:r>
            <a:r>
              <a:rPr lang="en-US" altLang="zh-TW" sz="3200" dirty="0" err="1" smtClean="0">
                <a:solidFill>
                  <a:srgbClr val="000000"/>
                </a:solidFill>
                <a:latin typeface="微軟正黑體" pitchFamily="34" charset="-120"/>
                <a:ea typeface="微軟正黑體" pitchFamily="34" charset="-120"/>
              </a:rPr>
              <a:t>unicode</a:t>
            </a:r>
            <a:r>
              <a:rPr lang="zh-TW" altLang="zh-TW" sz="3200" dirty="0" smtClean="0">
                <a:solidFill>
                  <a:srgbClr val="000000"/>
                </a:solidFill>
                <a:latin typeface="微軟正黑體" pitchFamily="34" charset="-120"/>
                <a:ea typeface="微軟正黑體" pitchFamily="34" charset="-120"/>
              </a:rPr>
              <a:t>才看的到 </a:t>
            </a:r>
            <a:r>
              <a:rPr lang="en-US" altLang="zh-TW" sz="3200" i="1" u="sng" dirty="0" smtClean="0">
                <a:solidFill>
                  <a:srgbClr val="000000"/>
                </a:solidFill>
                <a:latin typeface="微軟正黑體" pitchFamily="34" charset="-120"/>
                <a:ea typeface="微軟正黑體" pitchFamily="34" charset="-120"/>
              </a:rPr>
              <a:t>ts8899@yeah.net</a:t>
            </a:r>
            <a:r>
              <a:rPr lang="zh-TW" altLang="zh-TW" sz="3200" i="1" u="sng" dirty="0" smtClean="0">
                <a:solidFill>
                  <a:srgbClr val="000000"/>
                </a:solidFill>
                <a:latin typeface="微軟正黑體" pitchFamily="34" charset="-120"/>
                <a:ea typeface="微軟正黑體" pitchFamily="34" charset="-120"/>
              </a:rPr>
              <a:t>來信詳談</a:t>
            </a:r>
            <a:r>
              <a:rPr lang="en-US" altLang="zh-TW" sz="3200" dirty="0" smtClean="0">
                <a:solidFill>
                  <a:srgbClr val="000000"/>
                </a:solidFill>
                <a:latin typeface="微軟正黑體" pitchFamily="34" charset="-120"/>
                <a:ea typeface="微軟正黑體" pitchFamily="34" charset="-120"/>
              </a:rPr>
              <a:t> </a:t>
            </a:r>
            <a:r>
              <a:rPr lang="en-US" altLang="zh-TW" sz="3200" b="1" u="sng" dirty="0" smtClean="0">
                <a:solidFill>
                  <a:srgbClr val="000000"/>
                </a:solidFill>
                <a:latin typeface="微軟正黑體" pitchFamily="34" charset="-120"/>
                <a:ea typeface="微軟正黑體" pitchFamily="34" charset="-120"/>
              </a:rPr>
              <a:t>...</a:t>
            </a:r>
            <a:r>
              <a:rPr lang="en-US" altLang="zh-TW" sz="3200" dirty="0" smtClean="0">
                <a:solidFill>
                  <a:srgbClr val="000000"/>
                </a:solidFill>
                <a:latin typeface="微軟正黑體" pitchFamily="34" charset="-120"/>
                <a:ea typeface="微軟正黑體" pitchFamily="34" charset="-120"/>
              </a:rPr>
              <a:t>  </a:t>
            </a:r>
          </a:p>
          <a:p>
            <a:pPr marL="436563" indent="-319088">
              <a:buSzPct val="8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TW" sz="3200" dirty="0" smtClean="0">
              <a:solidFill>
                <a:srgbClr val="000000"/>
              </a:solidFill>
              <a:latin typeface="微軟正黑體" pitchFamily="34" charset="-120"/>
              <a:ea typeface="微軟正黑體" pitchFamily="34" charset="-120"/>
            </a:endParaRPr>
          </a:p>
          <a:p>
            <a:pPr marL="436563" lvl="1" indent="-319088">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TW" sz="2800" dirty="0" smtClean="0">
                <a:solidFill>
                  <a:srgbClr val="000000"/>
                </a:solidFill>
                <a:latin typeface="微軟正黑體" pitchFamily="34" charset="-120"/>
                <a:ea typeface="微軟正黑體" pitchFamily="34" charset="-120"/>
              </a:rPr>
              <a:t>(source:</a:t>
            </a:r>
            <a:r>
              <a:rPr lang="zh-TW" altLang="en-US" sz="2800" dirty="0" smtClean="0">
                <a:solidFill>
                  <a:srgbClr val="000000"/>
                </a:solidFill>
                <a:latin typeface="微軟正黑體" pitchFamily="34" charset="-120"/>
                <a:ea typeface="微軟正黑體" pitchFamily="34" charset="-120"/>
              </a:rPr>
              <a:t>葉奇鑫律師</a:t>
            </a:r>
            <a:r>
              <a:rPr lang="en-US" altLang="zh-TW" sz="2800" dirty="0" smtClean="0">
                <a:solidFill>
                  <a:srgbClr val="000000"/>
                </a:solidFill>
                <a:latin typeface="微軟正黑體" pitchFamily="34" charset="-120"/>
                <a:ea typeface="微軟正黑體" pitchFamily="34" charset="-120"/>
              </a:rPr>
              <a:t>)</a:t>
            </a:r>
          </a:p>
          <a:p>
            <a:pPr marL="436563" indent="-319088">
              <a:buSzPct val="8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TW" sz="3200" dirty="0">
              <a:solidFill>
                <a:srgbClr val="000000"/>
              </a:solidFill>
              <a:latin typeface="微軟正黑體" pitchFamily="34" charset="-120"/>
              <a:ea typeface="微軟正黑體"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0" y="0"/>
            <a:ext cx="9144000" cy="476672"/>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lstStyle/>
          <a:p>
            <a:r>
              <a:rPr lang="zh-TW" altLang="en-US" sz="3200" dirty="0" smtClean="0">
                <a:latin typeface="標楷體" pitchFamily="65" charset="-120"/>
                <a:ea typeface="標楷體" pitchFamily="65" charset="-120"/>
              </a:rPr>
              <a:t>事件二</a:t>
            </a:r>
          </a:p>
        </p:txBody>
      </p:sp>
      <p:pic>
        <p:nvPicPr>
          <p:cNvPr id="22531" name="Picture 3"/>
          <p:cNvPicPr>
            <a:picLocks noGrp="1" noChangeAspect="1" noChangeArrowheads="1"/>
          </p:cNvPicPr>
          <p:nvPr>
            <p:ph type="dgm" idx="1"/>
          </p:nvPr>
        </p:nvPicPr>
        <p:blipFill>
          <a:blip r:embed="rId2" cstate="print"/>
          <a:srcRect/>
          <a:stretch>
            <a:fillRect/>
          </a:stretch>
        </p:blipFill>
        <p:spPr>
          <a:xfrm>
            <a:off x="0" y="548680"/>
            <a:ext cx="9075737" cy="6309320"/>
          </a:xfrm>
          <a:noFill/>
        </p:spPr>
      </p:pic>
      <p:sp>
        <p:nvSpPr>
          <p:cNvPr id="6" name="文字方塊 5"/>
          <p:cNvSpPr txBox="1"/>
          <p:nvPr/>
        </p:nvSpPr>
        <p:spPr>
          <a:xfrm>
            <a:off x="251520" y="4941168"/>
            <a:ext cx="8424936" cy="707886"/>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wrap="square" rtlCol="0">
            <a:spAutoFit/>
          </a:bodyPr>
          <a:lstStyle/>
          <a:p>
            <a:r>
              <a:rPr lang="zh-TW" altLang="en-US" sz="4000" dirty="0" smtClean="0">
                <a:solidFill>
                  <a:srgbClr val="C00000"/>
                </a:solidFill>
              </a:rPr>
              <a:t>麥當勞於</a:t>
            </a:r>
            <a:r>
              <a:rPr lang="en-US" altLang="zh-TW" sz="4000" dirty="0" smtClean="0">
                <a:solidFill>
                  <a:srgbClr val="C00000"/>
                </a:solidFill>
              </a:rPr>
              <a:t>2010.12</a:t>
            </a:r>
            <a:r>
              <a:rPr lang="zh-TW" altLang="en-US" sz="4000" dirty="0" smtClean="0">
                <a:solidFill>
                  <a:srgbClr val="C00000"/>
                </a:solidFill>
              </a:rPr>
              <a:t>洩漏個資</a:t>
            </a:r>
            <a:r>
              <a:rPr lang="en-US" altLang="zh-TW" sz="4000" dirty="0" smtClean="0">
                <a:solidFill>
                  <a:srgbClr val="C00000"/>
                </a:solidFill>
              </a:rPr>
              <a:t>220</a:t>
            </a:r>
            <a:r>
              <a:rPr lang="zh-TW" altLang="en-US" sz="4000" dirty="0" smtClean="0">
                <a:solidFill>
                  <a:srgbClr val="C00000"/>
                </a:solidFill>
              </a:rPr>
              <a:t>萬筆</a:t>
            </a:r>
            <a:endParaRPr lang="zh-TW" altLang="en-US" sz="4000" dirty="0">
              <a:solidFill>
                <a:srgbClr val="C00000"/>
              </a:solidFill>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76672"/>
            <a:ext cx="8229600" cy="1143000"/>
          </a:xfrm>
        </p:spPr>
        <p:txBody>
          <a:bodyPr>
            <a:normAutofit/>
          </a:bodyPr>
          <a:lstStyle/>
          <a:p>
            <a:r>
              <a:rPr lang="zh-TW" altLang="en-US" b="1" dirty="0" smtClean="0">
                <a:solidFill>
                  <a:srgbClr val="000000"/>
                </a:solidFill>
                <a:latin typeface="微軟正黑體" pitchFamily="34" charset="-120"/>
                <a:ea typeface="微軟正黑體" pitchFamily="34" charset="-120"/>
              </a:rPr>
              <a:t>三、</a:t>
            </a:r>
            <a:r>
              <a:rPr lang="en-US" altLang="zh-TW" b="1" dirty="0" smtClean="0">
                <a:solidFill>
                  <a:srgbClr val="000000"/>
                </a:solidFill>
                <a:latin typeface="微軟正黑體" pitchFamily="34" charset="-120"/>
                <a:ea typeface="微軟正黑體" pitchFamily="34" charset="-120"/>
              </a:rPr>
              <a:t>SONY</a:t>
            </a:r>
            <a:r>
              <a:rPr lang="zh-TW" altLang="zh-TW" b="1" dirty="0" smtClean="0">
                <a:solidFill>
                  <a:srgbClr val="000000"/>
                </a:solidFill>
                <a:latin typeface="微軟正黑體" pitchFamily="34" charset="-120"/>
                <a:ea typeface="微軟正黑體" pitchFamily="34" charset="-120"/>
              </a:rPr>
              <a:t>個資外洩</a:t>
            </a:r>
            <a:r>
              <a:rPr lang="en-US" altLang="zh-TW" b="1" dirty="0" smtClean="0">
                <a:solidFill>
                  <a:srgbClr val="000000"/>
                </a:solidFill>
                <a:latin typeface="微軟正黑體" pitchFamily="34" charset="-120"/>
                <a:ea typeface="微軟正黑體" pitchFamily="34" charset="-120"/>
              </a:rPr>
              <a:t>7700</a:t>
            </a:r>
            <a:r>
              <a:rPr lang="zh-TW" altLang="en-US" b="1" dirty="0" smtClean="0">
                <a:solidFill>
                  <a:srgbClr val="000000"/>
                </a:solidFill>
                <a:latin typeface="微軟正黑體" pitchFamily="34" charset="-120"/>
                <a:ea typeface="微軟正黑體" pitchFamily="34" charset="-120"/>
              </a:rPr>
              <a:t>萬筆</a:t>
            </a:r>
            <a:endParaRPr lang="zh-TW" altLang="en-US" b="1" dirty="0"/>
          </a:p>
        </p:txBody>
      </p:sp>
      <p:sp>
        <p:nvSpPr>
          <p:cNvPr id="3" name="內容版面配置區 2"/>
          <p:cNvSpPr>
            <a:spLocks noGrp="1"/>
          </p:cNvSpPr>
          <p:nvPr>
            <p:ph idx="1"/>
          </p:nvPr>
        </p:nvSpPr>
        <p:spPr>
          <a:xfrm>
            <a:off x="251520" y="1700808"/>
            <a:ext cx="8712968" cy="5040560"/>
          </a:xfrm>
        </p:spPr>
        <p:txBody>
          <a:bodyPr>
            <a:normAutofit/>
          </a:bodyPr>
          <a:lstStyle/>
          <a:p>
            <a:pPr>
              <a:buNone/>
            </a:pPr>
            <a:endParaRPr lang="en-US" altLang="zh-TW" sz="2400" b="1" dirty="0" smtClean="0">
              <a:latin typeface="微軟正黑體" pitchFamily="34" charset="-120"/>
              <a:ea typeface="微軟正黑體" pitchFamily="34" charset="-120"/>
            </a:endParaRPr>
          </a:p>
          <a:p>
            <a:pPr fontAlgn="base">
              <a:buNone/>
            </a:pPr>
            <a:endParaRPr lang="en-US" altLang="zh-TW" sz="2400" b="1" dirty="0" smtClean="0">
              <a:latin typeface="微軟正黑體" pitchFamily="34" charset="-120"/>
              <a:ea typeface="微軟正黑體" pitchFamily="34" charset="-120"/>
            </a:endParaRPr>
          </a:p>
          <a:p>
            <a:pPr fontAlgn="base">
              <a:buNone/>
            </a:pPr>
            <a:endParaRPr kumimoji="1" lang="en-US" altLang="zh-TW" sz="2400" b="1" dirty="0">
              <a:latin typeface="微軟正黑體" pitchFamily="34" charset="-120"/>
              <a:ea typeface="微軟正黑體" pitchFamily="34" charset="-120"/>
            </a:endParaRPr>
          </a:p>
          <a:p>
            <a:pPr>
              <a:buNone/>
            </a:pPr>
            <a:endParaRPr lang="zh-TW" altLang="en-US" dirty="0">
              <a:latin typeface="微軟正黑體" pitchFamily="34" charset="-120"/>
              <a:ea typeface="微軟正黑體" pitchFamily="34" charset="-120"/>
            </a:endParaRPr>
          </a:p>
        </p:txBody>
      </p:sp>
      <p:grpSp>
        <p:nvGrpSpPr>
          <p:cNvPr id="4" name="Group 2"/>
          <p:cNvGrpSpPr>
            <a:grpSpLocks/>
          </p:cNvGrpSpPr>
          <p:nvPr/>
        </p:nvGrpSpPr>
        <p:grpSpPr bwMode="auto">
          <a:xfrm>
            <a:off x="467545" y="1341438"/>
            <a:ext cx="8289106" cy="5237162"/>
            <a:chOff x="628" y="1020"/>
            <a:chExt cx="4813" cy="3299"/>
          </a:xfrm>
        </p:grpSpPr>
        <p:pic>
          <p:nvPicPr>
            <p:cNvPr id="8" name="Picture 3"/>
            <p:cNvPicPr>
              <a:picLocks noChangeAspect="1" noChangeArrowheads="1"/>
            </p:cNvPicPr>
            <p:nvPr/>
          </p:nvPicPr>
          <p:blipFill>
            <a:blip r:embed="rId3" cstate="print"/>
            <a:srcRect/>
            <a:stretch>
              <a:fillRect/>
            </a:stretch>
          </p:blipFill>
          <p:spPr bwMode="auto">
            <a:xfrm>
              <a:off x="628" y="1020"/>
              <a:ext cx="4813" cy="3299"/>
            </a:xfrm>
            <a:prstGeom prst="rect">
              <a:avLst/>
            </a:prstGeom>
            <a:noFill/>
            <a:ln w="9525">
              <a:noFill/>
              <a:round/>
              <a:headEnd/>
              <a:tailEnd/>
            </a:ln>
          </p:spPr>
        </p:pic>
        <p:sp>
          <p:nvSpPr>
            <p:cNvPr id="9" name="Text Box 4"/>
            <p:cNvSpPr txBox="1">
              <a:spLocks noChangeArrowheads="1"/>
            </p:cNvSpPr>
            <p:nvPr/>
          </p:nvSpPr>
          <p:spPr bwMode="auto">
            <a:xfrm>
              <a:off x="628" y="1020"/>
              <a:ext cx="4813" cy="3299"/>
            </a:xfrm>
            <a:prstGeom prst="rect">
              <a:avLst/>
            </a:prstGeom>
            <a:noFill/>
            <a:ln w="9525">
              <a:noFill/>
              <a:round/>
              <a:headEnd/>
              <a:tailEnd/>
            </a:ln>
          </p:spPr>
          <p:txBody>
            <a:bodyPr wrap="none" anchor="ctr"/>
            <a:lstStyle/>
            <a:p>
              <a:endParaRPr lang="zh-TW" alt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en-US" altLang="zh-TW" dirty="0" smtClean="0">
                <a:solidFill>
                  <a:srgbClr val="002060"/>
                </a:solidFill>
              </a:rPr>
              <a:t>SONY</a:t>
            </a:r>
            <a:r>
              <a:rPr lang="zh-TW" altLang="en-US" dirty="0" smtClean="0">
                <a:solidFill>
                  <a:srgbClr val="002060"/>
                </a:solidFill>
              </a:rPr>
              <a:t> </a:t>
            </a:r>
            <a:r>
              <a:rPr lang="en-US" altLang="zh-TW" dirty="0" smtClean="0">
                <a:solidFill>
                  <a:srgbClr val="002060"/>
                </a:solidFill>
              </a:rPr>
              <a:t>Play Station(PS3) </a:t>
            </a:r>
            <a:r>
              <a:rPr lang="zh-TW" altLang="en-US" dirty="0" smtClean="0">
                <a:solidFill>
                  <a:srgbClr val="002060"/>
                </a:solidFill>
              </a:rPr>
              <a:t>於</a:t>
            </a:r>
            <a:r>
              <a:rPr lang="en-US" altLang="zh-TW" dirty="0" smtClean="0">
                <a:solidFill>
                  <a:srgbClr val="002060"/>
                </a:solidFill>
              </a:rPr>
              <a:t>2011.4.20</a:t>
            </a:r>
            <a:r>
              <a:rPr lang="zh-TW" altLang="en-US" dirty="0" smtClean="0">
                <a:solidFill>
                  <a:srgbClr val="002060"/>
                </a:solidFill>
              </a:rPr>
              <a:t>洩漏˙˙</a:t>
            </a:r>
            <a:r>
              <a:rPr lang="en-US" altLang="zh-TW" dirty="0" smtClean="0">
                <a:solidFill>
                  <a:srgbClr val="002060"/>
                </a:solidFill>
              </a:rPr>
              <a:t>7700</a:t>
            </a:r>
            <a:r>
              <a:rPr lang="zh-TW" altLang="en-US" dirty="0" smtClean="0">
                <a:solidFill>
                  <a:srgbClr val="002060"/>
                </a:solidFill>
              </a:rPr>
              <a:t>萬筆資料</a:t>
            </a:r>
            <a:endParaRPr lang="en-US" altLang="zh-TW" dirty="0" smtClean="0">
              <a:solidFill>
                <a:srgbClr val="002060"/>
              </a:solidFill>
            </a:endParaRPr>
          </a:p>
          <a:p>
            <a:r>
              <a:rPr lang="zh-TW" altLang="en-US" dirty="0" smtClean="0">
                <a:solidFill>
                  <a:srgbClr val="FF0000"/>
                </a:solidFill>
              </a:rPr>
              <a:t>其中</a:t>
            </a:r>
            <a:r>
              <a:rPr lang="en-US" altLang="zh-TW" dirty="0" smtClean="0">
                <a:solidFill>
                  <a:srgbClr val="FF0000"/>
                </a:solidFill>
              </a:rPr>
              <a:t>23,400</a:t>
            </a:r>
            <a:r>
              <a:rPr lang="zh-TW" altLang="en-US" dirty="0" smtClean="0">
                <a:solidFill>
                  <a:srgbClr val="FF0000"/>
                </a:solidFill>
              </a:rPr>
              <a:t>為信用卡資料</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682625"/>
            <a:ext cx="8162925" cy="646113"/>
          </a:xfrm>
        </p:spPr>
        <p:txBody>
          <a:bodyPr/>
          <a:lstStyle/>
          <a:p>
            <a:r>
              <a:rPr lang="zh-TW" altLang="en-US" sz="3600" dirty="0" smtClean="0">
                <a:latin typeface="標楷體" pitchFamily="65" charset="-120"/>
                <a:ea typeface="標楷體" pitchFamily="65" charset="-120"/>
              </a:rPr>
              <a:t>事件</a:t>
            </a:r>
            <a:r>
              <a:rPr lang="en-US" altLang="zh-TW" sz="3600" dirty="0" smtClean="0">
                <a:latin typeface="標楷體" pitchFamily="65" charset="-120"/>
                <a:ea typeface="標楷體" pitchFamily="65" charset="-120"/>
              </a:rPr>
              <a:t>4:</a:t>
            </a:r>
            <a:r>
              <a:rPr lang="zh-TW" altLang="en-US" sz="3600" dirty="0" smtClean="0">
                <a:latin typeface="標楷體" pitchFamily="65" charset="-120"/>
                <a:ea typeface="標楷體" pitchFamily="65" charset="-120"/>
              </a:rPr>
              <a:t>監察院提案糾正本部資安管控</a:t>
            </a:r>
            <a:endParaRPr lang="en-US" altLang="zh-TW" sz="3600" dirty="0" smtClean="0">
              <a:latin typeface="標楷體" pitchFamily="65" charset="-120"/>
              <a:ea typeface="標楷體" pitchFamily="65" charset="-120"/>
            </a:endParaRPr>
          </a:p>
        </p:txBody>
      </p:sp>
      <p:sp>
        <p:nvSpPr>
          <p:cNvPr id="12291" name="Rectangle 3"/>
          <p:cNvSpPr>
            <a:spLocks noGrp="1" noChangeArrowheads="1"/>
          </p:cNvSpPr>
          <p:nvPr>
            <p:ph type="body" idx="4294967295"/>
          </p:nvPr>
        </p:nvSpPr>
        <p:spPr>
          <a:xfrm>
            <a:off x="179512" y="1484784"/>
            <a:ext cx="8712968" cy="4968552"/>
          </a:xfrm>
          <a:prstGeom prst="rect">
            <a:avLst/>
          </a:prstGeom>
        </p:spPr>
        <p:txBody>
          <a:bodyPr/>
          <a:lstStyle/>
          <a:p>
            <a:pPr>
              <a:lnSpc>
                <a:spcPct val="90000"/>
              </a:lnSpc>
            </a:pPr>
            <a:r>
              <a:rPr lang="zh-TW" altLang="en-US" dirty="0" smtClean="0">
                <a:solidFill>
                  <a:srgbClr val="002060"/>
                </a:solidFill>
                <a:latin typeface="標楷體" pitchFamily="65" charset="-120"/>
                <a:ea typeface="標楷體" pitchFamily="65" charset="-120"/>
              </a:rPr>
              <a:t>去</a:t>
            </a:r>
            <a:r>
              <a:rPr lang="en-US" altLang="zh-TW" dirty="0" smtClean="0">
                <a:solidFill>
                  <a:srgbClr val="002060"/>
                </a:solidFill>
                <a:latin typeface="標楷體" pitchFamily="65" charset="-120"/>
                <a:ea typeface="標楷體" pitchFamily="65" charset="-120"/>
              </a:rPr>
              <a:t>(100)</a:t>
            </a:r>
            <a:r>
              <a:rPr lang="zh-TW" altLang="en-US" dirty="0" smtClean="0">
                <a:solidFill>
                  <a:srgbClr val="002060"/>
                </a:solidFill>
                <a:latin typeface="標楷體" pitchFamily="65" charset="-120"/>
                <a:ea typeface="標楷體" pitchFamily="65" charset="-120"/>
              </a:rPr>
              <a:t>年 </a:t>
            </a:r>
            <a:r>
              <a:rPr lang="en-US" altLang="zh-TW" dirty="0" smtClean="0">
                <a:solidFill>
                  <a:srgbClr val="002060"/>
                </a:solidFill>
                <a:latin typeface="標楷體" pitchFamily="65" charset="-120"/>
                <a:ea typeface="標楷體" pitchFamily="65" charset="-120"/>
              </a:rPr>
              <a:t>4</a:t>
            </a:r>
            <a:r>
              <a:rPr lang="zh-TW" altLang="en-US" dirty="0" smtClean="0">
                <a:solidFill>
                  <a:srgbClr val="002060"/>
                </a:solidFill>
                <a:latin typeface="標楷體" pitchFamily="65" charset="-120"/>
                <a:ea typeface="標楷體" pitchFamily="65" charset="-120"/>
              </a:rPr>
              <a:t>月監察院對於</a:t>
            </a:r>
            <a:r>
              <a:rPr lang="zh-TW" altLang="en-US" dirty="0">
                <a:solidFill>
                  <a:srgbClr val="002060"/>
                </a:solidFill>
                <a:latin typeface="標楷體" pitchFamily="65" charset="-120"/>
                <a:ea typeface="標楷體" pitchFamily="65" charset="-120"/>
              </a:rPr>
              <a:t>法務部</a:t>
            </a:r>
            <a:r>
              <a:rPr lang="zh-TW" altLang="en-US" dirty="0" smtClean="0">
                <a:solidFill>
                  <a:srgbClr val="002060"/>
                </a:solidFill>
                <a:latin typeface="標楷體" pitchFamily="65" charset="-120"/>
                <a:ea typeface="標楷體" pitchFamily="65" charset="-120"/>
              </a:rPr>
              <a:t>提出糾正案</a:t>
            </a:r>
            <a:endParaRPr lang="en-US" altLang="zh-TW" dirty="0" smtClean="0">
              <a:solidFill>
                <a:srgbClr val="002060"/>
              </a:solidFill>
              <a:latin typeface="標楷體" pitchFamily="65" charset="-120"/>
              <a:ea typeface="標楷體" pitchFamily="65" charset="-120"/>
            </a:endParaRPr>
          </a:p>
          <a:p>
            <a:pPr>
              <a:lnSpc>
                <a:spcPct val="90000"/>
              </a:lnSpc>
              <a:buFont typeface="Wingdings" pitchFamily="2" charset="2"/>
              <a:buNone/>
            </a:pPr>
            <a:r>
              <a:rPr lang="zh-TW" altLang="en-US" dirty="0" smtClean="0">
                <a:solidFill>
                  <a:srgbClr val="002060"/>
                </a:solidFill>
                <a:latin typeface="標楷體" pitchFamily="65" charset="-120"/>
                <a:ea typeface="標楷體" pitchFamily="65" charset="-120"/>
              </a:rPr>
              <a:t>要旨如下</a:t>
            </a:r>
            <a:r>
              <a:rPr lang="en-US" altLang="zh-TW" dirty="0" smtClean="0">
                <a:solidFill>
                  <a:srgbClr val="002060"/>
                </a:solidFill>
                <a:latin typeface="標楷體" pitchFamily="65" charset="-120"/>
                <a:ea typeface="標楷體" pitchFamily="65" charset="-120"/>
              </a:rPr>
              <a:t>:</a:t>
            </a:r>
          </a:p>
          <a:p>
            <a:pPr>
              <a:lnSpc>
                <a:spcPct val="90000"/>
              </a:lnSpc>
              <a:buFont typeface="Wingdings" pitchFamily="2" charset="2"/>
              <a:buNone/>
            </a:pPr>
            <a:endParaRPr lang="en-US" altLang="zh-TW" dirty="0" smtClean="0">
              <a:latin typeface="標楷體" pitchFamily="65" charset="-120"/>
              <a:ea typeface="標楷體" pitchFamily="65" charset="-120"/>
            </a:endParaRPr>
          </a:p>
          <a:p>
            <a:pPr>
              <a:lnSpc>
                <a:spcPct val="90000"/>
              </a:lnSpc>
              <a:buFont typeface="Wingdings" pitchFamily="2" charset="2"/>
              <a:buNone/>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政風機構對於涉貪法官，未能積極處理，做有效之防制，</a:t>
            </a:r>
            <a:r>
              <a:rPr lang="zh-TW" altLang="en-US" u="sng" dirty="0" smtClean="0">
                <a:latin typeface="標楷體" pitchFamily="65" charset="-120"/>
                <a:ea typeface="標楷體" pitchFamily="65" charset="-120"/>
              </a:rPr>
              <a:t>核有違失</a:t>
            </a:r>
            <a:r>
              <a:rPr lang="zh-TW" altLang="en-US" dirty="0" smtClean="0">
                <a:latin typeface="標楷體" pitchFamily="65" charset="-120"/>
                <a:ea typeface="標楷體" pitchFamily="65" charset="-120"/>
              </a:rPr>
              <a:t>。</a:t>
            </a:r>
            <a:r>
              <a:rPr lang="zh-TW" altLang="en-US" dirty="0" smtClean="0">
                <a:solidFill>
                  <a:srgbClr val="C00000"/>
                </a:solidFill>
                <a:latin typeface="標楷體" pitchFamily="65" charset="-120"/>
                <a:ea typeface="標楷體" pitchFamily="65" charset="-120"/>
              </a:rPr>
              <a:t>檢察官使用內部網路資料管理鬆散，亦乏有效稽查管考機制，</a:t>
            </a:r>
            <a:r>
              <a:rPr lang="zh-TW" altLang="en-US" u="sng" dirty="0" smtClean="0">
                <a:solidFill>
                  <a:srgbClr val="C00000"/>
                </a:solidFill>
                <a:latin typeface="標楷體" pitchFamily="65" charset="-120"/>
                <a:ea typeface="標楷體" pitchFamily="65" charset="-120"/>
              </a:rPr>
              <a:t>核有嚴重違失</a:t>
            </a:r>
            <a:r>
              <a:rPr lang="zh-TW" altLang="en-US" dirty="0" smtClean="0">
                <a:solidFill>
                  <a:srgbClr val="C00000"/>
                </a:solidFill>
                <a:latin typeface="標楷體" pitchFamily="65" charset="-120"/>
                <a:ea typeface="標楷體" pitchFamily="65" charset="-120"/>
              </a:rPr>
              <a:t>，爰提案糾正</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476672"/>
            <a:ext cx="7935416" cy="584775"/>
          </a:xfrm>
        </p:spPr>
        <p:txBody>
          <a:bodyPr/>
          <a:lstStyle/>
          <a:p>
            <a:r>
              <a:rPr lang="zh-TW" altLang="en-US" sz="4000" dirty="0" smtClean="0">
                <a:solidFill>
                  <a:srgbClr val="002060"/>
                </a:solidFill>
                <a:latin typeface="標楷體" pitchFamily="65" charset="-120"/>
                <a:ea typeface="標楷體" pitchFamily="65" charset="-120"/>
              </a:rPr>
              <a:t>大法官釋字</a:t>
            </a:r>
            <a:r>
              <a:rPr lang="en-US" altLang="zh-TW" sz="4000" dirty="0" smtClean="0">
                <a:solidFill>
                  <a:srgbClr val="002060"/>
                </a:solidFill>
                <a:latin typeface="標楷體" pitchFamily="65" charset="-120"/>
                <a:ea typeface="標楷體" pitchFamily="65" charset="-120"/>
              </a:rPr>
              <a:t>603</a:t>
            </a:r>
            <a:r>
              <a:rPr lang="zh-TW" altLang="en-US" sz="4000" dirty="0" smtClean="0">
                <a:solidFill>
                  <a:srgbClr val="002060"/>
                </a:solidFill>
                <a:latin typeface="標楷體" pitchFamily="65" charset="-120"/>
                <a:ea typeface="標楷體" pitchFamily="65" charset="-120"/>
              </a:rPr>
              <a:t>號解釋明確宣示</a:t>
            </a:r>
            <a:r>
              <a:rPr lang="zh-TW" altLang="en-US" dirty="0" smtClean="0">
                <a:solidFill>
                  <a:srgbClr val="002060"/>
                </a:solidFill>
                <a:latin typeface="標楷體" pitchFamily="65" charset="-120"/>
                <a:ea typeface="標楷體" pitchFamily="65" charset="-120"/>
              </a:rPr>
              <a:t>：</a:t>
            </a:r>
            <a:endParaRPr lang="en-US" altLang="zh-TW" dirty="0" smtClean="0">
              <a:solidFill>
                <a:srgbClr val="002060"/>
              </a:solidFill>
              <a:latin typeface="標楷體" pitchFamily="65" charset="-120"/>
              <a:ea typeface="標楷體" pitchFamily="65" charset="-120"/>
            </a:endParaRPr>
          </a:p>
        </p:txBody>
      </p:sp>
      <p:sp>
        <p:nvSpPr>
          <p:cNvPr id="3" name="內容版面配置區 2"/>
          <p:cNvSpPr>
            <a:spLocks noGrp="1"/>
          </p:cNvSpPr>
          <p:nvPr>
            <p:ph idx="1"/>
          </p:nvPr>
        </p:nvSpPr>
        <p:spPr>
          <a:xfrm>
            <a:off x="533400" y="1700808"/>
            <a:ext cx="8077200" cy="4752528"/>
          </a:xfrm>
        </p:spPr>
        <p:txBody>
          <a:bodyPr>
            <a:normAutofit fontScale="85000" lnSpcReduction="20000"/>
          </a:bodyPr>
          <a:lstStyle/>
          <a:p>
            <a:r>
              <a:rPr lang="zh-TW" altLang="en-US" dirty="0" smtClean="0">
                <a:latin typeface="標楷體" pitchFamily="65" charset="-120"/>
                <a:ea typeface="標楷體" pitchFamily="65" charset="-120"/>
              </a:rPr>
              <a:t>隱私權雖非憲法明文列舉之權利，惟基於人性尊嚴與個人主體性之維護及人格發展之完整，並為保障個人生活私密領域免於他人侵擾及個人資料之自主控制，隱私權乃為不可或缺之基本權利</a:t>
            </a:r>
            <a:r>
              <a:rPr lang="zh-TW" altLang="en-US" dirty="0" smtClean="0">
                <a:solidFill>
                  <a:srgbClr val="FF6600"/>
                </a:solidFill>
                <a:latin typeface="標楷體" pitchFamily="65" charset="-120"/>
                <a:ea typeface="標楷體" pitchFamily="65" charset="-120"/>
              </a:rPr>
              <a:t>，而受憲法第</a:t>
            </a:r>
            <a:r>
              <a:rPr lang="en-US" altLang="zh-TW" dirty="0" smtClean="0">
                <a:solidFill>
                  <a:srgbClr val="FF6600"/>
                </a:solidFill>
                <a:latin typeface="標楷體" pitchFamily="65" charset="-120"/>
                <a:ea typeface="標楷體" pitchFamily="65" charset="-120"/>
              </a:rPr>
              <a:t>22</a:t>
            </a:r>
            <a:r>
              <a:rPr lang="zh-TW" altLang="en-US" dirty="0" smtClean="0">
                <a:solidFill>
                  <a:srgbClr val="FF6600"/>
                </a:solidFill>
                <a:latin typeface="標楷體" pitchFamily="65" charset="-120"/>
                <a:ea typeface="標楷體" pitchFamily="65" charset="-120"/>
              </a:rPr>
              <a:t>條保障。</a:t>
            </a:r>
            <a:endParaRPr lang="en-US" altLang="zh-TW" dirty="0" smtClean="0">
              <a:solidFill>
                <a:srgbClr val="FF6600"/>
              </a:solidFill>
              <a:latin typeface="標楷體" pitchFamily="65" charset="-120"/>
              <a:ea typeface="標楷體" pitchFamily="65" charset="-120"/>
            </a:endParaRPr>
          </a:p>
          <a:p>
            <a:r>
              <a:rPr lang="zh-TW" altLang="en-US" dirty="0">
                <a:solidFill>
                  <a:srgbClr val="0070C0"/>
                </a:solidFill>
                <a:latin typeface="標楷體" pitchFamily="65" charset="-120"/>
                <a:ea typeface="標楷體" pitchFamily="65" charset="-120"/>
              </a:rPr>
              <a:t>大法官不僅認為</a:t>
            </a:r>
            <a:r>
              <a:rPr lang="zh-TW" altLang="en-US" dirty="0" smtClean="0">
                <a:solidFill>
                  <a:srgbClr val="0070C0"/>
                </a:solidFill>
                <a:latin typeface="標楷體" pitchFamily="65" charset="-120"/>
                <a:ea typeface="標楷體" pitchFamily="65" charset="-120"/>
              </a:rPr>
              <a:t>「隱私權」為憲法第</a:t>
            </a:r>
            <a:r>
              <a:rPr lang="en-US" altLang="zh-TW" dirty="0" smtClean="0">
                <a:solidFill>
                  <a:srgbClr val="0070C0"/>
                </a:solidFill>
                <a:latin typeface="標楷體" pitchFamily="65" charset="-120"/>
                <a:ea typeface="標楷體" pitchFamily="65" charset="-120"/>
              </a:rPr>
              <a:t>22</a:t>
            </a:r>
            <a:r>
              <a:rPr lang="zh-TW" altLang="en-US" dirty="0" smtClean="0">
                <a:solidFill>
                  <a:srgbClr val="0070C0"/>
                </a:solidFill>
                <a:latin typeface="標楷體" pitchFamily="65" charset="-120"/>
                <a:ea typeface="標楷體" pitchFamily="65" charset="-120"/>
              </a:rPr>
              <a:t>條所保障之憲法權利</a:t>
            </a:r>
            <a:r>
              <a:rPr lang="zh-TW" altLang="en-US" dirty="0" smtClean="0">
                <a:solidFill>
                  <a:srgbClr val="FF6600"/>
                </a:solidFill>
                <a:latin typeface="標楷體" pitchFamily="65" charset="-120"/>
                <a:ea typeface="標楷體" pitchFamily="65" charset="-120"/>
              </a:rPr>
              <a:t>，並且認為「隱私權」中之</a:t>
            </a:r>
            <a:r>
              <a:rPr lang="zh-TW" altLang="en-US" dirty="0" smtClean="0">
                <a:solidFill>
                  <a:srgbClr val="008000"/>
                </a:solidFill>
                <a:latin typeface="標楷體" pitchFamily="65" charset="-120"/>
                <a:ea typeface="標楷體" pitchFamily="65" charset="-120"/>
              </a:rPr>
              <a:t>「資訊隱私權」</a:t>
            </a:r>
            <a:r>
              <a:rPr lang="en-US" altLang="zh-TW" dirty="0" smtClean="0">
                <a:solidFill>
                  <a:srgbClr val="008000"/>
                </a:solidFill>
                <a:latin typeface="標楷體" pitchFamily="65" charset="-120"/>
                <a:ea typeface="標楷體" pitchFamily="65" charset="-120"/>
              </a:rPr>
              <a:t>(information privacy)</a:t>
            </a:r>
            <a:r>
              <a:rPr lang="zh-TW" altLang="en-US" dirty="0" smtClean="0">
                <a:solidFill>
                  <a:srgbClr val="008000"/>
                </a:solidFill>
                <a:latin typeface="標楷體" pitchFamily="65" charset="-120"/>
                <a:ea typeface="標楷體" pitchFamily="65" charset="-120"/>
              </a:rPr>
              <a:t>亦屬憲法第</a:t>
            </a:r>
            <a:r>
              <a:rPr lang="en-US" altLang="zh-TW" dirty="0" smtClean="0">
                <a:solidFill>
                  <a:srgbClr val="008000"/>
                </a:solidFill>
                <a:latin typeface="標楷體" pitchFamily="65" charset="-120"/>
                <a:ea typeface="標楷體" pitchFamily="65" charset="-120"/>
              </a:rPr>
              <a:t>22</a:t>
            </a:r>
            <a:r>
              <a:rPr lang="zh-TW" altLang="en-US" dirty="0" smtClean="0">
                <a:solidFill>
                  <a:srgbClr val="008000"/>
                </a:solidFill>
                <a:latin typeface="標楷體" pitchFamily="65" charset="-120"/>
                <a:ea typeface="標楷體" pitchFamily="65" charset="-120"/>
              </a:rPr>
              <a:t>條所保障之憲法權利。</a:t>
            </a:r>
            <a:endParaRPr lang="en-US" altLang="zh-TW" dirty="0" smtClean="0">
              <a:solidFill>
                <a:srgbClr val="008000"/>
              </a:solidFill>
              <a:latin typeface="標楷體" pitchFamily="65" charset="-120"/>
              <a:ea typeface="標楷體" pitchFamily="65" charset="-120"/>
            </a:endParaRPr>
          </a:p>
          <a:p>
            <a:endParaRPr lang="en-US" altLang="zh-TW" dirty="0" smtClean="0">
              <a:solidFill>
                <a:srgbClr val="008000"/>
              </a:solidFill>
              <a:latin typeface="標楷體" pitchFamily="65" charset="-120"/>
              <a:ea typeface="標楷體" pitchFamily="65" charset="-120"/>
            </a:endParaRPr>
          </a:p>
          <a:p>
            <a:pPr>
              <a:spcBef>
                <a:spcPts val="2400"/>
              </a:spcBef>
              <a:buNone/>
            </a:pPr>
            <a:r>
              <a:rPr lang="zh-TW" altLang="en-US" sz="2600" dirty="0" smtClean="0">
                <a:solidFill>
                  <a:srgbClr val="FF6600"/>
                </a:solidFill>
                <a:latin typeface="標楷體" pitchFamily="65" charset="-120"/>
                <a:ea typeface="標楷體" pitchFamily="65" charset="-120"/>
              </a:rPr>
              <a:t>   </a:t>
            </a:r>
            <a:r>
              <a:rPr lang="en-US" altLang="zh-TW" sz="2000" dirty="0" smtClean="0">
                <a:solidFill>
                  <a:srgbClr val="111111"/>
                </a:solidFill>
                <a:latin typeface="標楷體" pitchFamily="65" charset="-120"/>
                <a:ea typeface="標楷體" pitchFamily="65" charset="-120"/>
              </a:rPr>
              <a:t>(</a:t>
            </a:r>
            <a:r>
              <a:rPr lang="zh-TW" altLang="en-US" sz="2000" dirty="0" smtClean="0">
                <a:solidFill>
                  <a:srgbClr val="111111"/>
                </a:solidFill>
                <a:latin typeface="標楷體" pitchFamily="65" charset="-120"/>
                <a:ea typeface="標楷體" pitchFamily="65" charset="-120"/>
              </a:rPr>
              <a:t>引自湯德宗，臺灣大學國家發展研究所</a:t>
            </a:r>
            <a:r>
              <a:rPr lang="en-US" altLang="zh-TW" sz="2000" dirty="0" smtClean="0">
                <a:solidFill>
                  <a:srgbClr val="111111"/>
                </a:solidFill>
                <a:latin typeface="標楷體" pitchFamily="65" charset="-120"/>
                <a:ea typeface="標楷體" pitchFamily="65" charset="-120"/>
              </a:rPr>
              <a:t>98</a:t>
            </a:r>
            <a:r>
              <a:rPr lang="zh-TW" altLang="en-US" sz="2000" dirty="0" smtClean="0">
                <a:solidFill>
                  <a:srgbClr val="111111"/>
                </a:solidFill>
                <a:latin typeface="標楷體" pitchFamily="65" charset="-120"/>
                <a:ea typeface="標楷體" pitchFamily="65" charset="-120"/>
              </a:rPr>
              <a:t>學年度第</a:t>
            </a:r>
            <a:r>
              <a:rPr lang="en-US" altLang="zh-TW" sz="2000" dirty="0" smtClean="0">
                <a:solidFill>
                  <a:srgbClr val="111111"/>
                </a:solidFill>
                <a:latin typeface="標楷體" pitchFamily="65" charset="-120"/>
                <a:ea typeface="標楷體" pitchFamily="65" charset="-120"/>
              </a:rPr>
              <a:t>1</a:t>
            </a:r>
            <a:r>
              <a:rPr lang="zh-TW" altLang="en-US" sz="2000" dirty="0" smtClean="0">
                <a:solidFill>
                  <a:srgbClr val="111111"/>
                </a:solidFill>
                <a:latin typeface="標楷體" pitchFamily="65" charset="-120"/>
                <a:ea typeface="標楷體" pitchFamily="65" charset="-120"/>
              </a:rPr>
              <a:t>學期博碩士班</a:t>
            </a:r>
            <a:r>
              <a:rPr lang="en-US" altLang="zh-TW" sz="2000" dirty="0" smtClean="0">
                <a:solidFill>
                  <a:srgbClr val="111111"/>
                </a:solidFill>
                <a:latin typeface="標楷體" pitchFamily="65" charset="-120"/>
                <a:ea typeface="標楷體" pitchFamily="65" charset="-120"/>
              </a:rPr>
              <a:t>(</a:t>
            </a:r>
            <a:r>
              <a:rPr lang="zh-TW" altLang="en-US" sz="2000" dirty="0" smtClean="0">
                <a:solidFill>
                  <a:srgbClr val="111111"/>
                </a:solidFill>
                <a:latin typeface="標楷體" pitchFamily="65" charset="-120"/>
                <a:ea typeface="標楷體" pitchFamily="65" charset="-120"/>
              </a:rPr>
              <a:t>中</a:t>
            </a:r>
            <a:r>
              <a:rPr lang="en-US" altLang="zh-TW" sz="2000" dirty="0" smtClean="0">
                <a:solidFill>
                  <a:srgbClr val="111111"/>
                </a:solidFill>
                <a:latin typeface="標楷體" pitchFamily="65" charset="-120"/>
                <a:ea typeface="標楷體" pitchFamily="65" charset="-120"/>
              </a:rPr>
              <a:t>)</a:t>
            </a:r>
            <a:r>
              <a:rPr lang="zh-TW" altLang="en-US" sz="2000" dirty="0" smtClean="0">
                <a:solidFill>
                  <a:srgbClr val="111111"/>
                </a:solidFill>
                <a:latin typeface="標楷體" pitchFamily="65" charset="-120"/>
                <a:ea typeface="標楷體" pitchFamily="65" charset="-120"/>
              </a:rPr>
              <a:t>比較憲法專題研究課程大綱 </a:t>
            </a:r>
            <a:r>
              <a:rPr lang="zh-TW" altLang="zh-TW" sz="2000" dirty="0" smtClean="0">
                <a:solidFill>
                  <a:srgbClr val="111111"/>
                </a:solidFill>
                <a:latin typeface="標楷體" pitchFamily="65" charset="-120"/>
                <a:ea typeface="標楷體" pitchFamily="65" charset="-120"/>
              </a:rPr>
              <a:t>ww.nd.ntu.edu.tw/download.php?filename=1335...doc..</a:t>
            </a:r>
            <a:r>
              <a:rPr lang="en-US" altLang="zh-TW" sz="2000" dirty="0" smtClean="0">
                <a:solidFill>
                  <a:srgbClr val="111111"/>
                </a:solidFill>
                <a:latin typeface="標楷體" pitchFamily="65" charset="-120"/>
                <a:ea typeface="標楷體" pitchFamily="65" charset="-120"/>
              </a:rPr>
              <a:t>)</a:t>
            </a:r>
          </a:p>
          <a:p>
            <a:pPr>
              <a:buNone/>
            </a:pPr>
            <a:endParaRPr lang="zh-TW" altLang="en-US" sz="29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6896" y="557808"/>
            <a:ext cx="8229600" cy="638944"/>
          </a:xfrm>
        </p:spPr>
        <p:txBody>
          <a:bodyPr>
            <a:normAutofit fontScale="90000"/>
          </a:bodyPr>
          <a:lstStyle/>
          <a:p>
            <a:r>
              <a:rPr lang="zh-TW" altLang="en-US" b="1" dirty="0" smtClean="0">
                <a:latin typeface="微軟正黑體" pitchFamily="34" charset="-120"/>
                <a:ea typeface="微軟正黑體" pitchFamily="34" charset="-120"/>
              </a:rPr>
              <a:t>個人資料保護法修法進程</a:t>
            </a:r>
            <a:r>
              <a:rPr lang="en-US" altLang="zh-TW" b="1" dirty="0" smtClean="0">
                <a:latin typeface="微軟正黑體" pitchFamily="34" charset="-120"/>
                <a:ea typeface="微軟正黑體" pitchFamily="34" charset="-120"/>
              </a:rPr>
              <a:t/>
            </a:r>
            <a:br>
              <a:rPr lang="en-US" altLang="zh-TW" b="1" dirty="0" smtClean="0">
                <a:latin typeface="微軟正黑體" pitchFamily="34" charset="-120"/>
                <a:ea typeface="微軟正黑體" pitchFamily="34" charset="-120"/>
              </a:rPr>
            </a:br>
            <a:endParaRPr lang="zh-TW" altLang="en-US" dirty="0"/>
          </a:p>
        </p:txBody>
      </p:sp>
      <p:sp>
        <p:nvSpPr>
          <p:cNvPr id="3" name="內容版面配置區 2"/>
          <p:cNvSpPr>
            <a:spLocks noGrp="1"/>
          </p:cNvSpPr>
          <p:nvPr>
            <p:ph idx="1"/>
          </p:nvPr>
        </p:nvSpPr>
        <p:spPr>
          <a:xfrm>
            <a:off x="0" y="1268760"/>
            <a:ext cx="8748464" cy="5256584"/>
          </a:xfrm>
        </p:spPr>
        <p:txBody>
          <a:bodyPr>
            <a:normAutofit fontScale="92500" lnSpcReduction="20000"/>
          </a:bodyPr>
          <a:lstStyle/>
          <a:p>
            <a:pPr lvl="1">
              <a:lnSpc>
                <a:spcPct val="90000"/>
              </a:lnSpc>
              <a:spcBef>
                <a:spcPct val="65000"/>
              </a:spcBef>
              <a:buFont typeface="Wingdings" pitchFamily="2" charset="2"/>
              <a:buChar char="n"/>
            </a:pPr>
            <a:r>
              <a:rPr lang="en-US" altLang="zh-TW" dirty="0" smtClean="0">
                <a:latin typeface="微軟正黑體" pitchFamily="34" charset="-120"/>
                <a:ea typeface="微軟正黑體" pitchFamily="34" charset="-120"/>
              </a:rPr>
              <a:t>1995</a:t>
            </a:r>
            <a:r>
              <a:rPr lang="zh-TW" altLang="en-US" dirty="0" smtClean="0">
                <a:latin typeface="微軟正黑體" pitchFamily="34" charset="-120"/>
                <a:ea typeface="微軟正黑體" pitchFamily="34" charset="-120"/>
              </a:rPr>
              <a:t>年，立法院三讀通過「電腦處理個人資料保護法」草案，同年總統公布施行</a:t>
            </a:r>
            <a:endParaRPr lang="en-US" altLang="zh-TW" dirty="0" smtClean="0">
              <a:latin typeface="微軟正黑體" pitchFamily="34" charset="-120"/>
              <a:ea typeface="微軟正黑體" pitchFamily="34" charset="-120"/>
            </a:endParaRPr>
          </a:p>
          <a:p>
            <a:pPr lvl="1">
              <a:lnSpc>
                <a:spcPct val="120000"/>
              </a:lnSpc>
              <a:spcBef>
                <a:spcPct val="65000"/>
              </a:spcBef>
              <a:buFont typeface="Wingdings" pitchFamily="2" charset="2"/>
              <a:buChar char="n"/>
            </a:pPr>
            <a:r>
              <a:rPr lang="en-US" altLang="zh-TW" dirty="0" smtClean="0">
                <a:latin typeface="微軟正黑體" pitchFamily="34" charset="-120"/>
                <a:ea typeface="微軟正黑體" pitchFamily="34" charset="-120"/>
              </a:rPr>
              <a:t>2005</a:t>
            </a:r>
            <a:r>
              <a:rPr lang="zh-TW" altLang="en-US" dirty="0" smtClean="0">
                <a:latin typeface="微軟正黑體" pitchFamily="34" charset="-120"/>
                <a:ea typeface="微軟正黑體" pitchFamily="34" charset="-120"/>
              </a:rPr>
              <a:t>年，法務部研擬完成「電腦處理個人資料保護法」草案，並將法規名稱改為「個人資料保護法」，並送請立法院審議</a:t>
            </a:r>
            <a:endParaRPr lang="en-US" altLang="zh-TW" dirty="0" smtClean="0">
              <a:latin typeface="微軟正黑體" pitchFamily="34" charset="-120"/>
              <a:ea typeface="微軟正黑體" pitchFamily="34" charset="-120"/>
            </a:endParaRPr>
          </a:p>
          <a:p>
            <a:pPr lvl="1">
              <a:lnSpc>
                <a:spcPct val="90000"/>
              </a:lnSpc>
              <a:spcBef>
                <a:spcPct val="65000"/>
              </a:spcBef>
              <a:buFont typeface="Wingdings" pitchFamily="2" charset="2"/>
              <a:buChar char="n"/>
            </a:pPr>
            <a:r>
              <a:rPr lang="en-US" altLang="zh-TW" dirty="0" smtClean="0">
                <a:latin typeface="微軟正黑體" pitchFamily="34" charset="-120"/>
                <a:ea typeface="微軟正黑體" pitchFamily="34" charset="-120"/>
              </a:rPr>
              <a:t>2010</a:t>
            </a:r>
            <a:r>
              <a:rPr lang="zh-TW" altLang="en-US" dirty="0" smtClean="0">
                <a:latin typeface="微軟正黑體" pitchFamily="34" charset="-120"/>
                <a:ea typeface="微軟正黑體" pitchFamily="34" charset="-120"/>
              </a:rPr>
              <a:t>年</a:t>
            </a:r>
            <a:r>
              <a:rPr lang="en-US" altLang="zh-TW" dirty="0" smtClean="0">
                <a:latin typeface="微軟正黑體" pitchFamily="34" charset="-120"/>
                <a:ea typeface="微軟正黑體" pitchFamily="34" charset="-120"/>
              </a:rPr>
              <a:t>4</a:t>
            </a:r>
            <a:r>
              <a:rPr lang="zh-TW" altLang="en-US" dirty="0" smtClean="0">
                <a:latin typeface="微軟正黑體" pitchFamily="34" charset="-120"/>
                <a:ea typeface="微軟正黑體" pitchFamily="34" charset="-120"/>
              </a:rPr>
              <a:t>月</a:t>
            </a:r>
            <a:r>
              <a:rPr lang="en-US" altLang="zh-TW" dirty="0" smtClean="0">
                <a:latin typeface="微軟正黑體" pitchFamily="34" charset="-120"/>
                <a:ea typeface="微軟正黑體" pitchFamily="34" charset="-120"/>
              </a:rPr>
              <a:t>27</a:t>
            </a:r>
            <a:r>
              <a:rPr lang="zh-TW" altLang="en-US" dirty="0" smtClean="0">
                <a:latin typeface="微軟正黑體" pitchFamily="34" charset="-120"/>
                <a:ea typeface="微軟正黑體" pitchFamily="34" charset="-120"/>
              </a:rPr>
              <a:t>日立法院三讀通過個人資料保護法</a:t>
            </a:r>
            <a:endParaRPr lang="en-US" altLang="zh-TW" dirty="0" smtClean="0">
              <a:latin typeface="微軟正黑體" pitchFamily="34" charset="-120"/>
              <a:ea typeface="微軟正黑體" pitchFamily="34" charset="-120"/>
            </a:endParaRPr>
          </a:p>
          <a:p>
            <a:pPr lvl="1">
              <a:lnSpc>
                <a:spcPct val="90000"/>
              </a:lnSpc>
              <a:spcBef>
                <a:spcPct val="65000"/>
              </a:spcBef>
              <a:buFont typeface="Wingdings" pitchFamily="2" charset="2"/>
              <a:buChar char="n"/>
            </a:pPr>
            <a:r>
              <a:rPr lang="en-US" altLang="zh-TW" dirty="0" smtClean="0">
                <a:latin typeface="微軟正黑體" pitchFamily="34" charset="-120"/>
                <a:ea typeface="微軟正黑體" pitchFamily="34" charset="-120"/>
              </a:rPr>
              <a:t>2010</a:t>
            </a:r>
            <a:r>
              <a:rPr lang="zh-TW" altLang="en-US" dirty="0" smtClean="0">
                <a:latin typeface="微軟正黑體" pitchFamily="34" charset="-120"/>
                <a:ea typeface="微軟正黑體" pitchFamily="34" charset="-120"/>
              </a:rPr>
              <a:t>年</a:t>
            </a:r>
            <a:r>
              <a:rPr lang="en-US" altLang="zh-TW" dirty="0" smtClean="0">
                <a:latin typeface="微軟正黑體" pitchFamily="34" charset="-120"/>
                <a:ea typeface="微軟正黑體" pitchFamily="34" charset="-120"/>
              </a:rPr>
              <a:t>5</a:t>
            </a:r>
            <a:r>
              <a:rPr lang="zh-TW" altLang="en-US" dirty="0" smtClean="0">
                <a:latin typeface="微軟正黑體" pitchFamily="34" charset="-120"/>
                <a:ea typeface="微軟正黑體" pitchFamily="34" charset="-120"/>
              </a:rPr>
              <a:t>月</a:t>
            </a:r>
            <a:r>
              <a:rPr lang="en-US" altLang="zh-TW" dirty="0" smtClean="0">
                <a:latin typeface="微軟正黑體" pitchFamily="34" charset="-120"/>
                <a:ea typeface="微軟正黑體" pitchFamily="34" charset="-120"/>
              </a:rPr>
              <a:t>26</a:t>
            </a:r>
            <a:r>
              <a:rPr lang="zh-TW" altLang="en-US" dirty="0" smtClean="0">
                <a:latin typeface="微軟正黑體" pitchFamily="34" charset="-120"/>
                <a:ea typeface="微軟正黑體" pitchFamily="34" charset="-120"/>
              </a:rPr>
              <a:t>日總統府公布，施行日期尚待行政院訂之</a:t>
            </a:r>
            <a:endParaRPr lang="en-US" altLang="zh-TW" dirty="0" smtClean="0">
              <a:latin typeface="微軟正黑體" pitchFamily="34" charset="-120"/>
              <a:ea typeface="微軟正黑體" pitchFamily="34" charset="-120"/>
            </a:endParaRPr>
          </a:p>
          <a:p>
            <a:pPr lvl="1">
              <a:lnSpc>
                <a:spcPct val="120000"/>
              </a:lnSpc>
              <a:spcBef>
                <a:spcPct val="65000"/>
              </a:spcBef>
              <a:buFont typeface="Wingdings" pitchFamily="2" charset="2"/>
              <a:buChar char="n"/>
            </a:pPr>
            <a:r>
              <a:rPr lang="zh-TW" altLang="zh-TW" dirty="0">
                <a:latin typeface="微軟正黑體" pitchFamily="34" charset="-120"/>
                <a:ea typeface="微軟正黑體" pitchFamily="34" charset="-120"/>
                <a:cs typeface="Arial" pitchFamily="34" charset="0"/>
              </a:rPr>
              <a:t>施行</a:t>
            </a:r>
            <a:r>
              <a:rPr lang="zh-TW" altLang="zh-TW" dirty="0" smtClean="0">
                <a:latin typeface="微軟正黑體" pitchFamily="34" charset="-120"/>
                <a:ea typeface="微軟正黑體" pitchFamily="34" charset="-120"/>
                <a:cs typeface="Arial" pitchFamily="34" charset="0"/>
              </a:rPr>
              <a:t>細則草案法務部已經</a:t>
            </a:r>
            <a:r>
              <a:rPr lang="zh-TW" altLang="en-US" dirty="0" smtClean="0">
                <a:latin typeface="微軟正黑體" pitchFamily="34" charset="-120"/>
                <a:ea typeface="微軟正黑體" pitchFamily="34" charset="-120"/>
                <a:cs typeface="Arial" pitchFamily="34" charset="0"/>
              </a:rPr>
              <a:t>於網站預告，</a:t>
            </a:r>
            <a:r>
              <a:rPr lang="en-US" altLang="zh-TW" dirty="0" smtClean="0">
                <a:latin typeface="微軟正黑體" pitchFamily="34" charset="-120"/>
                <a:ea typeface="微軟正黑體" pitchFamily="34" charset="-120"/>
                <a:cs typeface="Arial" pitchFamily="34" charset="0"/>
              </a:rPr>
              <a:t>2012</a:t>
            </a:r>
            <a:r>
              <a:rPr lang="zh-TW" altLang="zh-TW" dirty="0" smtClean="0">
                <a:latin typeface="微軟正黑體" pitchFamily="34" charset="-120"/>
                <a:ea typeface="微軟正黑體" pitchFamily="34" charset="-120"/>
                <a:cs typeface="Arial" pitchFamily="34" charset="0"/>
              </a:rPr>
              <a:t>年</a:t>
            </a:r>
            <a:r>
              <a:rPr lang="en-US" altLang="zh-TW" dirty="0" smtClean="0">
                <a:latin typeface="微軟正黑體" pitchFamily="34" charset="-120"/>
                <a:ea typeface="微軟正黑體" pitchFamily="34" charset="-120"/>
                <a:cs typeface="Arial" pitchFamily="34" charset="0"/>
              </a:rPr>
              <a:t>4</a:t>
            </a:r>
            <a:r>
              <a:rPr lang="zh-TW" altLang="zh-TW" dirty="0" smtClean="0">
                <a:latin typeface="微軟正黑體" pitchFamily="34" charset="-120"/>
                <a:ea typeface="微軟正黑體" pitchFamily="34" charset="-120"/>
                <a:cs typeface="Arial" pitchFamily="34" charset="0"/>
              </a:rPr>
              <a:t>月</a:t>
            </a:r>
            <a:r>
              <a:rPr lang="zh-TW" altLang="zh-TW" dirty="0">
                <a:latin typeface="微軟正黑體" pitchFamily="34" charset="-120"/>
                <a:ea typeface="微軟正黑體" pitchFamily="34" charset="-120"/>
                <a:cs typeface="Arial" pitchFamily="34" charset="0"/>
              </a:rPr>
              <a:t>提</a:t>
            </a:r>
            <a:r>
              <a:rPr lang="zh-TW" altLang="zh-TW" dirty="0" smtClean="0">
                <a:latin typeface="微軟正黑體" pitchFamily="34" charset="-120"/>
                <a:ea typeface="微軟正黑體" pitchFamily="34" charset="-120"/>
                <a:cs typeface="Arial" pitchFamily="34" charset="0"/>
              </a:rPr>
              <a:t>行政院</a:t>
            </a:r>
            <a:r>
              <a:rPr lang="zh-TW" altLang="en-US" dirty="0" smtClean="0">
                <a:latin typeface="微軟正黑體" pitchFamily="34" charset="-120"/>
                <a:ea typeface="微軟正黑體" pitchFamily="34" charset="-120"/>
                <a:cs typeface="Arial" pitchFamily="34" charset="0"/>
              </a:rPr>
              <a:t>。新版個人資料保護法預計</a:t>
            </a:r>
            <a:r>
              <a:rPr lang="zh-TW" altLang="zh-TW" dirty="0" smtClean="0">
                <a:latin typeface="微軟正黑體" pitchFamily="34" charset="-120"/>
                <a:ea typeface="微軟正黑體" pitchFamily="34" charset="-120"/>
                <a:cs typeface="Arial" pitchFamily="34" charset="0"/>
              </a:rPr>
              <a:t>最</a:t>
            </a:r>
            <a:r>
              <a:rPr lang="zh-TW" altLang="zh-TW" dirty="0">
                <a:latin typeface="微軟正黑體" pitchFamily="34" charset="-120"/>
                <a:ea typeface="微軟正黑體" pitchFamily="34" charset="-120"/>
                <a:cs typeface="Arial" pitchFamily="34" charset="0"/>
              </a:rPr>
              <a:t>快在</a:t>
            </a:r>
            <a:r>
              <a:rPr lang="en-US" altLang="zh-TW" dirty="0">
                <a:latin typeface="微軟正黑體" pitchFamily="34" charset="-120"/>
                <a:ea typeface="微軟正黑體" pitchFamily="34" charset="-120"/>
                <a:cs typeface="Arial" pitchFamily="34" charset="0"/>
              </a:rPr>
              <a:t>2012</a:t>
            </a:r>
            <a:r>
              <a:rPr lang="zh-TW" altLang="zh-TW" dirty="0" smtClean="0">
                <a:latin typeface="微軟正黑體" pitchFamily="34" charset="-120"/>
                <a:ea typeface="微軟正黑體" pitchFamily="34" charset="-120"/>
                <a:cs typeface="Arial" pitchFamily="34" charset="0"/>
              </a:rPr>
              <a:t>年</a:t>
            </a:r>
            <a:r>
              <a:rPr lang="en-US" altLang="zh-TW" dirty="0" smtClean="0">
                <a:latin typeface="微軟正黑體" pitchFamily="34" charset="-120"/>
                <a:ea typeface="微軟正黑體" pitchFamily="34" charset="-120"/>
                <a:cs typeface="Arial" pitchFamily="34" charset="0"/>
              </a:rPr>
              <a:t>?</a:t>
            </a:r>
            <a:r>
              <a:rPr lang="zh-TW" altLang="zh-TW" dirty="0" smtClean="0">
                <a:latin typeface="微軟正黑體" pitchFamily="34" charset="-120"/>
                <a:ea typeface="微軟正黑體" pitchFamily="34" charset="-120"/>
                <a:cs typeface="Arial" pitchFamily="34" charset="0"/>
              </a:rPr>
              <a:t>月</a:t>
            </a:r>
            <a:r>
              <a:rPr lang="zh-TW" altLang="zh-TW" dirty="0">
                <a:latin typeface="微軟正黑體" pitchFamily="34" charset="-120"/>
                <a:ea typeface="微軟正黑體" pitchFamily="34" charset="-120"/>
                <a:cs typeface="Arial" pitchFamily="34" charset="0"/>
              </a:rPr>
              <a:t>實施</a:t>
            </a:r>
            <a:endParaRPr lang="en-US" altLang="zh-TW" dirty="0" smtClean="0">
              <a:latin typeface="微軟正黑體" pitchFamily="34" charset="-120"/>
              <a:ea typeface="微軟正黑體" pitchFamily="34" charset="-120"/>
            </a:endParaRPr>
          </a:p>
          <a:p>
            <a:pPr lvl="1">
              <a:lnSpc>
                <a:spcPct val="90000"/>
              </a:lnSpc>
              <a:spcBef>
                <a:spcPct val="65000"/>
              </a:spcBef>
              <a:buFont typeface="Wingdings" pitchFamily="2" charset="2"/>
              <a:buChar char="n"/>
            </a:pPr>
            <a:endParaRPr lang="en-US" altLang="zh-TW" dirty="0" smtClean="0">
              <a:latin typeface="微軟正黑體" pitchFamily="34" charset="-120"/>
              <a:ea typeface="微軟正黑體" pitchFamily="34" charset="-120"/>
            </a:endParaRPr>
          </a:p>
          <a:p>
            <a:pPr lvl="1">
              <a:lnSpc>
                <a:spcPct val="90000"/>
              </a:lnSpc>
              <a:spcBef>
                <a:spcPct val="65000"/>
              </a:spcBef>
              <a:buFont typeface="Wingdings" pitchFamily="2" charset="2"/>
              <a:buChar char="n"/>
            </a:pPr>
            <a:endParaRPr lang="zh-TW" altLang="en-US" dirty="0" smtClean="0">
              <a:latin typeface="微軟正黑體" pitchFamily="34" charset="-120"/>
              <a:ea typeface="微軟正黑體" pitchFamily="34" charset="-120"/>
            </a:endParaRPr>
          </a:p>
          <a:p>
            <a:pPr>
              <a:buNone/>
            </a:pPr>
            <a:endParaRPr lang="zh-TW" altLang="en-US" dirty="0">
              <a:latin typeface="微軟正黑體" pitchFamily="34" charset="-120"/>
              <a:ea typeface="微軟正黑體" pitchFamily="34" charset="-120"/>
            </a:endParaRPr>
          </a:p>
        </p:txBody>
      </p:sp>
      <p:sp>
        <p:nvSpPr>
          <p:cNvPr id="4" name="動作按鈕: 下一項 3">
            <a:hlinkClick r:id="" action="ppaction://hlinkshowjump?jump=nextslide" highlightClick="1"/>
          </p:cNvPr>
          <p:cNvSpPr/>
          <p:nvPr/>
        </p:nvSpPr>
        <p:spPr bwMode="auto">
          <a:xfrm>
            <a:off x="4427984" y="2204864"/>
            <a:ext cx="1042416" cy="360040"/>
          </a:xfrm>
          <a:prstGeom prst="actionButtonForwardNext">
            <a:avLst/>
          </a:prstGeom>
          <a:noFill/>
          <a:ln w="9525" cap="flat" cmpd="sng" algn="ctr">
            <a:noFill/>
            <a:prstDash val="solid"/>
            <a:miter lim="800000"/>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zh-TW" altLang="en-US" sz="3600" b="0" i="0" u="none" strike="noStrike" cap="none" normalizeH="0" baseline="0" smtClean="0">
              <a:ln>
                <a:noFill/>
              </a:ln>
              <a:solidFill>
                <a:schemeClr val="tx1"/>
              </a:solidFill>
              <a:effectLst/>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kumimoji="1" lang="zh-TW" altLang="zh-TW" sz="3200" b="1">
              <a:solidFill>
                <a:srgbClr val="000066"/>
              </a:solidFill>
              <a:effectLst>
                <a:outerShdw blurRad="38100" dist="38100" dir="2700000" algn="tl">
                  <a:srgbClr val="C0C0C0"/>
                </a:outerShdw>
              </a:effectLst>
              <a:ea typeface="標楷體" pitchFamily="65" charset="-120"/>
            </a:endParaRPr>
          </a:p>
        </p:txBody>
      </p:sp>
      <p:sp>
        <p:nvSpPr>
          <p:cNvPr id="26214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zh-TW" altLang="en-US" sz="5400" b="1" dirty="0" smtClean="0">
                <a:latin typeface="微軟正黑體" pitchFamily="34" charset="-120"/>
                <a:ea typeface="微軟正黑體" pitchFamily="34" charset="-120"/>
              </a:rPr>
              <a:t>現行「電腦處理個人資料保護法」主要問題</a:t>
            </a:r>
            <a:endParaRPr kumimoji="1" lang="zh-TW" altLang="en-US" sz="5400" b="1" dirty="0">
              <a:solidFill>
                <a:srgbClr val="000066"/>
              </a:solidFill>
              <a:effectLst>
                <a:outerShdw blurRad="38100" dist="38100" dir="2700000" algn="tl">
                  <a:srgbClr val="C0C0C0"/>
                </a:outerShdw>
              </a:effectLst>
              <a:ea typeface="標楷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b="1" dirty="0" smtClean="0">
                <a:latin typeface="微軟正黑體" pitchFamily="34" charset="-120"/>
                <a:ea typeface="微軟正黑體" pitchFamily="34" charset="-120"/>
              </a:rPr>
              <a:t>現行「電腦處理個人資料保護法」主要問題</a:t>
            </a:r>
            <a:endParaRPr lang="zh-TW" altLang="en-US" sz="3200" b="1" dirty="0"/>
          </a:p>
        </p:txBody>
      </p:sp>
      <p:sp>
        <p:nvSpPr>
          <p:cNvPr id="3" name="內容版面配置區 2"/>
          <p:cNvSpPr>
            <a:spLocks noGrp="1"/>
          </p:cNvSpPr>
          <p:nvPr>
            <p:ph idx="1"/>
          </p:nvPr>
        </p:nvSpPr>
        <p:spPr>
          <a:xfrm>
            <a:off x="457200" y="1268760"/>
            <a:ext cx="8229600" cy="5256584"/>
          </a:xfrm>
        </p:spPr>
        <p:txBody>
          <a:bodyPr/>
          <a:lstStyle/>
          <a:p>
            <a:r>
              <a:rPr lang="zh-TW" altLang="en-US" dirty="0" smtClean="0">
                <a:latin typeface="標楷體" pitchFamily="65" charset="-120"/>
              </a:rPr>
              <a:t>適用範圍問題</a:t>
            </a:r>
            <a:r>
              <a:rPr lang="en-US" altLang="zh-TW" dirty="0" smtClean="0">
                <a:ea typeface="新細明體" charset="-120"/>
              </a:rPr>
              <a:t>:</a:t>
            </a:r>
            <a:r>
              <a:rPr lang="zh-TW" altLang="en-US" dirty="0" smtClean="0">
                <a:ea typeface="新細明體" charset="-120"/>
              </a:rPr>
              <a:t>   </a:t>
            </a:r>
            <a:r>
              <a:rPr lang="en-US" altLang="zh-TW" dirty="0" smtClean="0">
                <a:ea typeface="新細明體" charset="-120"/>
              </a:rPr>
              <a:t>§ 3</a:t>
            </a:r>
            <a:r>
              <a:rPr lang="zh-TW" altLang="en-US" dirty="0" smtClean="0"/>
              <a:t>本法用詞定義</a:t>
            </a:r>
            <a:endParaRPr lang="en-US" altLang="zh-TW" dirty="0" smtClean="0">
              <a:ea typeface="新細明體" charset="-120"/>
            </a:endParaRPr>
          </a:p>
          <a:p>
            <a:pPr lvl="1"/>
            <a:r>
              <a:rPr lang="zh-TW" altLang="en-US" sz="2400" dirty="0" smtClean="0"/>
              <a:t>六、公務機關：指依法行使公權力之中央或地方機關</a:t>
            </a:r>
            <a:endParaRPr lang="en-US" altLang="zh-TW" sz="2400" dirty="0" smtClean="0"/>
          </a:p>
          <a:p>
            <a:pPr lvl="1"/>
            <a:r>
              <a:rPr lang="zh-TW" altLang="en-US" dirty="0" smtClean="0"/>
              <a:t>七、非公務機關：指前款以外之左列事業、團體或個人： </a:t>
            </a:r>
            <a:r>
              <a:rPr lang="en-US" altLang="zh-TW" dirty="0" smtClean="0"/>
              <a:t>(</a:t>
            </a:r>
            <a:r>
              <a:rPr lang="zh-TW" altLang="en-US" dirty="0" smtClean="0"/>
              <a:t>一</a:t>
            </a:r>
            <a:r>
              <a:rPr lang="en-US" altLang="zh-TW" dirty="0" smtClean="0"/>
              <a:t>) </a:t>
            </a:r>
            <a:r>
              <a:rPr lang="zh-TW" altLang="en-US" b="1" u="sng" dirty="0" smtClean="0"/>
              <a:t>徵信業</a:t>
            </a:r>
            <a:r>
              <a:rPr lang="zh-TW" altLang="en-US" dirty="0" smtClean="0"/>
              <a:t>及以蒐集或電腦處理個人資料為主要業務之團體或個人。 </a:t>
            </a:r>
            <a:r>
              <a:rPr lang="en-US" altLang="zh-TW" dirty="0" smtClean="0"/>
              <a:t>(</a:t>
            </a:r>
            <a:r>
              <a:rPr lang="zh-TW" altLang="en-US" dirty="0" smtClean="0"/>
              <a:t>二</a:t>
            </a:r>
            <a:r>
              <a:rPr lang="en-US" altLang="zh-TW" dirty="0" smtClean="0"/>
              <a:t>) </a:t>
            </a:r>
            <a:r>
              <a:rPr lang="zh-TW" altLang="en-US" b="1" u="sng" dirty="0" smtClean="0"/>
              <a:t>醫院</a:t>
            </a:r>
            <a:r>
              <a:rPr lang="zh-TW" altLang="en-US" dirty="0" smtClean="0"/>
              <a:t>、</a:t>
            </a:r>
            <a:r>
              <a:rPr lang="zh-TW" altLang="en-US" b="1" u="sng" dirty="0" smtClean="0"/>
              <a:t>學校</a:t>
            </a:r>
            <a:r>
              <a:rPr lang="zh-TW" altLang="en-US" b="1" dirty="0" smtClean="0"/>
              <a:t>、</a:t>
            </a:r>
            <a:r>
              <a:rPr lang="zh-TW" altLang="en-US" b="1" u="sng" dirty="0" smtClean="0"/>
              <a:t>電信業</a:t>
            </a:r>
            <a:r>
              <a:rPr lang="zh-TW" altLang="en-US" dirty="0" smtClean="0"/>
              <a:t>、</a:t>
            </a:r>
            <a:r>
              <a:rPr lang="zh-TW" altLang="en-US" b="1" u="sng" dirty="0" smtClean="0"/>
              <a:t>金融業</a:t>
            </a:r>
            <a:r>
              <a:rPr lang="zh-TW" altLang="en-US" b="1" dirty="0" smtClean="0"/>
              <a:t>、</a:t>
            </a:r>
            <a:r>
              <a:rPr lang="zh-TW" altLang="en-US" b="1" u="sng" dirty="0" smtClean="0"/>
              <a:t>證券業</a:t>
            </a:r>
            <a:r>
              <a:rPr lang="zh-TW" altLang="en-US" b="1" dirty="0" smtClean="0"/>
              <a:t>、</a:t>
            </a:r>
            <a:r>
              <a:rPr lang="zh-TW" altLang="en-US" b="1" u="sng" dirty="0" smtClean="0"/>
              <a:t>保險業</a:t>
            </a:r>
            <a:r>
              <a:rPr lang="zh-TW" altLang="en-US" b="1" dirty="0" smtClean="0"/>
              <a:t>及</a:t>
            </a:r>
            <a:r>
              <a:rPr lang="zh-TW" altLang="en-US" b="1" u="sng" dirty="0" smtClean="0"/>
              <a:t>大眾傳播業</a:t>
            </a:r>
            <a:r>
              <a:rPr lang="zh-TW" altLang="en-US" dirty="0" smtClean="0"/>
              <a:t>。 </a:t>
            </a:r>
            <a:r>
              <a:rPr lang="en-US" altLang="zh-TW" dirty="0" smtClean="0"/>
              <a:t>(</a:t>
            </a:r>
            <a:r>
              <a:rPr lang="zh-TW" altLang="en-US" dirty="0" smtClean="0"/>
              <a:t>三</a:t>
            </a:r>
            <a:r>
              <a:rPr lang="en-US" altLang="zh-TW" dirty="0" smtClean="0"/>
              <a:t>) </a:t>
            </a:r>
            <a:r>
              <a:rPr lang="zh-TW" altLang="en-US" dirty="0" smtClean="0"/>
              <a:t>其他經法務部會同中央目的事業主管機關指定之事業、團體或個人</a:t>
            </a:r>
            <a:endParaRPr lang="en-US" altLang="zh-TW" dirty="0" smtClean="0"/>
          </a:p>
          <a:p>
            <a:pPr marL="342900" lvl="2" indent="-342900">
              <a:buClr>
                <a:srgbClr val="002060"/>
              </a:buClr>
              <a:buSzPct val="70000"/>
              <a:buFont typeface="Wingdings" pitchFamily="2" charset="2"/>
              <a:buChar char="n"/>
            </a:pPr>
            <a:r>
              <a:rPr lang="zh-TW" altLang="en-US" sz="3200" dirty="0" smtClean="0">
                <a:cs typeface="+mn-cs"/>
              </a:rPr>
              <a:t>限於電腦處理者，不包括人工處理之資訊在內。</a:t>
            </a:r>
            <a:endParaRPr lang="en-US" altLang="zh-TW" sz="3200" dirty="0" smtClean="0">
              <a:cs typeface="+mn-cs"/>
            </a:endParaRPr>
          </a:p>
          <a:p>
            <a:pPr marL="342900" lvl="2" indent="-342900">
              <a:buClr>
                <a:srgbClr val="002060"/>
              </a:buClr>
              <a:buSzPct val="70000"/>
              <a:buFont typeface="Wingdings" pitchFamily="2" charset="2"/>
              <a:buChar char="n"/>
            </a:pPr>
            <a:r>
              <a:rPr lang="zh-TW" altLang="en-US" sz="3200" dirty="0" smtClean="0">
                <a:cs typeface="+mn-cs"/>
              </a:rPr>
              <a:t>訴訟程序與經費令當事人怯步</a:t>
            </a:r>
            <a:endParaRPr lang="en-US" altLang="zh-TW" sz="3200" dirty="0" smtClean="0">
              <a:cs typeface="+mn-cs"/>
            </a:endParaRPr>
          </a:p>
          <a:p>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914400" y="457200"/>
            <a:ext cx="7543800" cy="4952125"/>
          </a:xfrm>
          <a:prstGeom prst="rect">
            <a:avLst/>
          </a:prstGeom>
          <a:noFill/>
          <a:ln w="9525">
            <a:noFill/>
            <a:miter lim="800000"/>
            <a:headEnd/>
            <a:tailEnd/>
          </a:ln>
          <a:effectLst/>
        </p:spPr>
        <p:txBody>
          <a:bodyPr>
            <a:spAutoFit/>
          </a:bodyPr>
          <a:lstStyle/>
          <a:p>
            <a:pPr marL="457200" indent="-457200">
              <a:spcBef>
                <a:spcPct val="50000"/>
              </a:spcBef>
              <a:spcAft>
                <a:spcPct val="50000"/>
              </a:spcAft>
            </a:pPr>
            <a:r>
              <a:rPr kumimoji="1" lang="zh-TW" altLang="en-US" b="1" dirty="0">
                <a:solidFill>
                  <a:srgbClr val="CC0099"/>
                </a:solidFill>
                <a:effectLst>
                  <a:outerShdw blurRad="38100" dist="38100" dir="2700000" algn="tl">
                    <a:srgbClr val="C0C0C0"/>
                  </a:outerShdw>
                </a:effectLst>
                <a:latin typeface="Arial" charset="0"/>
              </a:rPr>
              <a:t>簡報大綱</a:t>
            </a:r>
          </a:p>
          <a:p>
            <a:pPr marL="457200" indent="-457200" algn="l">
              <a:lnSpc>
                <a:spcPct val="50000"/>
              </a:lnSpc>
              <a:spcBef>
                <a:spcPct val="50000"/>
              </a:spcBef>
              <a:spcAft>
                <a:spcPts val="600"/>
              </a:spcAft>
            </a:pPr>
            <a:r>
              <a:rPr kumimoji="1" lang="zh-TW" altLang="en-US" sz="2800" b="1" dirty="0">
                <a:solidFill>
                  <a:srgbClr val="000066"/>
                </a:solidFill>
                <a:effectLst>
                  <a:outerShdw blurRad="38100" dist="38100" dir="2700000" algn="tl">
                    <a:srgbClr val="C0C0C0"/>
                  </a:outerShdw>
                </a:effectLst>
                <a:latin typeface="標楷體" pitchFamily="65" charset="-120"/>
              </a:rPr>
              <a:t>壹</a:t>
            </a:r>
            <a:r>
              <a:rPr kumimoji="1" lang="zh-TW" altLang="en-US" sz="2800" b="1" dirty="0" smtClean="0">
                <a:solidFill>
                  <a:srgbClr val="000066"/>
                </a:solidFill>
                <a:effectLst>
                  <a:outerShdw blurRad="38100" dist="38100" dir="2700000" algn="tl">
                    <a:srgbClr val="C0C0C0"/>
                  </a:outerShdw>
                </a:effectLst>
                <a:latin typeface="標楷體" pitchFamily="65" charset="-120"/>
              </a:rPr>
              <a:t>、近期的個資事件</a:t>
            </a:r>
            <a:endParaRPr kumimoji="1" lang="zh-TW" altLang="en-US" sz="2800" b="1" dirty="0">
              <a:solidFill>
                <a:srgbClr val="000066"/>
              </a:solidFill>
              <a:effectLst>
                <a:outerShdw blurRad="38100" dist="38100" dir="2700000" algn="tl">
                  <a:srgbClr val="C0C0C0"/>
                </a:outerShdw>
              </a:effectLst>
              <a:latin typeface="標楷體" pitchFamily="65" charset="-120"/>
            </a:endParaRPr>
          </a:p>
          <a:p>
            <a:pPr marL="457200" indent="-457200" algn="l">
              <a:lnSpc>
                <a:spcPct val="50000"/>
              </a:lnSpc>
              <a:spcBef>
                <a:spcPct val="50000"/>
              </a:spcBef>
              <a:spcAft>
                <a:spcPts val="600"/>
              </a:spcAft>
            </a:pPr>
            <a:r>
              <a:rPr kumimoji="1" lang="zh-TW" altLang="en-US" sz="2800" b="1" dirty="0">
                <a:solidFill>
                  <a:srgbClr val="000066"/>
                </a:solidFill>
                <a:effectLst>
                  <a:outerShdw blurRad="38100" dist="38100" dir="2700000" algn="tl">
                    <a:srgbClr val="C0C0C0"/>
                  </a:outerShdw>
                </a:effectLst>
                <a:latin typeface="標楷體" pitchFamily="65" charset="-120"/>
              </a:rPr>
              <a:t>貳</a:t>
            </a:r>
            <a:r>
              <a:rPr kumimoji="1" lang="zh-TW" altLang="en-US" sz="2400" b="1" dirty="0" smtClean="0">
                <a:effectLst>
                  <a:outerShdw blurRad="38100" dist="38100" dir="2700000" algn="tl">
                    <a:srgbClr val="C0C0C0"/>
                  </a:outerShdw>
                </a:effectLst>
              </a:rPr>
              <a:t>、</a:t>
            </a:r>
            <a:r>
              <a:rPr kumimoji="1" lang="zh-TW" altLang="en-US" sz="2800" b="1" dirty="0" smtClean="0">
                <a:solidFill>
                  <a:srgbClr val="000066"/>
                </a:solidFill>
                <a:effectLst>
                  <a:outerShdw blurRad="38100" dist="38100" dir="2700000" algn="tl">
                    <a:srgbClr val="C0C0C0"/>
                  </a:outerShdw>
                </a:effectLst>
                <a:latin typeface="標楷體" pitchFamily="65" charset="-120"/>
              </a:rPr>
              <a:t>個人資料保護法修正重點</a:t>
            </a:r>
            <a:endParaRPr kumimoji="1" lang="zh-TW" altLang="en-US" sz="2800" b="1" dirty="0">
              <a:solidFill>
                <a:srgbClr val="000066"/>
              </a:solidFill>
              <a:effectLst>
                <a:outerShdw blurRad="38100" dist="38100" dir="2700000" algn="tl">
                  <a:srgbClr val="C0C0C0"/>
                </a:outerShdw>
              </a:effectLst>
              <a:latin typeface="標楷體" pitchFamily="65" charset="-120"/>
            </a:endParaRPr>
          </a:p>
          <a:p>
            <a:pPr marL="457200" indent="-457200" algn="l">
              <a:lnSpc>
                <a:spcPct val="50000"/>
              </a:lnSpc>
              <a:spcBef>
                <a:spcPct val="50000"/>
              </a:spcBef>
              <a:spcAft>
                <a:spcPts val="600"/>
              </a:spcAft>
            </a:pPr>
            <a:r>
              <a:rPr kumimoji="1" lang="zh-TW" altLang="en-US" sz="2800" b="1" dirty="0">
                <a:solidFill>
                  <a:srgbClr val="000066"/>
                </a:solidFill>
                <a:effectLst>
                  <a:outerShdw blurRad="38100" dist="38100" dir="2700000" algn="tl">
                    <a:srgbClr val="C0C0C0"/>
                  </a:outerShdw>
                </a:effectLst>
                <a:latin typeface="標楷體" pitchFamily="65" charset="-120"/>
              </a:rPr>
              <a:t>参</a:t>
            </a:r>
            <a:r>
              <a:rPr kumimoji="1" lang="zh-TW" altLang="en-US" sz="2800" b="1" dirty="0" smtClean="0">
                <a:solidFill>
                  <a:srgbClr val="000066"/>
                </a:solidFill>
                <a:effectLst>
                  <a:outerShdw blurRad="38100" dist="38100" dir="2700000" algn="tl">
                    <a:srgbClr val="C0C0C0"/>
                  </a:outerShdw>
                </a:effectLst>
                <a:latin typeface="標楷體" pitchFamily="65" charset="-120"/>
              </a:rPr>
              <a:t>、個人資料保護法細則草案重點</a:t>
            </a:r>
            <a:endParaRPr kumimoji="1" lang="en-US" altLang="zh-TW" sz="2800" b="1" dirty="0" smtClean="0">
              <a:solidFill>
                <a:srgbClr val="000066"/>
              </a:solidFill>
              <a:effectLst>
                <a:outerShdw blurRad="38100" dist="38100" dir="2700000" algn="tl">
                  <a:srgbClr val="C0C0C0"/>
                </a:outerShdw>
              </a:effectLst>
              <a:latin typeface="標楷體" pitchFamily="65" charset="-120"/>
            </a:endParaRPr>
          </a:p>
          <a:p>
            <a:pPr marL="457200" indent="-457200" algn="l">
              <a:lnSpc>
                <a:spcPct val="50000"/>
              </a:lnSpc>
              <a:spcBef>
                <a:spcPct val="50000"/>
              </a:spcBef>
              <a:spcAft>
                <a:spcPts val="600"/>
              </a:spcAft>
            </a:pPr>
            <a:r>
              <a:rPr kumimoji="1" lang="zh-TW" altLang="en-US" sz="2800" b="1" dirty="0">
                <a:solidFill>
                  <a:srgbClr val="000066"/>
                </a:solidFill>
                <a:effectLst>
                  <a:outerShdw blurRad="38100" dist="38100" dir="2700000" algn="tl">
                    <a:srgbClr val="C0C0C0"/>
                  </a:outerShdw>
                </a:effectLst>
                <a:latin typeface="標楷體" pitchFamily="65" charset="-120"/>
              </a:rPr>
              <a:t>肆</a:t>
            </a:r>
            <a:r>
              <a:rPr kumimoji="1" lang="zh-TW" altLang="en-US" sz="2800" b="1" dirty="0" smtClean="0">
                <a:solidFill>
                  <a:srgbClr val="000066"/>
                </a:solidFill>
                <a:effectLst>
                  <a:outerShdw blurRad="38100" dist="38100" dir="2700000" algn="tl">
                    <a:srgbClr val="C0C0C0"/>
                  </a:outerShdw>
                </a:effectLst>
                <a:latin typeface="標楷體" pitchFamily="65" charset="-120"/>
              </a:rPr>
              <a:t>、政府部門之因應探討</a:t>
            </a:r>
            <a:endParaRPr kumimoji="1" lang="en-US" altLang="zh-TW" sz="2800" b="1" dirty="0" smtClean="0">
              <a:solidFill>
                <a:srgbClr val="000066"/>
              </a:solidFill>
              <a:effectLst>
                <a:outerShdw blurRad="38100" dist="38100" dir="2700000" algn="tl">
                  <a:srgbClr val="C0C0C0"/>
                </a:outerShdw>
              </a:effectLst>
              <a:latin typeface="標楷體" pitchFamily="65" charset="-120"/>
            </a:endParaRPr>
          </a:p>
          <a:p>
            <a:pPr algn="l">
              <a:lnSpc>
                <a:spcPct val="50000"/>
              </a:lnSpc>
              <a:spcBef>
                <a:spcPct val="50000"/>
              </a:spcBef>
              <a:spcAft>
                <a:spcPts val="600"/>
              </a:spcAft>
            </a:pPr>
            <a:r>
              <a:rPr kumimoji="1" lang="zh-TW" altLang="en-US" sz="2800" b="1" dirty="0" smtClean="0">
                <a:solidFill>
                  <a:srgbClr val="000066"/>
                </a:solidFill>
                <a:effectLst>
                  <a:outerShdw blurRad="38100" dist="38100" dir="2700000" algn="tl">
                    <a:srgbClr val="C0C0C0"/>
                  </a:outerShdw>
                </a:effectLst>
                <a:latin typeface="標楷體" pitchFamily="65" charset="-120"/>
              </a:rPr>
              <a:t>伍</a:t>
            </a:r>
            <a:r>
              <a:rPr kumimoji="1" lang="zh-TW" altLang="en-US" sz="2800" b="1" dirty="0">
                <a:solidFill>
                  <a:srgbClr val="000066"/>
                </a:solidFill>
                <a:effectLst>
                  <a:outerShdw blurRad="38100" dist="38100" dir="2700000" algn="tl">
                    <a:srgbClr val="C0C0C0"/>
                  </a:outerShdw>
                </a:effectLst>
                <a:latin typeface="標楷體" pitchFamily="65" charset="-120"/>
              </a:rPr>
              <a:t>、</a:t>
            </a:r>
            <a:r>
              <a:rPr kumimoji="1" lang="zh-TW" altLang="en-US" sz="2800" b="1" dirty="0" smtClean="0">
                <a:solidFill>
                  <a:srgbClr val="000066"/>
                </a:solidFill>
                <a:effectLst>
                  <a:outerShdw blurRad="38100" dist="38100" dir="2700000" algn="tl">
                    <a:srgbClr val="C0C0C0"/>
                  </a:outerShdw>
                </a:effectLst>
                <a:latin typeface="標楷體" pitchFamily="65" charset="-120"/>
              </a:rPr>
              <a:t>法務部資安作法分享</a:t>
            </a:r>
            <a:endParaRPr kumimoji="1" lang="en-US" altLang="zh-TW" sz="2800" b="1" dirty="0" smtClean="0">
              <a:solidFill>
                <a:srgbClr val="000066"/>
              </a:solidFill>
              <a:effectLst>
                <a:outerShdw blurRad="38100" dist="38100" dir="2700000" algn="tl">
                  <a:srgbClr val="C0C0C0"/>
                </a:outerShdw>
              </a:effectLst>
              <a:latin typeface="標楷體" pitchFamily="65" charset="-120"/>
            </a:endParaRPr>
          </a:p>
          <a:p>
            <a:pPr algn="l">
              <a:lnSpc>
                <a:spcPct val="50000"/>
              </a:lnSpc>
              <a:spcBef>
                <a:spcPct val="50000"/>
              </a:spcBef>
              <a:spcAft>
                <a:spcPts val="600"/>
              </a:spcAft>
            </a:pPr>
            <a:r>
              <a:rPr kumimoji="1" lang="zh-TW" altLang="en-US" sz="2800" b="1" dirty="0">
                <a:solidFill>
                  <a:srgbClr val="000066"/>
                </a:solidFill>
                <a:effectLst>
                  <a:outerShdw blurRad="38100" dist="38100" dir="2700000" algn="tl">
                    <a:srgbClr val="C0C0C0"/>
                  </a:outerShdw>
                </a:effectLst>
                <a:latin typeface="標楷體" pitchFamily="65" charset="-120"/>
              </a:rPr>
              <a:t>陸、個資法施行前，各界</a:t>
            </a:r>
            <a:r>
              <a:rPr kumimoji="1" lang="zh-TW" altLang="en-US" sz="2800" b="1" dirty="0" smtClean="0">
                <a:solidFill>
                  <a:srgbClr val="000066"/>
                </a:solidFill>
                <a:effectLst>
                  <a:outerShdw blurRad="38100" dist="38100" dir="2700000" algn="tl">
                    <a:srgbClr val="C0C0C0"/>
                  </a:outerShdw>
                </a:effectLst>
                <a:latin typeface="標楷體" pitchFamily="65" charset="-120"/>
              </a:rPr>
              <a:t>疑慮</a:t>
            </a:r>
            <a:endParaRPr kumimoji="1" lang="en-US" altLang="zh-TW" sz="2800" b="1" dirty="0" smtClean="0">
              <a:solidFill>
                <a:srgbClr val="000066"/>
              </a:solidFill>
              <a:effectLst>
                <a:outerShdw blurRad="38100" dist="38100" dir="2700000" algn="tl">
                  <a:srgbClr val="C0C0C0"/>
                </a:outerShdw>
              </a:effectLst>
              <a:latin typeface="標楷體" pitchFamily="65" charset="-120"/>
            </a:endParaRPr>
          </a:p>
          <a:p>
            <a:pPr algn="l">
              <a:lnSpc>
                <a:spcPct val="50000"/>
              </a:lnSpc>
              <a:spcBef>
                <a:spcPct val="50000"/>
              </a:spcBef>
              <a:spcAft>
                <a:spcPts val="600"/>
              </a:spcAft>
            </a:pPr>
            <a:r>
              <a:rPr kumimoji="1" lang="zh-TW" altLang="en-US" sz="2800" b="1" dirty="0">
                <a:solidFill>
                  <a:srgbClr val="000066"/>
                </a:solidFill>
                <a:effectLst>
                  <a:outerShdw blurRad="38100" dist="38100" dir="2700000" algn="tl">
                    <a:srgbClr val="C0C0C0"/>
                  </a:outerShdw>
                </a:effectLst>
                <a:latin typeface="標楷體" pitchFamily="65" charset="-120"/>
              </a:rPr>
              <a:t>柒、國際個資法發展動態</a:t>
            </a:r>
            <a:endParaRPr kumimoji="1" lang="zh-TW" altLang="en-US" sz="2800" b="1" dirty="0" smtClean="0">
              <a:solidFill>
                <a:srgbClr val="000066"/>
              </a:solidFill>
              <a:effectLst>
                <a:outerShdw blurRad="38100" dist="38100" dir="2700000" algn="tl">
                  <a:srgbClr val="C0C0C0"/>
                </a:outerShdw>
              </a:effectLst>
              <a:latin typeface="標楷體" pitchFamily="65" charset="-120"/>
            </a:endParaRPr>
          </a:p>
          <a:p>
            <a:pPr marL="457200" indent="-457200" algn="l">
              <a:lnSpc>
                <a:spcPct val="55000"/>
              </a:lnSpc>
              <a:spcBef>
                <a:spcPct val="55000"/>
              </a:spcBef>
              <a:spcAft>
                <a:spcPts val="600"/>
              </a:spcAft>
            </a:pPr>
            <a:r>
              <a:rPr kumimoji="1" lang="zh-TW" altLang="en-US" sz="2800" b="1" dirty="0" smtClean="0">
                <a:solidFill>
                  <a:srgbClr val="000066"/>
                </a:solidFill>
                <a:effectLst>
                  <a:outerShdw blurRad="38100" dist="38100" dir="2700000" algn="tl">
                    <a:srgbClr val="C0C0C0"/>
                  </a:outerShdw>
                </a:effectLst>
                <a:latin typeface="標楷體" pitchFamily="65" charset="-120"/>
              </a:rPr>
              <a:t>捌、結語</a:t>
            </a:r>
            <a:endParaRPr kumimoji="1" lang="en-US" altLang="zh-TW" sz="2800" b="1" dirty="0">
              <a:solidFill>
                <a:srgbClr val="000066"/>
              </a:solidFill>
              <a:effectLst>
                <a:outerShdw blurRad="38100" dist="38100" dir="2700000" algn="tl">
                  <a:srgbClr val="C0C0C0"/>
                </a:outerShdw>
              </a:effectLst>
              <a:latin typeface="標楷體" pitchFamily="65" charset="-120"/>
            </a:endParaRP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2880" y="485800"/>
            <a:ext cx="8229600" cy="1143000"/>
          </a:xfrm>
        </p:spPr>
        <p:txBody>
          <a:bodyPr>
            <a:noAutofit/>
          </a:bodyPr>
          <a:lstStyle/>
          <a:p>
            <a:r>
              <a:rPr lang="zh-TW" altLang="zh-TW" sz="3600" dirty="0" smtClean="0">
                <a:solidFill>
                  <a:srgbClr val="000000"/>
                </a:solidFill>
                <a:latin typeface="微軟正黑體" pitchFamily="34" charset="-120"/>
                <a:ea typeface="微軟正黑體" pitchFamily="34" charset="-120"/>
              </a:rPr>
              <a:t>台灣舊個資法民事判決分析</a:t>
            </a:r>
            <a:r>
              <a:rPr lang="zh-TW" altLang="zh-TW" sz="3600" dirty="0" smtClean="0">
                <a:solidFill>
                  <a:srgbClr val="000000"/>
                </a:solidFill>
                <a:latin typeface="Calibri" pitchFamily="34" charset="0"/>
              </a:rPr>
              <a:t/>
            </a:r>
            <a:br>
              <a:rPr lang="zh-TW" altLang="zh-TW" sz="3600" dirty="0" smtClean="0">
                <a:solidFill>
                  <a:srgbClr val="000000"/>
                </a:solidFill>
                <a:latin typeface="Calibri" pitchFamily="34" charset="0"/>
              </a:rPr>
            </a:br>
            <a:endParaRPr lang="zh-TW" altLang="en-US" sz="3600" b="1" dirty="0"/>
          </a:p>
        </p:txBody>
      </p:sp>
      <p:sp>
        <p:nvSpPr>
          <p:cNvPr id="3" name="內容版面配置區 2"/>
          <p:cNvSpPr>
            <a:spLocks noGrp="1"/>
          </p:cNvSpPr>
          <p:nvPr>
            <p:ph idx="1"/>
          </p:nvPr>
        </p:nvSpPr>
        <p:spPr>
          <a:xfrm>
            <a:off x="251520" y="1700808"/>
            <a:ext cx="8712968" cy="5040560"/>
          </a:xfrm>
        </p:spPr>
        <p:txBody>
          <a:bodyPr>
            <a:normAutofit/>
          </a:bodyPr>
          <a:lstStyle/>
          <a:p>
            <a:pPr>
              <a:buNone/>
            </a:pPr>
            <a:endParaRPr lang="en-US" altLang="zh-TW" sz="2400" b="1" dirty="0" smtClean="0">
              <a:latin typeface="微軟正黑體" pitchFamily="34" charset="-120"/>
              <a:ea typeface="微軟正黑體" pitchFamily="34" charset="-120"/>
            </a:endParaRPr>
          </a:p>
          <a:p>
            <a:pPr fontAlgn="base">
              <a:buNone/>
            </a:pPr>
            <a:endParaRPr lang="en-US" altLang="zh-TW" sz="2400" b="1" dirty="0" smtClean="0">
              <a:latin typeface="微軟正黑體" pitchFamily="34" charset="-120"/>
              <a:ea typeface="微軟正黑體" pitchFamily="34" charset="-120"/>
            </a:endParaRPr>
          </a:p>
          <a:p>
            <a:pPr fontAlgn="base">
              <a:buNone/>
            </a:pPr>
            <a:endParaRPr kumimoji="1" lang="en-US" altLang="zh-TW" sz="2400" b="1" dirty="0">
              <a:latin typeface="微軟正黑體" pitchFamily="34" charset="-120"/>
              <a:ea typeface="微軟正黑體" pitchFamily="34" charset="-120"/>
            </a:endParaRPr>
          </a:p>
          <a:p>
            <a:pPr>
              <a:buNone/>
            </a:pPr>
            <a:endParaRPr lang="zh-TW" altLang="en-US" dirty="0">
              <a:latin typeface="微軟正黑體" pitchFamily="34" charset="-120"/>
              <a:ea typeface="微軟正黑體" pitchFamily="34" charset="-120"/>
            </a:endParaRPr>
          </a:p>
        </p:txBody>
      </p:sp>
      <p:graphicFrame>
        <p:nvGraphicFramePr>
          <p:cNvPr id="4" name="Group 4"/>
          <p:cNvGraphicFramePr>
            <a:graphicFrameLocks noGrp="1"/>
          </p:cNvGraphicFramePr>
          <p:nvPr/>
        </p:nvGraphicFramePr>
        <p:xfrm>
          <a:off x="144463" y="1022350"/>
          <a:ext cx="8893175" cy="5502276"/>
        </p:xfrm>
        <a:graphic>
          <a:graphicData uri="http://schemas.openxmlformats.org/drawingml/2006/table">
            <a:tbl>
              <a:tblPr/>
              <a:tblGrid>
                <a:gridCol w="1778000"/>
                <a:gridCol w="1779587"/>
                <a:gridCol w="1778000"/>
                <a:gridCol w="1779588"/>
                <a:gridCol w="1778000"/>
              </a:tblGrid>
              <a:tr h="276225">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dirty="0" smtClean="0">
                          <a:ln>
                            <a:noFill/>
                          </a:ln>
                          <a:solidFill>
                            <a:srgbClr val="000000"/>
                          </a:solidFill>
                          <a:effectLst/>
                          <a:latin typeface="Arial" pitchFamily="34" charset="0"/>
                          <a:ea typeface="新細明體" pitchFamily="18" charset="-120"/>
                        </a:rPr>
                        <a:t>裁判案號</a:t>
                      </a:r>
                    </a:p>
                  </a:txBody>
                  <a:tcPr marL="90000" marR="90000" marT="57384"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被告行業別</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請求權基礎</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0" i="0" u="none" strike="noStrike" cap="none" normalizeH="0" baseline="0" smtClean="0">
                          <a:ln>
                            <a:noFill/>
                          </a:ln>
                          <a:solidFill>
                            <a:srgbClr val="000000"/>
                          </a:solidFill>
                          <a:effectLst/>
                          <a:latin typeface="Arial" pitchFamily="34" charset="0"/>
                          <a:ea typeface="新細明體" pitchFamily="18" charset="-120"/>
                        </a:rPr>
                        <a:t>Brief</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賠償金額</a:t>
                      </a:r>
                    </a:p>
                  </a:txBody>
                  <a:tcPr marL="90000" marR="90000" marT="57384"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C000"/>
                    </a:solidFill>
                  </a:tcPr>
                </a:tc>
              </a:tr>
              <a:tr h="1189038">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dirty="0" smtClean="0">
                          <a:ln>
                            <a:noFill/>
                          </a:ln>
                          <a:solidFill>
                            <a:srgbClr val="000000"/>
                          </a:solidFill>
                          <a:effectLst/>
                          <a:latin typeface="Arial" pitchFamily="34" charset="0"/>
                          <a:ea typeface="新細明體" pitchFamily="18" charset="-120"/>
                        </a:rPr>
                        <a:t>臺灣高等法院</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98</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年度上易字第</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1229</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號民事判決</a:t>
                      </a:r>
                    </a:p>
                  </a:txBody>
                  <a:tcPr marL="90000" marR="90000" marT="57384"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銀行</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電腦處理個人資料保護法第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18</a:t>
                      </a:r>
                      <a:r>
                        <a:rPr kumimoji="0" lang="zh-TW" sz="1200" b="0" i="0" u="none" strike="noStrike" cap="none" normalizeH="0" baseline="0" smtClean="0">
                          <a:ln>
                            <a:noFill/>
                          </a:ln>
                          <a:solidFill>
                            <a:srgbClr val="000000"/>
                          </a:solidFill>
                          <a:effectLst/>
                          <a:latin typeface="Arial" pitchFamily="34" charset="0"/>
                          <a:ea typeface="新細明體" pitchFamily="18" charset="-120"/>
                        </a:rPr>
                        <a:t>條、第</a:t>
                      </a:r>
                      <a:r>
                        <a:rPr kumimoji="0" lang="en-US" sz="1200" b="0" i="0" u="none" strike="noStrike" cap="none" normalizeH="0" baseline="0" smtClean="0">
                          <a:ln>
                            <a:noFill/>
                          </a:ln>
                          <a:solidFill>
                            <a:srgbClr val="000000"/>
                          </a:solidFill>
                          <a:effectLst/>
                          <a:latin typeface="Arial" pitchFamily="34" charset="0"/>
                          <a:ea typeface="新細明體" pitchFamily="18" charset="-120"/>
                        </a:rPr>
                        <a:t>28</a:t>
                      </a:r>
                      <a:r>
                        <a:rPr kumimoji="0" lang="zh-TW" sz="1200" b="0" i="0" u="none" strike="noStrike" cap="none" normalizeH="0" baseline="0" smtClean="0">
                          <a:ln>
                            <a:noFill/>
                          </a:ln>
                          <a:solidFill>
                            <a:srgbClr val="000000"/>
                          </a:solidFill>
                          <a:effectLst/>
                          <a:latin typeface="Arial" pitchFamily="34" charset="0"/>
                          <a:ea typeface="新細明體" pitchFamily="18" charset="-120"/>
                        </a:rPr>
                        <a:t>條、民法第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184</a:t>
                      </a:r>
                      <a:r>
                        <a:rPr kumimoji="0" lang="zh-TW" sz="1200" b="0" i="0" u="none" strike="noStrike" cap="none" normalizeH="0" baseline="0" smtClean="0">
                          <a:ln>
                            <a:noFill/>
                          </a:ln>
                          <a:solidFill>
                            <a:srgbClr val="000000"/>
                          </a:solidFill>
                          <a:effectLst/>
                          <a:latin typeface="Arial" pitchFamily="34" charset="0"/>
                          <a:ea typeface="新細明體" pitchFamily="18" charset="-120"/>
                        </a:rPr>
                        <a:t>條第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a:t>
                      </a:r>
                      <a:r>
                        <a:rPr kumimoji="0" lang="zh-TW" sz="1200" b="0" i="0" u="none" strike="noStrike" cap="none" normalizeH="0" baseline="0" smtClean="0">
                          <a:ln>
                            <a:noFill/>
                          </a:ln>
                          <a:solidFill>
                            <a:srgbClr val="000000"/>
                          </a:solidFill>
                          <a:effectLst/>
                          <a:latin typeface="Arial" pitchFamily="34" charset="0"/>
                          <a:ea typeface="新細明體" pitchFamily="18" charset="-120"/>
                        </a:rPr>
                        <a:t>項前段、第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188</a:t>
                      </a:r>
                      <a:r>
                        <a:rPr kumimoji="0" lang="zh-TW" sz="1200" b="0" i="0" u="none" strike="noStrike" cap="none" normalizeH="0" baseline="0" smtClean="0">
                          <a:ln>
                            <a:noFill/>
                          </a:ln>
                          <a:solidFill>
                            <a:srgbClr val="000000"/>
                          </a:solidFill>
                          <a:effectLst/>
                          <a:latin typeface="Arial" pitchFamily="34" charset="0"/>
                          <a:ea typeface="新細明體" pitchFamily="18" charset="-120"/>
                        </a:rPr>
                        <a:t>條第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a:t>
                      </a:r>
                      <a:r>
                        <a:rPr kumimoji="0" lang="zh-TW" sz="1200" b="0" i="0" u="none" strike="noStrike" cap="none" normalizeH="0" baseline="0" smtClean="0">
                          <a:ln>
                            <a:noFill/>
                          </a:ln>
                          <a:solidFill>
                            <a:srgbClr val="000000"/>
                          </a:solidFill>
                          <a:effectLst/>
                          <a:latin typeface="Arial" pitchFamily="34" charset="0"/>
                          <a:ea typeface="新細明體" pitchFamily="18" charset="-120"/>
                        </a:rPr>
                        <a:t>項、第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195</a:t>
                      </a:r>
                      <a:r>
                        <a:rPr kumimoji="0" lang="zh-TW" sz="1200" b="0" i="0" u="none" strike="noStrike" cap="none" normalizeH="0" baseline="0" smtClean="0">
                          <a:ln>
                            <a:noFill/>
                          </a:ln>
                          <a:solidFill>
                            <a:srgbClr val="000000"/>
                          </a:solidFill>
                          <a:effectLst/>
                          <a:latin typeface="Arial" pitchFamily="34" charset="0"/>
                          <a:ea typeface="新細明體" pitchFamily="18" charset="-120"/>
                        </a:rPr>
                        <a:t>條</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原告未曾向被告申請信用卡，然被告於民國</a:t>
                      </a:r>
                      <a:r>
                        <a:rPr kumimoji="0" lang="en-US" sz="1200" b="0" i="0" u="none" strike="noStrike" cap="none" normalizeH="0" baseline="0" smtClean="0">
                          <a:ln>
                            <a:noFill/>
                          </a:ln>
                          <a:solidFill>
                            <a:srgbClr val="000000"/>
                          </a:solidFill>
                          <a:effectLst/>
                          <a:latin typeface="Arial" pitchFamily="34" charset="0"/>
                          <a:ea typeface="新細明體" pitchFamily="18" charset="-120"/>
                        </a:rPr>
                        <a:t>97</a:t>
                      </a:r>
                      <a:r>
                        <a:rPr kumimoji="0" lang="zh-TW" sz="1200" b="0" i="0" u="none" strike="noStrike" cap="none" normalizeH="0" baseline="0" smtClean="0">
                          <a:ln>
                            <a:noFill/>
                          </a:ln>
                          <a:solidFill>
                            <a:srgbClr val="000000"/>
                          </a:solidFill>
                          <a:effectLst/>
                          <a:latin typeface="Arial" pitchFamily="34" charset="0"/>
                          <a:ea typeface="新細明體" pitchFamily="18" charset="-120"/>
                        </a:rPr>
                        <a:t>年間誤向聯合徵信中心申報原告持用之信用卡遭強制停卡至原告之名譽、信用受有損害</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0" i="0" u="none" strike="noStrike" cap="none" normalizeH="0" baseline="0" smtClean="0">
                          <a:ln>
                            <a:noFill/>
                          </a:ln>
                          <a:solidFill>
                            <a:srgbClr val="000000"/>
                          </a:solidFill>
                          <a:effectLst/>
                          <a:latin typeface="Arial" pitchFamily="34" charset="0"/>
                          <a:ea typeface="新細明體" pitchFamily="18" charset="-120"/>
                        </a:rPr>
                        <a:t>250,000</a:t>
                      </a:r>
                    </a:p>
                  </a:txBody>
                  <a:tcPr marL="90000" marR="90000" marT="57384"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862013">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dirty="0" smtClean="0">
                          <a:ln>
                            <a:noFill/>
                          </a:ln>
                          <a:solidFill>
                            <a:srgbClr val="000000"/>
                          </a:solidFill>
                          <a:effectLst/>
                          <a:latin typeface="Arial" pitchFamily="34" charset="0"/>
                          <a:ea typeface="新細明體" pitchFamily="18" charset="-120"/>
                        </a:rPr>
                        <a:t>臺灣板橋地方法院</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99</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年度重勞訴字第</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10</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號民事判決</a:t>
                      </a:r>
                    </a:p>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200" b="0" i="0" u="none" strike="noStrike" cap="none" normalizeH="0" baseline="0" dirty="0" smtClean="0">
                        <a:ln>
                          <a:noFill/>
                        </a:ln>
                        <a:solidFill>
                          <a:srgbClr val="000000"/>
                        </a:solidFill>
                        <a:effectLst/>
                        <a:latin typeface="Arial" pitchFamily="34" charset="0"/>
                        <a:ea typeface="新細明體" pitchFamily="18" charset="-120"/>
                      </a:endParaRPr>
                    </a:p>
                  </a:txBody>
                  <a:tcPr marL="90000" marR="90000" marT="57384"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證券商離職員工</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民法第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153</a:t>
                      </a:r>
                      <a:r>
                        <a:rPr kumimoji="0" lang="zh-TW" sz="1200" b="0" i="0" u="none" strike="noStrike" cap="none" normalizeH="0" baseline="0" smtClean="0">
                          <a:ln>
                            <a:noFill/>
                          </a:ln>
                          <a:solidFill>
                            <a:srgbClr val="000000"/>
                          </a:solidFill>
                          <a:effectLst/>
                          <a:latin typeface="Arial" pitchFamily="34" charset="0"/>
                          <a:ea typeface="新細明體" pitchFamily="18" charset="-120"/>
                        </a:rPr>
                        <a:t>條、第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199</a:t>
                      </a:r>
                      <a:r>
                        <a:rPr kumimoji="0" lang="zh-TW" sz="1200" b="0" i="0" u="none" strike="noStrike" cap="none" normalizeH="0" baseline="0" smtClean="0">
                          <a:ln>
                            <a:noFill/>
                          </a:ln>
                          <a:solidFill>
                            <a:srgbClr val="000000"/>
                          </a:solidFill>
                          <a:effectLst/>
                          <a:latin typeface="Arial" pitchFamily="34" charset="0"/>
                          <a:ea typeface="新細明體" pitchFamily="18" charset="-120"/>
                        </a:rPr>
                        <a:t>條、第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184</a:t>
                      </a:r>
                      <a:r>
                        <a:rPr kumimoji="0" lang="zh-TW" sz="1200" b="0" i="0" u="none" strike="noStrike" cap="none" normalizeH="0" baseline="0" smtClean="0">
                          <a:ln>
                            <a:noFill/>
                          </a:ln>
                          <a:solidFill>
                            <a:srgbClr val="000000"/>
                          </a:solidFill>
                          <a:effectLst/>
                          <a:latin typeface="Arial" pitchFamily="34" charset="0"/>
                          <a:ea typeface="新細明體" pitchFamily="18" charset="-120"/>
                        </a:rPr>
                        <a:t>條第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a:t>
                      </a:r>
                      <a:r>
                        <a:rPr kumimoji="0" lang="zh-TW" sz="1200" b="0" i="0" u="none" strike="noStrike" cap="none" normalizeH="0" baseline="0" smtClean="0">
                          <a:ln>
                            <a:noFill/>
                          </a:ln>
                          <a:solidFill>
                            <a:srgbClr val="000000"/>
                          </a:solidFill>
                          <a:effectLst/>
                          <a:latin typeface="Arial" pitchFamily="34" charset="0"/>
                          <a:ea typeface="新細明體" pitchFamily="18" charset="-120"/>
                        </a:rPr>
                        <a:t>項前段、營業秘密第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12</a:t>
                      </a:r>
                      <a:r>
                        <a:rPr kumimoji="0" lang="zh-TW" sz="1200" b="0" i="0" u="none" strike="noStrike" cap="none" normalizeH="0" baseline="0" smtClean="0">
                          <a:ln>
                            <a:noFill/>
                          </a:ln>
                          <a:solidFill>
                            <a:srgbClr val="000000"/>
                          </a:solidFill>
                          <a:effectLst/>
                          <a:latin typeface="Arial" pitchFamily="34" charset="0"/>
                          <a:ea typeface="新細明體" pitchFamily="18" charset="-120"/>
                        </a:rPr>
                        <a:t>條第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a:t>
                      </a:r>
                      <a:r>
                        <a:rPr kumimoji="0" lang="zh-TW" sz="1200" b="0" i="0" u="none" strike="noStrike" cap="none" normalizeH="0" baseline="0" smtClean="0">
                          <a:ln>
                            <a:noFill/>
                          </a:ln>
                          <a:solidFill>
                            <a:srgbClr val="000000"/>
                          </a:solidFill>
                          <a:effectLst/>
                          <a:latin typeface="Arial" pitchFamily="34" charset="0"/>
                          <a:ea typeface="新細明體" pitchFamily="18" charset="-120"/>
                        </a:rPr>
                        <a:t>項前段</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被告藉職務上之機會，取得原告未授權被告查閱之客戶資料後離職</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0" i="0" u="none" strike="noStrike" cap="none" normalizeH="0" baseline="0" smtClean="0">
                          <a:ln>
                            <a:noFill/>
                          </a:ln>
                          <a:solidFill>
                            <a:srgbClr val="000000"/>
                          </a:solidFill>
                          <a:effectLst/>
                          <a:latin typeface="Arial" pitchFamily="34" charset="0"/>
                          <a:ea typeface="新細明體" pitchFamily="18" charset="-120"/>
                        </a:rPr>
                        <a:t>214,500</a:t>
                      </a:r>
                    </a:p>
                  </a:txBody>
                  <a:tcPr marL="90000" marR="90000" marT="57384"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1371600">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dirty="0" smtClean="0">
                          <a:ln>
                            <a:noFill/>
                          </a:ln>
                          <a:solidFill>
                            <a:srgbClr val="000000"/>
                          </a:solidFill>
                          <a:effectLst/>
                          <a:latin typeface="Arial" pitchFamily="34" charset="0"/>
                          <a:ea typeface="新細明體" pitchFamily="18" charset="-120"/>
                        </a:rPr>
                        <a:t>臺灣臺南地方法院</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94</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年度訴字第</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121</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號民事判決</a:t>
                      </a:r>
                    </a:p>
                  </a:txBody>
                  <a:tcPr marL="90000" marR="90000" marT="57384"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個人、電信業者及其員工</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電腦處理個人資料保護法第</a:t>
                      </a:r>
                      <a:r>
                        <a:rPr kumimoji="0" lang="en-US" sz="1200" b="0" i="0" u="none" strike="noStrike" cap="none" normalizeH="0" baseline="0" smtClean="0">
                          <a:ln>
                            <a:noFill/>
                          </a:ln>
                          <a:solidFill>
                            <a:srgbClr val="000000"/>
                          </a:solidFill>
                          <a:effectLst/>
                          <a:latin typeface="Arial" pitchFamily="34" charset="0"/>
                          <a:ea typeface="新細明體" pitchFamily="18" charset="-120"/>
                        </a:rPr>
                        <a:t>28</a:t>
                      </a:r>
                      <a:r>
                        <a:rPr kumimoji="0" lang="zh-TW" sz="1200" b="0" i="0" u="none" strike="noStrike" cap="none" normalizeH="0" baseline="0" smtClean="0">
                          <a:ln>
                            <a:noFill/>
                          </a:ln>
                          <a:solidFill>
                            <a:srgbClr val="000000"/>
                          </a:solidFill>
                          <a:effectLst/>
                          <a:latin typeface="Arial" pitchFamily="34" charset="0"/>
                          <a:ea typeface="新細明體" pitchFamily="18" charset="-120"/>
                        </a:rPr>
                        <a:t>條、民法第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184</a:t>
                      </a:r>
                      <a:r>
                        <a:rPr kumimoji="0" lang="zh-TW" sz="1200" b="0" i="0" u="none" strike="noStrike" cap="none" normalizeH="0" baseline="0" smtClean="0">
                          <a:ln>
                            <a:noFill/>
                          </a:ln>
                          <a:solidFill>
                            <a:srgbClr val="000000"/>
                          </a:solidFill>
                          <a:effectLst/>
                          <a:latin typeface="Arial" pitchFamily="34" charset="0"/>
                          <a:ea typeface="新細明體" pitchFamily="18" charset="-120"/>
                        </a:rPr>
                        <a:t>條第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a:t>
                      </a:r>
                      <a:r>
                        <a:rPr kumimoji="0" lang="zh-TW" sz="1200" b="0" i="0" u="none" strike="noStrike" cap="none" normalizeH="0" baseline="0" smtClean="0">
                          <a:ln>
                            <a:noFill/>
                          </a:ln>
                          <a:solidFill>
                            <a:srgbClr val="000000"/>
                          </a:solidFill>
                          <a:effectLst/>
                          <a:latin typeface="Arial" pitchFamily="34" charset="0"/>
                          <a:ea typeface="新細明體" pitchFamily="18" charset="-120"/>
                        </a:rPr>
                        <a:t>項前段、第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188</a:t>
                      </a:r>
                      <a:r>
                        <a:rPr kumimoji="0" lang="zh-TW" sz="1200" b="0" i="0" u="none" strike="noStrike" cap="none" normalizeH="0" baseline="0" smtClean="0">
                          <a:ln>
                            <a:noFill/>
                          </a:ln>
                          <a:solidFill>
                            <a:srgbClr val="000000"/>
                          </a:solidFill>
                          <a:effectLst/>
                          <a:latin typeface="Arial" pitchFamily="34" charset="0"/>
                          <a:ea typeface="新細明體" pitchFamily="18" charset="-120"/>
                        </a:rPr>
                        <a:t>條第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a:t>
                      </a:r>
                      <a:r>
                        <a:rPr kumimoji="0" lang="zh-TW" sz="1200" b="0" i="0" u="none" strike="noStrike" cap="none" normalizeH="0" baseline="0" smtClean="0">
                          <a:ln>
                            <a:noFill/>
                          </a:ln>
                          <a:solidFill>
                            <a:srgbClr val="000000"/>
                          </a:solidFill>
                          <a:effectLst/>
                          <a:latin typeface="Arial" pitchFamily="34" charset="0"/>
                          <a:ea typeface="新細明體" pitchFamily="18" charset="-120"/>
                        </a:rPr>
                        <a:t>項、第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195</a:t>
                      </a:r>
                      <a:r>
                        <a:rPr kumimoji="0" lang="zh-TW" sz="1200" b="0" i="0" u="none" strike="noStrike" cap="none" normalizeH="0" baseline="0" smtClean="0">
                          <a:ln>
                            <a:noFill/>
                          </a:ln>
                          <a:solidFill>
                            <a:srgbClr val="000000"/>
                          </a:solidFill>
                          <a:effectLst/>
                          <a:latin typeface="Arial" pitchFamily="34" charset="0"/>
                          <a:ea typeface="新細明體" pitchFamily="18" charset="-120"/>
                        </a:rPr>
                        <a:t>條</a:t>
                      </a:r>
                    </a:p>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200" b="0" i="0" u="none" strike="noStrike" cap="none" normalizeH="0" baseline="0" smtClean="0">
                        <a:ln>
                          <a:noFill/>
                        </a:ln>
                        <a:solidFill>
                          <a:srgbClr val="000000"/>
                        </a:solidFill>
                        <a:effectLst/>
                        <a:latin typeface="Arial" pitchFamily="34" charset="0"/>
                        <a:ea typeface="新細明體" pitchFamily="18" charset="-120"/>
                      </a:endParaRP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被告甲為利用職務之便，受被告乙之請託擅自進入電腦系統查詢電話使用人即原告之姓名、住址相關資料，並告知被告乙藉以確定原告之身分</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個人</a:t>
                      </a:r>
                      <a:r>
                        <a:rPr kumimoji="0" lang="en-US" sz="1200" b="0" i="0" u="none" strike="noStrike" cap="none" normalizeH="0" baseline="0" smtClean="0">
                          <a:ln>
                            <a:noFill/>
                          </a:ln>
                          <a:solidFill>
                            <a:srgbClr val="000000"/>
                          </a:solidFill>
                          <a:effectLst/>
                          <a:latin typeface="Arial" pitchFamily="34" charset="0"/>
                          <a:ea typeface="新細明體" pitchFamily="18" charset="-120"/>
                        </a:rPr>
                        <a:t>:150,000</a:t>
                      </a:r>
                    </a:p>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電信業者及其員工</a:t>
                      </a:r>
                    </a:p>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0" i="0" u="none" strike="noStrike" cap="none" normalizeH="0" baseline="0" smtClean="0">
                          <a:ln>
                            <a:noFill/>
                          </a:ln>
                          <a:solidFill>
                            <a:srgbClr val="000000"/>
                          </a:solidFill>
                          <a:effectLst/>
                          <a:latin typeface="Arial" pitchFamily="34" charset="0"/>
                          <a:ea typeface="新細明體" pitchFamily="18" charset="-120"/>
                        </a:rPr>
                        <a:t>:80,000</a:t>
                      </a:r>
                    </a:p>
                  </a:txBody>
                  <a:tcPr marL="90000" marR="90000" marT="57384"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1803400">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dirty="0" smtClean="0">
                          <a:ln>
                            <a:noFill/>
                          </a:ln>
                          <a:solidFill>
                            <a:srgbClr val="000000"/>
                          </a:solidFill>
                          <a:effectLst/>
                          <a:latin typeface="Arial" pitchFamily="34" charset="0"/>
                          <a:ea typeface="新細明體" pitchFamily="18" charset="-120"/>
                        </a:rPr>
                        <a:t>臺灣臺北地方法院</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97</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年度訴字第</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1683</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號民事判決</a:t>
                      </a:r>
                    </a:p>
                  </a:txBody>
                  <a:tcPr marL="90000" marR="90000" marT="57384"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dirty="0" smtClean="0">
                          <a:ln>
                            <a:noFill/>
                          </a:ln>
                          <a:solidFill>
                            <a:srgbClr val="000000"/>
                          </a:solidFill>
                          <a:effectLst/>
                          <a:latin typeface="Arial" pitchFamily="34" charset="0"/>
                          <a:ea typeface="新細明體" pitchFamily="18" charset="-120"/>
                        </a:rPr>
                        <a:t>網路書店</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dirty="0" smtClean="0">
                          <a:ln>
                            <a:noFill/>
                          </a:ln>
                          <a:solidFill>
                            <a:srgbClr val="000000"/>
                          </a:solidFill>
                          <a:effectLst/>
                          <a:latin typeface="Arial" pitchFamily="34" charset="0"/>
                          <a:ea typeface="新細明體" pitchFamily="18" charset="-120"/>
                        </a:rPr>
                        <a:t>民法第</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184</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條第</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1</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項前段第</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195</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條、電腦處理個人資料保護法第</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28</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條適用第</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27</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條</a:t>
                      </a:r>
                    </a:p>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200" b="0" i="0" u="none" strike="noStrike" cap="none" normalizeH="0" baseline="0" dirty="0" smtClean="0">
                        <a:ln>
                          <a:noFill/>
                        </a:ln>
                        <a:solidFill>
                          <a:srgbClr val="000000"/>
                        </a:solidFill>
                        <a:effectLst/>
                        <a:latin typeface="Arial" pitchFamily="34" charset="0"/>
                        <a:ea typeface="新細明體" pitchFamily="18" charset="-120"/>
                      </a:endParaRP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dirty="0" smtClean="0">
                          <a:ln>
                            <a:noFill/>
                          </a:ln>
                          <a:solidFill>
                            <a:srgbClr val="000000"/>
                          </a:solidFill>
                          <a:effectLst/>
                          <a:latin typeface="Arial" pitchFamily="34" charset="0"/>
                          <a:ea typeface="新細明體" pitchFamily="18" charset="-120"/>
                        </a:rPr>
                        <a:t>原告等於被告網站購買台北金馬影展套票，因被告處理疏失，竟夾帶其餘</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477</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位註冊成功之會員資料含會員帳號、姓名、地址、電話、手機、電子信箱資料，外流到其他數百人之信箱之中，無法追回</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0" i="0" u="none" strike="noStrike" cap="none" normalizeH="0" baseline="0" dirty="0" smtClean="0">
                          <a:ln>
                            <a:noFill/>
                          </a:ln>
                          <a:solidFill>
                            <a:srgbClr val="000000"/>
                          </a:solidFill>
                          <a:effectLst/>
                          <a:latin typeface="Arial" pitchFamily="34" charset="0"/>
                          <a:ea typeface="新細明體" pitchFamily="18" charset="-120"/>
                        </a:rPr>
                        <a:t>137,900</a:t>
                      </a:r>
                    </a:p>
                  </a:txBody>
                  <a:tcPr marL="90000" marR="90000" marT="57384"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2880" y="260648"/>
            <a:ext cx="8229600" cy="1143000"/>
          </a:xfrm>
        </p:spPr>
        <p:txBody>
          <a:bodyPr>
            <a:noAutofit/>
          </a:bodyPr>
          <a:lstStyle/>
          <a:p>
            <a:r>
              <a:rPr lang="zh-TW" altLang="zh-TW" sz="3600" dirty="0" smtClean="0">
                <a:solidFill>
                  <a:srgbClr val="000000"/>
                </a:solidFill>
                <a:latin typeface="微軟正黑體" pitchFamily="34" charset="-120"/>
                <a:ea typeface="微軟正黑體" pitchFamily="34" charset="-120"/>
              </a:rPr>
              <a:t>台灣舊個資法民事判決分析</a:t>
            </a:r>
            <a:r>
              <a:rPr lang="zh-TW" altLang="zh-TW" sz="3600" dirty="0" smtClean="0">
                <a:solidFill>
                  <a:srgbClr val="000000"/>
                </a:solidFill>
                <a:latin typeface="Calibri" pitchFamily="34" charset="0"/>
              </a:rPr>
              <a:t/>
            </a:r>
            <a:br>
              <a:rPr lang="zh-TW" altLang="zh-TW" sz="3600" dirty="0" smtClean="0">
                <a:solidFill>
                  <a:srgbClr val="000000"/>
                </a:solidFill>
                <a:latin typeface="Calibri" pitchFamily="34" charset="0"/>
              </a:rPr>
            </a:br>
            <a:endParaRPr lang="zh-TW" altLang="en-US" sz="3600" b="1" dirty="0"/>
          </a:p>
        </p:txBody>
      </p:sp>
      <p:sp>
        <p:nvSpPr>
          <p:cNvPr id="3" name="內容版面配置區 2"/>
          <p:cNvSpPr>
            <a:spLocks noGrp="1"/>
          </p:cNvSpPr>
          <p:nvPr>
            <p:ph idx="1"/>
          </p:nvPr>
        </p:nvSpPr>
        <p:spPr>
          <a:xfrm>
            <a:off x="251520" y="1700808"/>
            <a:ext cx="8712968" cy="5040560"/>
          </a:xfrm>
        </p:spPr>
        <p:txBody>
          <a:bodyPr>
            <a:normAutofit/>
          </a:bodyPr>
          <a:lstStyle/>
          <a:p>
            <a:pPr>
              <a:buNone/>
            </a:pPr>
            <a:endParaRPr lang="en-US" altLang="zh-TW" sz="2400" b="1" dirty="0" smtClean="0">
              <a:latin typeface="微軟正黑體" pitchFamily="34" charset="-120"/>
              <a:ea typeface="微軟正黑體" pitchFamily="34" charset="-120"/>
            </a:endParaRPr>
          </a:p>
          <a:p>
            <a:pPr fontAlgn="base">
              <a:buNone/>
            </a:pPr>
            <a:endParaRPr lang="en-US" altLang="zh-TW" sz="2400" b="1" dirty="0" smtClean="0">
              <a:latin typeface="微軟正黑體" pitchFamily="34" charset="-120"/>
              <a:ea typeface="微軟正黑體" pitchFamily="34" charset="-120"/>
            </a:endParaRPr>
          </a:p>
          <a:p>
            <a:pPr fontAlgn="base">
              <a:buNone/>
            </a:pPr>
            <a:endParaRPr kumimoji="1" lang="en-US" altLang="zh-TW" sz="2400" b="1" dirty="0">
              <a:latin typeface="微軟正黑體" pitchFamily="34" charset="-120"/>
              <a:ea typeface="微軟正黑體" pitchFamily="34" charset="-120"/>
            </a:endParaRPr>
          </a:p>
          <a:p>
            <a:pPr>
              <a:buNone/>
            </a:pPr>
            <a:endParaRPr lang="zh-TW" altLang="en-US" dirty="0">
              <a:latin typeface="微軟正黑體" pitchFamily="34" charset="-120"/>
              <a:ea typeface="微軟正黑體" pitchFamily="34" charset="-120"/>
            </a:endParaRPr>
          </a:p>
        </p:txBody>
      </p:sp>
      <p:graphicFrame>
        <p:nvGraphicFramePr>
          <p:cNvPr id="5" name="Group 4"/>
          <p:cNvGraphicFramePr>
            <a:graphicFrameLocks noGrp="1"/>
          </p:cNvGraphicFramePr>
          <p:nvPr/>
        </p:nvGraphicFramePr>
        <p:xfrm>
          <a:off x="107950" y="925337"/>
          <a:ext cx="8893175" cy="5888039"/>
        </p:xfrm>
        <a:graphic>
          <a:graphicData uri="http://schemas.openxmlformats.org/drawingml/2006/table">
            <a:tbl>
              <a:tblPr/>
              <a:tblGrid>
                <a:gridCol w="1778000"/>
                <a:gridCol w="1779588"/>
                <a:gridCol w="1778000"/>
                <a:gridCol w="1779587"/>
                <a:gridCol w="1778000"/>
              </a:tblGrid>
              <a:tr h="276225">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dirty="0" smtClean="0">
                          <a:ln>
                            <a:noFill/>
                          </a:ln>
                          <a:solidFill>
                            <a:srgbClr val="000000"/>
                          </a:solidFill>
                          <a:effectLst/>
                          <a:latin typeface="Arial" pitchFamily="34" charset="0"/>
                          <a:ea typeface="新細明體" pitchFamily="18" charset="-120"/>
                        </a:rPr>
                        <a:t>裁判案號</a:t>
                      </a:r>
                    </a:p>
                  </a:txBody>
                  <a:tcPr marL="90000" marR="90000" marT="57384"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被告行業別</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請求權基礎</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0" i="0" u="none" strike="noStrike" cap="none" normalizeH="0" baseline="0" smtClean="0">
                          <a:ln>
                            <a:noFill/>
                          </a:ln>
                          <a:solidFill>
                            <a:srgbClr val="000000"/>
                          </a:solidFill>
                          <a:effectLst/>
                          <a:latin typeface="Arial" pitchFamily="34" charset="0"/>
                          <a:ea typeface="新細明體" pitchFamily="18" charset="-120"/>
                        </a:rPr>
                        <a:t>Brief</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賠償金額</a:t>
                      </a:r>
                    </a:p>
                  </a:txBody>
                  <a:tcPr marL="90000" marR="90000" marT="57384"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C000"/>
                    </a:solidFill>
                  </a:tcPr>
                </a:tc>
              </a:tr>
              <a:tr h="1371600">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dirty="0" smtClean="0">
                          <a:ln>
                            <a:noFill/>
                          </a:ln>
                          <a:solidFill>
                            <a:srgbClr val="000000"/>
                          </a:solidFill>
                          <a:effectLst/>
                          <a:latin typeface="Arial" pitchFamily="34" charset="0"/>
                          <a:ea typeface="新細明體" pitchFamily="18" charset="-120"/>
                        </a:rPr>
                        <a:t>臺灣臺中地方法院</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94</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年度重訴字第</a:t>
                      </a:r>
                      <a:r>
                        <a:rPr kumimoji="0" lang="en-US" sz="1200" b="0" i="0" u="none" strike="noStrike" cap="none" normalizeH="0" baseline="0" dirty="0" smtClean="0">
                          <a:ln>
                            <a:noFill/>
                          </a:ln>
                          <a:solidFill>
                            <a:srgbClr val="000000"/>
                          </a:solidFill>
                          <a:effectLst/>
                          <a:latin typeface="Arial" pitchFamily="34" charset="0"/>
                          <a:ea typeface="新細明體" pitchFamily="18" charset="-120"/>
                        </a:rPr>
                        <a:t>196</a:t>
                      </a:r>
                      <a:r>
                        <a:rPr kumimoji="0" lang="zh-TW" sz="1200" b="0" i="0" u="none" strike="noStrike" cap="none" normalizeH="0" baseline="0" dirty="0" smtClean="0">
                          <a:ln>
                            <a:noFill/>
                          </a:ln>
                          <a:solidFill>
                            <a:srgbClr val="000000"/>
                          </a:solidFill>
                          <a:effectLst/>
                          <a:latin typeface="Arial" pitchFamily="34" charset="0"/>
                          <a:ea typeface="新細明體" pitchFamily="18" charset="-120"/>
                        </a:rPr>
                        <a:t>號民事判決</a:t>
                      </a:r>
                    </a:p>
                  </a:txBody>
                  <a:tcPr marL="90000" marR="90000" marT="57384"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銀行及其員工</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電腦處理個人資料保護法第六條及第十八條、第二十八條及民法第一百八十八條之規定</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被告甲利用任職被告公司業務之機會，取得原告申辦現金卡之個人資料，進而利用此一資料，冒用原告名義，辦理變更住址及掛失補發現金卡</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0" i="0" u="none" strike="noStrike" cap="none" normalizeH="0" baseline="0" smtClean="0">
                          <a:ln>
                            <a:noFill/>
                          </a:ln>
                          <a:solidFill>
                            <a:srgbClr val="000000"/>
                          </a:solidFill>
                          <a:effectLst/>
                          <a:latin typeface="Arial" pitchFamily="34" charset="0"/>
                          <a:ea typeface="新細明體" pitchFamily="18" charset="-120"/>
                        </a:rPr>
                        <a:t>100,000</a:t>
                      </a:r>
                    </a:p>
                  </a:txBody>
                  <a:tcPr marL="90000" marR="90000" marT="57384"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1409700">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臺灣臺北地方法院</a:t>
                      </a:r>
                      <a:r>
                        <a:rPr kumimoji="0" lang="en-US" sz="1200" b="0" i="0" u="none" strike="noStrike" cap="none" normalizeH="0" baseline="0" smtClean="0">
                          <a:ln>
                            <a:noFill/>
                          </a:ln>
                          <a:solidFill>
                            <a:srgbClr val="000000"/>
                          </a:solidFill>
                          <a:effectLst/>
                          <a:latin typeface="Arial" pitchFamily="34" charset="0"/>
                          <a:ea typeface="新細明體" pitchFamily="18" charset="-120"/>
                        </a:rPr>
                        <a:t>93</a:t>
                      </a:r>
                      <a:r>
                        <a:rPr kumimoji="0" lang="zh-TW" sz="1200" b="0" i="0" u="none" strike="noStrike" cap="none" normalizeH="0" baseline="0" smtClean="0">
                          <a:ln>
                            <a:noFill/>
                          </a:ln>
                          <a:solidFill>
                            <a:srgbClr val="000000"/>
                          </a:solidFill>
                          <a:effectLst/>
                          <a:latin typeface="Arial" pitchFamily="34" charset="0"/>
                          <a:ea typeface="新細明體" pitchFamily="18" charset="-120"/>
                        </a:rPr>
                        <a:t>年度訴字第</a:t>
                      </a:r>
                      <a:r>
                        <a:rPr kumimoji="0" lang="en-US" sz="1200" b="0" i="0" u="none" strike="noStrike" cap="none" normalizeH="0" baseline="0" smtClean="0">
                          <a:ln>
                            <a:noFill/>
                          </a:ln>
                          <a:solidFill>
                            <a:srgbClr val="000000"/>
                          </a:solidFill>
                          <a:effectLst/>
                          <a:latin typeface="Arial" pitchFamily="34" charset="0"/>
                          <a:ea typeface="新細明體" pitchFamily="18" charset="-120"/>
                        </a:rPr>
                        <a:t>2455</a:t>
                      </a:r>
                      <a:r>
                        <a:rPr kumimoji="0" lang="zh-TW" sz="1200" b="0" i="0" u="none" strike="noStrike" cap="none" normalizeH="0" baseline="0" smtClean="0">
                          <a:ln>
                            <a:noFill/>
                          </a:ln>
                          <a:solidFill>
                            <a:srgbClr val="000000"/>
                          </a:solidFill>
                          <a:effectLst/>
                          <a:latin typeface="Arial" pitchFamily="34" charset="0"/>
                          <a:ea typeface="新細明體" pitchFamily="18" charset="-120"/>
                        </a:rPr>
                        <a:t>號民事判決　</a:t>
                      </a:r>
                    </a:p>
                  </a:txBody>
                  <a:tcPr marL="90000" marR="90000" marT="57384"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徵信業者、資訊業者</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電腦處理個人資料保護法第二十七、二十八條規定</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被告乙違法蒐集將原告之個人資料，又與被告甲共同意圖營利，提供被告甲之付費會員，得透過網路超連結</a:t>
                      </a:r>
                    </a:p>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方式，以每筆資料二百元之價格付費查詢</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徵信業者</a:t>
                      </a:r>
                      <a:r>
                        <a:rPr kumimoji="0" lang="en-US" sz="1200" b="0" i="0" u="none" strike="noStrike" cap="none" normalizeH="0" baseline="0" smtClean="0">
                          <a:ln>
                            <a:noFill/>
                          </a:ln>
                          <a:solidFill>
                            <a:srgbClr val="000000"/>
                          </a:solidFill>
                          <a:effectLst/>
                          <a:latin typeface="Arial" pitchFamily="34" charset="0"/>
                          <a:ea typeface="新細明體" pitchFamily="18" charset="-120"/>
                        </a:rPr>
                        <a:t>:100,000</a:t>
                      </a:r>
                    </a:p>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資訊業者</a:t>
                      </a:r>
                      <a:r>
                        <a:rPr kumimoji="0" lang="en-US" sz="1200" b="0" i="0" u="none" strike="noStrike" cap="none" normalizeH="0" baseline="0" smtClean="0">
                          <a:ln>
                            <a:noFill/>
                          </a:ln>
                          <a:solidFill>
                            <a:srgbClr val="000000"/>
                          </a:solidFill>
                          <a:effectLst/>
                          <a:latin typeface="Arial" pitchFamily="34" charset="0"/>
                          <a:ea typeface="新細明體" pitchFamily="18" charset="-120"/>
                        </a:rPr>
                        <a:t>:100,000</a:t>
                      </a:r>
                    </a:p>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200" b="0" i="0" u="none" strike="noStrike" cap="none" normalizeH="0" baseline="0" smtClean="0">
                        <a:ln>
                          <a:noFill/>
                        </a:ln>
                        <a:solidFill>
                          <a:srgbClr val="000000"/>
                        </a:solidFill>
                        <a:effectLst/>
                        <a:latin typeface="Arial" pitchFamily="34" charset="0"/>
                        <a:ea typeface="新細明體" pitchFamily="18" charset="-120"/>
                      </a:endParaRPr>
                    </a:p>
                  </a:txBody>
                  <a:tcPr marL="90000" marR="90000" marT="57384"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687388">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臺灣基隆地方法院九</a:t>
                      </a:r>
                      <a:r>
                        <a:rPr kumimoji="0" lang="en-US" sz="1200" b="0" i="0" u="none" strike="noStrike" cap="none" normalizeH="0" baseline="0" smtClean="0">
                          <a:ln>
                            <a:noFill/>
                          </a:ln>
                          <a:solidFill>
                            <a:srgbClr val="000000"/>
                          </a:solidFill>
                          <a:effectLst/>
                          <a:latin typeface="Arial" pitchFamily="34" charset="0"/>
                          <a:ea typeface="新細明體" pitchFamily="18" charset="-120"/>
                        </a:rPr>
                        <a:t>93</a:t>
                      </a:r>
                      <a:r>
                        <a:rPr kumimoji="0" lang="zh-TW" sz="1200" b="0" i="0" u="none" strike="noStrike" cap="none" normalizeH="0" baseline="0" smtClean="0">
                          <a:ln>
                            <a:noFill/>
                          </a:ln>
                          <a:solidFill>
                            <a:srgbClr val="000000"/>
                          </a:solidFill>
                          <a:effectLst/>
                          <a:latin typeface="Arial" pitchFamily="34" charset="0"/>
                          <a:ea typeface="新細明體" pitchFamily="18" charset="-120"/>
                        </a:rPr>
                        <a:t>年訴字第</a:t>
                      </a:r>
                      <a:r>
                        <a:rPr kumimoji="0" lang="en-US" sz="1200" b="0" i="0" u="none" strike="noStrike" cap="none" normalizeH="0" baseline="0" smtClean="0">
                          <a:ln>
                            <a:noFill/>
                          </a:ln>
                          <a:solidFill>
                            <a:srgbClr val="000000"/>
                          </a:solidFill>
                          <a:effectLst/>
                          <a:latin typeface="Arial" pitchFamily="34" charset="0"/>
                          <a:ea typeface="新細明體" pitchFamily="18" charset="-120"/>
                        </a:rPr>
                        <a:t>82</a:t>
                      </a:r>
                      <a:r>
                        <a:rPr kumimoji="0" lang="zh-TW" sz="1200" b="0" i="0" u="none" strike="noStrike" cap="none" normalizeH="0" baseline="0" smtClean="0">
                          <a:ln>
                            <a:noFill/>
                          </a:ln>
                          <a:solidFill>
                            <a:srgbClr val="000000"/>
                          </a:solidFill>
                          <a:effectLst/>
                          <a:latin typeface="Arial" pitchFamily="34" charset="0"/>
                          <a:ea typeface="新細明體" pitchFamily="18" charset="-120"/>
                        </a:rPr>
                        <a:t>號民事判決　</a:t>
                      </a:r>
                    </a:p>
                  </a:txBody>
                  <a:tcPr marL="90000" marR="90000" marT="57384"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證券商</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電腦處理個人資料保護法第二十七、二十八條規定</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未經原告同意蒐集其姓名、地址等資料並發送廣告信函</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0" i="0" u="none" strike="noStrike" cap="none" normalizeH="0" baseline="0" smtClean="0">
                          <a:ln>
                            <a:noFill/>
                          </a:ln>
                          <a:solidFill>
                            <a:srgbClr val="000000"/>
                          </a:solidFill>
                          <a:effectLst/>
                          <a:latin typeface="Arial" pitchFamily="34" charset="0"/>
                          <a:ea typeface="新細明體" pitchFamily="18" charset="-120"/>
                        </a:rPr>
                        <a:t>30,000</a:t>
                      </a:r>
                    </a:p>
                  </a:txBody>
                  <a:tcPr marL="90000" marR="90000" marT="57384"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1281113">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臺灣宜蘭地方法院羅東簡易庭</a:t>
                      </a:r>
                      <a:r>
                        <a:rPr kumimoji="0" lang="en-US" sz="1200" b="0" i="0" u="none" strike="noStrike" cap="none" normalizeH="0" baseline="0" smtClean="0">
                          <a:ln>
                            <a:noFill/>
                          </a:ln>
                          <a:solidFill>
                            <a:srgbClr val="000000"/>
                          </a:solidFill>
                          <a:effectLst/>
                          <a:latin typeface="Arial" pitchFamily="34" charset="0"/>
                          <a:ea typeface="新細明體" pitchFamily="18" charset="-120"/>
                        </a:rPr>
                        <a:t>99</a:t>
                      </a:r>
                      <a:r>
                        <a:rPr kumimoji="0" lang="zh-TW" sz="1200" b="0" i="0" u="none" strike="noStrike" cap="none" normalizeH="0" baseline="0" smtClean="0">
                          <a:ln>
                            <a:noFill/>
                          </a:ln>
                          <a:solidFill>
                            <a:srgbClr val="000000"/>
                          </a:solidFill>
                          <a:effectLst/>
                          <a:latin typeface="Arial" pitchFamily="34" charset="0"/>
                          <a:ea typeface="新細明體" pitchFamily="18" charset="-120"/>
                        </a:rPr>
                        <a:t>年度羅小第</a:t>
                      </a:r>
                      <a:r>
                        <a:rPr kumimoji="0" lang="en-US" sz="1200" b="0" i="0" u="none" strike="noStrike" cap="none" normalizeH="0" baseline="0" smtClean="0">
                          <a:ln>
                            <a:noFill/>
                          </a:ln>
                          <a:solidFill>
                            <a:srgbClr val="000000"/>
                          </a:solidFill>
                          <a:effectLst/>
                          <a:latin typeface="Arial" pitchFamily="34" charset="0"/>
                          <a:ea typeface="新細明體" pitchFamily="18" charset="-120"/>
                        </a:rPr>
                        <a:t>56</a:t>
                      </a:r>
                      <a:r>
                        <a:rPr kumimoji="0" lang="zh-TW" sz="1200" b="0" i="0" u="none" strike="noStrike" cap="none" normalizeH="0" baseline="0" smtClean="0">
                          <a:ln>
                            <a:noFill/>
                          </a:ln>
                          <a:solidFill>
                            <a:srgbClr val="000000"/>
                          </a:solidFill>
                          <a:effectLst/>
                          <a:latin typeface="Arial" pitchFamily="34" charset="0"/>
                          <a:ea typeface="新細明體" pitchFamily="18" charset="-120"/>
                        </a:rPr>
                        <a:t>號民事小額判決</a:t>
                      </a:r>
                    </a:p>
                  </a:txBody>
                  <a:tcPr marL="90000" marR="90000" marT="57384"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網購賣家</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民法第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184</a:t>
                      </a:r>
                      <a:r>
                        <a:rPr kumimoji="0" lang="zh-TW" sz="1200" b="0" i="0" u="none" strike="noStrike" cap="none" normalizeH="0" baseline="0" smtClean="0">
                          <a:ln>
                            <a:noFill/>
                          </a:ln>
                          <a:solidFill>
                            <a:srgbClr val="000000"/>
                          </a:solidFill>
                          <a:effectLst/>
                          <a:latin typeface="Arial" pitchFamily="34" charset="0"/>
                          <a:ea typeface="新細明體" pitchFamily="18" charset="-120"/>
                        </a:rPr>
                        <a:t>條第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a:t>
                      </a:r>
                      <a:r>
                        <a:rPr kumimoji="0" lang="zh-TW" sz="1200" b="0" i="0" u="none" strike="noStrike" cap="none" normalizeH="0" baseline="0" smtClean="0">
                          <a:ln>
                            <a:noFill/>
                          </a:ln>
                          <a:solidFill>
                            <a:srgbClr val="000000"/>
                          </a:solidFill>
                          <a:effectLst/>
                          <a:latin typeface="Arial" pitchFamily="34" charset="0"/>
                          <a:ea typeface="新細明體" pitchFamily="18" charset="-120"/>
                        </a:rPr>
                        <a:t>項前段、第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195</a:t>
                      </a:r>
                      <a:r>
                        <a:rPr kumimoji="0" lang="zh-TW" sz="1200" b="0" i="0" u="none" strike="noStrike" cap="none" normalizeH="0" baseline="0" smtClean="0">
                          <a:ln>
                            <a:noFill/>
                          </a:ln>
                          <a:solidFill>
                            <a:srgbClr val="000000"/>
                          </a:solidFill>
                          <a:effectLst/>
                          <a:latin typeface="Arial" pitchFamily="34" charset="0"/>
                          <a:ea typeface="新細明體" pitchFamily="18" charset="-120"/>
                        </a:rPr>
                        <a:t>條及電腦處理個人資料保護法</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原告於網拍上購買被告商品，被告於評價留言公開原告家中之系爭家用電話號碼，使原告之家用電話號碼遭第三者知悉</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0" i="0" u="none" strike="noStrike" cap="none" normalizeH="0" baseline="0" smtClean="0">
                          <a:ln>
                            <a:noFill/>
                          </a:ln>
                          <a:solidFill>
                            <a:srgbClr val="000000"/>
                          </a:solidFill>
                          <a:effectLst/>
                          <a:latin typeface="Arial" pitchFamily="34" charset="0"/>
                          <a:ea typeface="新細明體" pitchFamily="18" charset="-120"/>
                        </a:rPr>
                        <a:t>20,000</a:t>
                      </a:r>
                    </a:p>
                  </a:txBody>
                  <a:tcPr marL="90000" marR="90000" marT="57384"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862013">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臺灣臺北地方法院簡易</a:t>
                      </a:r>
                      <a:r>
                        <a:rPr kumimoji="0" lang="en-US" sz="1200" b="0" i="0" u="none" strike="noStrike" cap="none" normalizeH="0" baseline="0" smtClean="0">
                          <a:ln>
                            <a:noFill/>
                          </a:ln>
                          <a:solidFill>
                            <a:srgbClr val="000000"/>
                          </a:solidFill>
                          <a:effectLst/>
                          <a:latin typeface="Arial" pitchFamily="34" charset="0"/>
                          <a:ea typeface="新細明體" pitchFamily="18" charset="-120"/>
                        </a:rPr>
                        <a:t>99</a:t>
                      </a:r>
                      <a:r>
                        <a:rPr kumimoji="0" lang="zh-TW" sz="1200" b="0" i="0" u="none" strike="noStrike" cap="none" normalizeH="0" baseline="0" smtClean="0">
                          <a:ln>
                            <a:noFill/>
                          </a:ln>
                          <a:solidFill>
                            <a:srgbClr val="000000"/>
                          </a:solidFill>
                          <a:effectLst/>
                          <a:latin typeface="Arial" pitchFamily="34" charset="0"/>
                          <a:ea typeface="新細明體" pitchFamily="18" charset="-120"/>
                        </a:rPr>
                        <a:t>年度北國簡字第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16</a:t>
                      </a:r>
                      <a:r>
                        <a:rPr kumimoji="0" lang="zh-TW" sz="1200" b="0" i="0" u="none" strike="noStrike" cap="none" normalizeH="0" baseline="0" smtClean="0">
                          <a:ln>
                            <a:noFill/>
                          </a:ln>
                          <a:solidFill>
                            <a:srgbClr val="000000"/>
                          </a:solidFill>
                          <a:effectLst/>
                          <a:latin typeface="Arial" pitchFamily="34" charset="0"/>
                          <a:ea typeface="新細明體" pitchFamily="18" charset="-120"/>
                        </a:rPr>
                        <a:t>號民事判決</a:t>
                      </a:r>
                    </a:p>
                  </a:txBody>
                  <a:tcPr marL="90000" marR="90000" marT="57384"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公務機關</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國家賠償法第</a:t>
                      </a:r>
                      <a:r>
                        <a:rPr kumimoji="0" lang="en-US" sz="1200" b="0" i="0" u="none" strike="noStrike" cap="none" normalizeH="0" baseline="0" smtClean="0">
                          <a:ln>
                            <a:noFill/>
                          </a:ln>
                          <a:solidFill>
                            <a:srgbClr val="000000"/>
                          </a:solidFill>
                          <a:effectLst/>
                          <a:latin typeface="Arial" pitchFamily="34" charset="0"/>
                          <a:ea typeface="新細明體" pitchFamily="18" charset="-120"/>
                        </a:rPr>
                        <a:t>5 </a:t>
                      </a:r>
                      <a:r>
                        <a:rPr kumimoji="0" lang="zh-TW" sz="1200" b="0" i="0" u="none" strike="noStrike" cap="none" normalizeH="0" baseline="0" smtClean="0">
                          <a:ln>
                            <a:noFill/>
                          </a:ln>
                          <a:solidFill>
                            <a:srgbClr val="000000"/>
                          </a:solidFill>
                          <a:effectLst/>
                          <a:latin typeface="Arial" pitchFamily="34" charset="0"/>
                          <a:ea typeface="新細明體" pitchFamily="18" charset="-120"/>
                        </a:rPr>
                        <a:t>條、民法第</a:t>
                      </a:r>
                      <a:r>
                        <a:rPr kumimoji="0" lang="en-US" sz="1200" b="0" i="0" u="none" strike="noStrike" cap="none" normalizeH="0" baseline="0" smtClean="0">
                          <a:ln>
                            <a:noFill/>
                          </a:ln>
                          <a:solidFill>
                            <a:srgbClr val="000000"/>
                          </a:solidFill>
                          <a:effectLst/>
                          <a:latin typeface="Arial" pitchFamily="34" charset="0"/>
                          <a:ea typeface="新細明體" pitchFamily="18" charset="-120"/>
                        </a:rPr>
                        <a:t>195 </a:t>
                      </a:r>
                      <a:r>
                        <a:rPr kumimoji="0" lang="zh-TW" sz="1200" b="0" i="0" u="none" strike="noStrike" cap="none" normalizeH="0" baseline="0" smtClean="0">
                          <a:ln>
                            <a:noFill/>
                          </a:ln>
                          <a:solidFill>
                            <a:srgbClr val="000000"/>
                          </a:solidFill>
                          <a:effectLst/>
                          <a:latin typeface="Arial" pitchFamily="34" charset="0"/>
                          <a:ea typeface="新細明體" pitchFamily="18" charset="-120"/>
                        </a:rPr>
                        <a:t>條與電腦處理個人資料保護法</a:t>
                      </a:r>
                    </a:p>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200" b="0" i="0" u="none" strike="noStrike" cap="none" normalizeH="0" baseline="0" smtClean="0">
                        <a:ln>
                          <a:noFill/>
                        </a:ln>
                        <a:solidFill>
                          <a:srgbClr val="000000"/>
                        </a:solidFill>
                        <a:effectLst/>
                        <a:latin typeface="Arial" pitchFamily="34" charset="0"/>
                        <a:ea typeface="新細明體" pitchFamily="18" charset="-120"/>
                      </a:endParaRP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sz="1200" b="0" i="0" u="none" strike="noStrike" cap="none" normalizeH="0" baseline="0" smtClean="0">
                          <a:ln>
                            <a:noFill/>
                          </a:ln>
                          <a:solidFill>
                            <a:srgbClr val="000000"/>
                          </a:solidFill>
                          <a:effectLst/>
                          <a:latin typeface="Arial" pitchFamily="34" charset="0"/>
                          <a:ea typeface="新細明體" pitchFamily="18" charset="-120"/>
                        </a:rPr>
                        <a:t>被告將原告之個人資料公布於薪給發放標準之陳情函並予以張貼</a:t>
                      </a:r>
                    </a:p>
                  </a:txBody>
                  <a:tcPr marL="90000" marR="90000" marT="57384"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200" b="0" i="0" u="none" strike="noStrike" cap="none" normalizeH="0" baseline="0" dirty="0" smtClean="0">
                          <a:ln>
                            <a:noFill/>
                          </a:ln>
                          <a:solidFill>
                            <a:srgbClr val="000000"/>
                          </a:solidFill>
                          <a:effectLst/>
                          <a:latin typeface="Arial" pitchFamily="34" charset="0"/>
                          <a:ea typeface="新細明體" pitchFamily="18" charset="-120"/>
                        </a:rPr>
                        <a:t>5,000</a:t>
                      </a:r>
                    </a:p>
                  </a:txBody>
                  <a:tcPr marL="90000" marR="90000" marT="57384"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kumimoji="1" lang="zh-TW" altLang="zh-TW" b="1" dirty="0">
              <a:solidFill>
                <a:srgbClr val="000066"/>
              </a:solidFill>
              <a:effectLst>
                <a:outerShdw blurRad="38100" dist="38100" dir="2700000" algn="tl">
                  <a:srgbClr val="C0C0C0"/>
                </a:outerShdw>
              </a:effectLst>
              <a:ea typeface="新細明體" charset="-120"/>
            </a:endParaRPr>
          </a:p>
        </p:txBody>
      </p:sp>
      <p:sp>
        <p:nvSpPr>
          <p:cNvPr id="26419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kumimoji="1" lang="zh-TW" altLang="en-US" sz="6600" dirty="0">
                <a:solidFill>
                  <a:srgbClr val="000066"/>
                </a:solidFill>
                <a:effectLst>
                  <a:outerShdw blurRad="38100" dist="38100" dir="2700000" algn="tl">
                    <a:srgbClr val="C0C0C0"/>
                  </a:outerShdw>
                </a:effectLst>
                <a:ea typeface="標楷體" pitchFamily="65" charset="-120"/>
              </a:rPr>
              <a:t>貳</a:t>
            </a:r>
            <a:r>
              <a:rPr kumimoji="1" lang="zh-TW" altLang="en-US" sz="6600" dirty="0" smtClean="0">
                <a:effectLst>
                  <a:outerShdw blurRad="38100" dist="38100" dir="2700000" algn="tl">
                    <a:srgbClr val="C0C0C0"/>
                  </a:outerShdw>
                </a:effectLst>
                <a:ea typeface="標楷體" pitchFamily="65" charset="-120"/>
              </a:rPr>
              <a:t>、個資法</a:t>
            </a:r>
            <a:r>
              <a:rPr kumimoji="1" lang="zh-TW" altLang="en-US" sz="6600" dirty="0" smtClean="0">
                <a:solidFill>
                  <a:srgbClr val="000066"/>
                </a:solidFill>
                <a:effectLst>
                  <a:outerShdw blurRad="38100" dist="38100" dir="2700000" algn="tl">
                    <a:srgbClr val="C0C0C0"/>
                  </a:outerShdw>
                </a:effectLst>
                <a:ea typeface="標楷體" pitchFamily="65" charset="-120"/>
              </a:rPr>
              <a:t>修正重點</a:t>
            </a:r>
            <a:endParaRPr kumimoji="1" lang="zh-TW" altLang="en-US" sz="6600" dirty="0">
              <a:solidFill>
                <a:srgbClr val="000066"/>
              </a:solidFill>
              <a:effectLst>
                <a:outerShdw blurRad="38100" dist="38100" dir="2700000" algn="tl">
                  <a:srgbClr val="C0C0C0"/>
                </a:outerShdw>
              </a:effectLst>
              <a:ea typeface="標楷體" pitchFamily="65"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3"/>
          <p:cNvSpPr>
            <a:spLocks noGrp="1"/>
          </p:cNvSpPr>
          <p:nvPr>
            <p:ph type="sldNum" sz="quarter" idx="4294967295"/>
          </p:nvPr>
        </p:nvSpPr>
        <p:spPr>
          <a:xfrm>
            <a:off x="6553200" y="6245225"/>
            <a:ext cx="1981200" cy="476250"/>
          </a:xfrm>
          <a:prstGeom prst="rect">
            <a:avLst/>
          </a:prstGeom>
        </p:spPr>
        <p:txBody>
          <a:bodyPr/>
          <a:lstStyle/>
          <a:p>
            <a:fld id="{19BA7AC8-DB5A-43D9-95EF-A4874974F331}" type="slidenum">
              <a:rPr lang="zh-TW" altLang="en-US">
                <a:solidFill>
                  <a:schemeClr val="tx1"/>
                </a:solidFill>
                <a:latin typeface="微軟正黑體" pitchFamily="34" charset="-120"/>
                <a:ea typeface="微軟正黑體" pitchFamily="34" charset="-120"/>
              </a:rPr>
              <a:pPr/>
              <a:t>23</a:t>
            </a:fld>
            <a:endParaRPr lang="en-US" altLang="zh-TW">
              <a:solidFill>
                <a:schemeClr val="tx1"/>
              </a:solidFill>
              <a:latin typeface="微軟正黑體" pitchFamily="34" charset="-120"/>
              <a:ea typeface="微軟正黑體" pitchFamily="34" charset="-120"/>
            </a:endParaRPr>
          </a:p>
        </p:txBody>
      </p:sp>
      <p:sp>
        <p:nvSpPr>
          <p:cNvPr id="3" name="標題 1"/>
          <p:cNvSpPr txBox="1">
            <a:spLocks/>
          </p:cNvSpPr>
          <p:nvPr/>
        </p:nvSpPr>
        <p:spPr>
          <a:xfrm>
            <a:off x="827584" y="332656"/>
            <a:ext cx="8001000" cy="7715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000" b="1" i="0" u="none" strike="noStrike" kern="1200" cap="none" spc="0" normalizeH="0" baseline="0" noProof="0" dirty="0" smtClean="0">
                <a:ln>
                  <a:noFill/>
                </a:ln>
                <a:effectLst/>
                <a:uLnTx/>
                <a:uFillTx/>
                <a:latin typeface="微軟正黑體" pitchFamily="34" charset="-120"/>
                <a:ea typeface="微軟正黑體" pitchFamily="34" charset="-120"/>
                <a:cs typeface="+mj-cs"/>
              </a:rPr>
              <a:t>個人資料保護法整體架構</a:t>
            </a:r>
          </a:p>
        </p:txBody>
      </p:sp>
      <p:sp>
        <p:nvSpPr>
          <p:cNvPr id="4" name="Rectangle 3"/>
          <p:cNvSpPr>
            <a:spLocks noChangeArrowheads="1"/>
          </p:cNvSpPr>
          <p:nvPr/>
        </p:nvSpPr>
        <p:spPr bwMode="auto">
          <a:xfrm>
            <a:off x="323528" y="1611585"/>
            <a:ext cx="8612187" cy="424732"/>
          </a:xfrm>
          <a:prstGeom prst="rect">
            <a:avLst/>
          </a:prstGeom>
          <a:solidFill>
            <a:schemeClr val="bg1"/>
          </a:solidFill>
          <a:ln w="28575">
            <a:solidFill>
              <a:schemeClr val="tx1"/>
            </a:solidFill>
            <a:miter lim="800000"/>
            <a:headEnd/>
            <a:tailEnd/>
          </a:ln>
        </p:spPr>
        <p:txBody>
          <a:bodyPr>
            <a:spAutoFit/>
          </a:bodyPr>
          <a:lstStyle/>
          <a:p>
            <a:pPr algn="ctr" eaLnBrk="0" hangingPunct="0">
              <a:lnSpc>
                <a:spcPct val="90000"/>
              </a:lnSpc>
            </a:pPr>
            <a:r>
              <a:rPr kumimoji="0" lang="zh-TW" altLang="en-US" sz="2400" b="1" dirty="0">
                <a:latin typeface="微軟正黑體" pitchFamily="34" charset="-120"/>
                <a:ea typeface="微軟正黑體" pitchFamily="34" charset="-120"/>
              </a:rPr>
              <a:t>第一章    總則</a:t>
            </a:r>
          </a:p>
        </p:txBody>
      </p:sp>
      <p:sp>
        <p:nvSpPr>
          <p:cNvPr id="5" name="AutoShape 4"/>
          <p:cNvSpPr>
            <a:spLocks noChangeArrowheads="1"/>
          </p:cNvSpPr>
          <p:nvPr/>
        </p:nvSpPr>
        <p:spPr bwMode="auto">
          <a:xfrm>
            <a:off x="2073275" y="2125167"/>
            <a:ext cx="1301750" cy="439737"/>
          </a:xfrm>
          <a:prstGeom prst="down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vert="eaVert" wrap="none" anchor="ctr"/>
          <a:lstStyle/>
          <a:p>
            <a:endParaRPr kumimoji="0" lang="zh-TW" altLang="en-US">
              <a:latin typeface="微軟正黑體" pitchFamily="34" charset="-120"/>
              <a:ea typeface="微軟正黑體" pitchFamily="34" charset="-120"/>
            </a:endParaRPr>
          </a:p>
        </p:txBody>
      </p:sp>
      <p:sp>
        <p:nvSpPr>
          <p:cNvPr id="6" name="AutoShape 5"/>
          <p:cNvSpPr>
            <a:spLocks noChangeArrowheads="1"/>
          </p:cNvSpPr>
          <p:nvPr/>
        </p:nvSpPr>
        <p:spPr bwMode="auto">
          <a:xfrm>
            <a:off x="6591300" y="2107704"/>
            <a:ext cx="1238250" cy="457200"/>
          </a:xfrm>
          <a:prstGeom prst="down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vert="eaVert" wrap="none" anchor="ctr"/>
          <a:lstStyle/>
          <a:p>
            <a:endParaRPr kumimoji="0" lang="zh-TW" altLang="en-US">
              <a:latin typeface="微軟正黑體" pitchFamily="34" charset="-120"/>
              <a:ea typeface="微軟正黑體" pitchFamily="34" charset="-120"/>
            </a:endParaRPr>
          </a:p>
        </p:txBody>
      </p:sp>
      <p:sp>
        <p:nvSpPr>
          <p:cNvPr id="7" name="Rectangle 6"/>
          <p:cNvSpPr>
            <a:spLocks noChangeArrowheads="1"/>
          </p:cNvSpPr>
          <p:nvPr/>
        </p:nvSpPr>
        <p:spPr bwMode="auto">
          <a:xfrm>
            <a:off x="395536" y="2610545"/>
            <a:ext cx="3998913" cy="1106487"/>
          </a:xfrm>
          <a:prstGeom prst="rect">
            <a:avLst/>
          </a:prstGeom>
          <a:noFill/>
          <a:ln w="28575">
            <a:solidFill>
              <a:schemeClr val="tx1"/>
            </a:solidFill>
            <a:miter lim="800000"/>
            <a:headEnd/>
            <a:tailEnd/>
          </a:ln>
        </p:spPr>
        <p:txBody>
          <a:bodyPr>
            <a:spAutoFit/>
          </a:bodyPr>
          <a:lstStyle/>
          <a:p>
            <a:pPr algn="ctr" eaLnBrk="0" hangingPunct="0">
              <a:lnSpc>
                <a:spcPct val="90000"/>
              </a:lnSpc>
            </a:pPr>
            <a:r>
              <a:rPr kumimoji="0" lang="zh-TW" altLang="en-US" sz="2400" b="1" dirty="0">
                <a:latin typeface="微軟正黑體" pitchFamily="34" charset="-120"/>
                <a:ea typeface="微軟正黑體" pitchFamily="34" charset="-120"/>
              </a:rPr>
              <a:t>第二章</a:t>
            </a:r>
          </a:p>
          <a:p>
            <a:pPr algn="ctr" eaLnBrk="0" hangingPunct="0">
              <a:lnSpc>
                <a:spcPct val="90000"/>
              </a:lnSpc>
            </a:pPr>
            <a:r>
              <a:rPr kumimoji="0" lang="zh-TW" altLang="en-US" sz="2400" b="1" dirty="0">
                <a:latin typeface="微軟正黑體" pitchFamily="34" charset="-120"/>
                <a:ea typeface="微軟正黑體" pitchFamily="34" charset="-120"/>
              </a:rPr>
              <a:t>公務機關之資料處理對個人資料之蒐集、處理及利用</a:t>
            </a:r>
          </a:p>
        </p:txBody>
      </p:sp>
      <p:sp>
        <p:nvSpPr>
          <p:cNvPr id="8" name="Rectangle 7"/>
          <p:cNvSpPr>
            <a:spLocks noChangeArrowheads="1"/>
          </p:cNvSpPr>
          <p:nvPr/>
        </p:nvSpPr>
        <p:spPr bwMode="auto">
          <a:xfrm>
            <a:off x="4788024" y="2610545"/>
            <a:ext cx="3929062" cy="1106487"/>
          </a:xfrm>
          <a:prstGeom prst="rect">
            <a:avLst/>
          </a:prstGeom>
          <a:noFill/>
          <a:ln w="28575">
            <a:solidFill>
              <a:schemeClr val="tx1"/>
            </a:solidFill>
            <a:miter lim="800000"/>
            <a:headEnd/>
            <a:tailEnd/>
          </a:ln>
        </p:spPr>
        <p:txBody>
          <a:bodyPr>
            <a:spAutoFit/>
          </a:bodyPr>
          <a:lstStyle/>
          <a:p>
            <a:pPr algn="ctr">
              <a:lnSpc>
                <a:spcPct val="90000"/>
              </a:lnSpc>
            </a:pPr>
            <a:r>
              <a:rPr kumimoji="0" lang="zh-TW" altLang="en-US" sz="2400" b="1" dirty="0">
                <a:latin typeface="微軟正黑體" pitchFamily="34" charset="-120"/>
                <a:ea typeface="微軟正黑體" pitchFamily="34" charset="-120"/>
              </a:rPr>
              <a:t>第三章</a:t>
            </a:r>
          </a:p>
          <a:p>
            <a:pPr algn="ctr">
              <a:lnSpc>
                <a:spcPct val="90000"/>
              </a:lnSpc>
            </a:pPr>
            <a:r>
              <a:rPr kumimoji="0" lang="zh-TW" altLang="en-US" sz="2400" b="1" dirty="0">
                <a:latin typeface="微軟正黑體" pitchFamily="34" charset="-120"/>
                <a:ea typeface="微軟正黑體" pitchFamily="34" charset="-120"/>
              </a:rPr>
              <a:t>非公務機關之資料處理對個人資料之蒐集、處理及利用</a:t>
            </a:r>
          </a:p>
        </p:txBody>
      </p:sp>
      <p:sp>
        <p:nvSpPr>
          <p:cNvPr id="9" name="AutoShape 8"/>
          <p:cNvSpPr>
            <a:spLocks noChangeArrowheads="1"/>
          </p:cNvSpPr>
          <p:nvPr/>
        </p:nvSpPr>
        <p:spPr bwMode="auto">
          <a:xfrm>
            <a:off x="3563888" y="3805287"/>
            <a:ext cx="2143125" cy="631825"/>
          </a:xfrm>
          <a:prstGeom prst="downArrow">
            <a:avLst>
              <a:gd name="adj1" fmla="val 50000"/>
              <a:gd name="adj2" fmla="val 25000"/>
            </a:avLst>
          </a:prstGeom>
          <a:ln>
            <a:headEnd/>
            <a:tailEnd/>
          </a:ln>
        </p:spPr>
        <p:style>
          <a:lnRef idx="1">
            <a:schemeClr val="accent1"/>
          </a:lnRef>
          <a:fillRef idx="2">
            <a:schemeClr val="accent1"/>
          </a:fillRef>
          <a:effectRef idx="1">
            <a:schemeClr val="accent1"/>
          </a:effectRef>
          <a:fontRef idx="minor">
            <a:schemeClr val="dk1"/>
          </a:fontRef>
        </p:style>
        <p:txBody>
          <a:bodyPr vert="eaVert" wrap="none" anchor="ctr"/>
          <a:lstStyle/>
          <a:p>
            <a:endParaRPr kumimoji="0" lang="zh-TW" altLang="en-US">
              <a:latin typeface="微軟正黑體" pitchFamily="34" charset="-120"/>
              <a:ea typeface="微軟正黑體" pitchFamily="34" charset="-120"/>
            </a:endParaRPr>
          </a:p>
        </p:txBody>
      </p:sp>
      <p:sp>
        <p:nvSpPr>
          <p:cNvPr id="10" name="Rectangle 9"/>
          <p:cNvSpPr>
            <a:spLocks noChangeArrowheads="1"/>
          </p:cNvSpPr>
          <p:nvPr/>
        </p:nvSpPr>
        <p:spPr bwMode="auto">
          <a:xfrm>
            <a:off x="323528" y="4509120"/>
            <a:ext cx="8286750" cy="425450"/>
          </a:xfrm>
          <a:prstGeom prst="rect">
            <a:avLst/>
          </a:prstGeom>
          <a:noFill/>
          <a:ln w="28575">
            <a:solidFill>
              <a:schemeClr val="tx1"/>
            </a:solidFill>
            <a:miter lim="800000"/>
            <a:headEnd/>
            <a:tailEnd/>
          </a:ln>
        </p:spPr>
        <p:txBody>
          <a:bodyPr>
            <a:spAutoFit/>
          </a:bodyPr>
          <a:lstStyle/>
          <a:p>
            <a:pPr algn="ctr" eaLnBrk="0" hangingPunct="0">
              <a:lnSpc>
                <a:spcPct val="90000"/>
              </a:lnSpc>
            </a:pPr>
            <a:r>
              <a:rPr kumimoji="0" lang="zh-TW" altLang="en-US" sz="2400" b="1">
                <a:latin typeface="微軟正黑體" pitchFamily="34" charset="-120"/>
                <a:ea typeface="微軟正黑體" pitchFamily="34" charset="-120"/>
              </a:rPr>
              <a:t>第四章    損害賠償及團體訴訟</a:t>
            </a:r>
          </a:p>
        </p:txBody>
      </p:sp>
      <p:sp>
        <p:nvSpPr>
          <p:cNvPr id="11" name="Rectangle 10"/>
          <p:cNvSpPr>
            <a:spLocks noChangeArrowheads="1"/>
          </p:cNvSpPr>
          <p:nvPr/>
        </p:nvSpPr>
        <p:spPr bwMode="auto">
          <a:xfrm>
            <a:off x="1619672" y="5301208"/>
            <a:ext cx="6472238" cy="424732"/>
          </a:xfrm>
          <a:prstGeom prst="rect">
            <a:avLst/>
          </a:prstGeom>
          <a:noFill/>
          <a:ln w="28575">
            <a:solidFill>
              <a:schemeClr val="tx1"/>
            </a:solidFill>
            <a:miter lim="800000"/>
            <a:headEnd/>
            <a:tailEnd/>
          </a:ln>
        </p:spPr>
        <p:txBody>
          <a:bodyPr>
            <a:spAutoFit/>
          </a:bodyPr>
          <a:lstStyle/>
          <a:p>
            <a:pPr algn="ctr" eaLnBrk="0" hangingPunct="0">
              <a:lnSpc>
                <a:spcPct val="90000"/>
              </a:lnSpc>
            </a:pPr>
            <a:r>
              <a:rPr kumimoji="0" lang="zh-TW" altLang="en-US" sz="2400" b="1">
                <a:latin typeface="微軟正黑體" pitchFamily="34" charset="-120"/>
                <a:ea typeface="微軟正黑體" pitchFamily="34" charset="-120"/>
              </a:rPr>
              <a:t>第五章  罰則</a:t>
            </a:r>
          </a:p>
        </p:txBody>
      </p:sp>
      <p:sp>
        <p:nvSpPr>
          <p:cNvPr id="12" name="Rectangle 11"/>
          <p:cNvSpPr>
            <a:spLocks noChangeArrowheads="1"/>
          </p:cNvSpPr>
          <p:nvPr/>
        </p:nvSpPr>
        <p:spPr bwMode="auto">
          <a:xfrm>
            <a:off x="2195736" y="6093296"/>
            <a:ext cx="5305425" cy="424732"/>
          </a:xfrm>
          <a:prstGeom prst="rect">
            <a:avLst/>
          </a:prstGeom>
          <a:noFill/>
          <a:ln w="28575">
            <a:solidFill>
              <a:schemeClr val="tx1"/>
            </a:solidFill>
            <a:miter lim="800000"/>
            <a:headEnd/>
            <a:tailEnd/>
          </a:ln>
        </p:spPr>
        <p:txBody>
          <a:bodyPr>
            <a:spAutoFit/>
          </a:bodyPr>
          <a:lstStyle/>
          <a:p>
            <a:pPr algn="ctr" eaLnBrk="0" hangingPunct="0">
              <a:lnSpc>
                <a:spcPct val="90000"/>
              </a:lnSpc>
            </a:pPr>
            <a:r>
              <a:rPr kumimoji="0" lang="zh-TW" altLang="en-US" sz="2400" b="1">
                <a:latin typeface="微軟正黑體" pitchFamily="34" charset="-120"/>
                <a:ea typeface="微軟正黑體" pitchFamily="34" charset="-120"/>
              </a:rPr>
              <a:t>第六章  附則</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立法意旨</a:t>
            </a:r>
            <a:r>
              <a:rPr lang="en-US" altLang="zh-TW" dirty="0" smtClean="0"/>
              <a:t>(</a:t>
            </a:r>
            <a:r>
              <a:rPr lang="zh-TW" altLang="en-US" dirty="0" smtClean="0"/>
              <a:t>一</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保護個人隱私</a:t>
            </a:r>
            <a:r>
              <a:rPr lang="en-US" altLang="zh-TW" dirty="0" smtClean="0"/>
              <a:t>(</a:t>
            </a:r>
            <a:r>
              <a:rPr lang="zh-TW" altLang="en-US" dirty="0" smtClean="0"/>
              <a:t>及個資自主權</a:t>
            </a:r>
            <a:r>
              <a:rPr lang="en-US" altLang="zh-TW" dirty="0" smtClean="0"/>
              <a:t>)</a:t>
            </a:r>
          </a:p>
          <a:p>
            <a:r>
              <a:rPr lang="zh-TW" altLang="en-US" dirty="0" smtClean="0"/>
              <a:t>促進個人 資料之合理利用</a:t>
            </a:r>
            <a:endParaRPr lang="en-US" altLang="zh-TW" dirty="0" smtClean="0"/>
          </a:p>
          <a:p>
            <a:endParaRPr lang="en-US" altLang="zh-TW" dirty="0" smtClean="0"/>
          </a:p>
          <a:p>
            <a:pPr lvl="2">
              <a:buNone/>
            </a:pPr>
            <a:r>
              <a:rPr lang="zh-TW" altLang="en-US" dirty="0" smtClean="0">
                <a:solidFill>
                  <a:srgbClr val="003300"/>
                </a:solidFill>
              </a:rPr>
              <a:t>第一條   為規範個人資料之蒐集、處理及利用，以避免人格權受侵害，並促進個人 資料之合理利用，特制定本法</a:t>
            </a:r>
            <a:endParaRPr lang="zh-TW" altLang="en-US" dirty="0">
              <a:solidFill>
                <a:srgbClr val="0033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立法意旨</a:t>
            </a:r>
            <a:r>
              <a:rPr lang="en-US" altLang="zh-TW" sz="3600" dirty="0" smtClean="0"/>
              <a:t>(</a:t>
            </a:r>
            <a:r>
              <a:rPr lang="zh-TW" altLang="en-US" sz="3600" dirty="0" smtClean="0"/>
              <a:t>二</a:t>
            </a:r>
            <a:r>
              <a:rPr lang="en-US" altLang="zh-TW" sz="3600" dirty="0" smtClean="0"/>
              <a:t>)</a:t>
            </a:r>
            <a:endParaRPr lang="zh-TW" altLang="en-US" sz="3600" dirty="0"/>
          </a:p>
        </p:txBody>
      </p:sp>
      <p:sp>
        <p:nvSpPr>
          <p:cNvPr id="3" name="內容版面配置區 2"/>
          <p:cNvSpPr>
            <a:spLocks noGrp="1"/>
          </p:cNvSpPr>
          <p:nvPr>
            <p:ph idx="1"/>
          </p:nvPr>
        </p:nvSpPr>
        <p:spPr/>
        <p:txBody>
          <a:bodyPr/>
          <a:lstStyle/>
          <a:p>
            <a:r>
              <a:rPr lang="zh-TW" altLang="en-US" dirty="0" smtClean="0"/>
              <a:t>個人資料之蒐集、處理或利用原則</a:t>
            </a:r>
            <a:r>
              <a:rPr lang="en-US" altLang="zh-TW" dirty="0" smtClean="0"/>
              <a:t>:</a:t>
            </a:r>
          </a:p>
          <a:p>
            <a:pPr>
              <a:buNone/>
            </a:pPr>
            <a:r>
              <a:rPr lang="zh-TW" altLang="en-US" sz="2800" dirty="0" smtClean="0"/>
              <a:t>   </a:t>
            </a:r>
            <a:r>
              <a:rPr lang="zh-TW" altLang="en-US" sz="2800" dirty="0" smtClean="0">
                <a:solidFill>
                  <a:srgbClr val="FF0000"/>
                </a:solidFill>
              </a:rPr>
              <a:t>符合業務需要之最小範圍</a:t>
            </a:r>
            <a:endParaRPr lang="en-US" altLang="zh-TW" sz="2800" dirty="0" smtClean="0">
              <a:solidFill>
                <a:srgbClr val="FF0000"/>
              </a:solidFill>
            </a:endParaRPr>
          </a:p>
          <a:p>
            <a:pPr lvl="1"/>
            <a:r>
              <a:rPr lang="zh-TW" altLang="en-US" dirty="0" smtClean="0"/>
              <a:t>尊重當事人之權益</a:t>
            </a:r>
            <a:endParaRPr lang="en-US" altLang="zh-TW" dirty="0" smtClean="0"/>
          </a:p>
          <a:p>
            <a:pPr lvl="1"/>
            <a:r>
              <a:rPr lang="zh-TW" altLang="en-US" dirty="0" smtClean="0"/>
              <a:t>不得逾越必要範圍</a:t>
            </a:r>
            <a:endParaRPr lang="en-US" altLang="zh-TW" dirty="0" smtClean="0"/>
          </a:p>
          <a:p>
            <a:pPr lvl="1"/>
            <a:r>
              <a:rPr lang="zh-TW" altLang="en-US" dirty="0" smtClean="0"/>
              <a:t>與蒐集之目的具有正當合理之 關聯</a:t>
            </a:r>
            <a:endParaRPr lang="en-US" altLang="zh-TW" dirty="0" smtClean="0"/>
          </a:p>
          <a:p>
            <a:endParaRPr lang="en-US" altLang="zh-TW" dirty="0" smtClean="0"/>
          </a:p>
          <a:p>
            <a:pPr lvl="2"/>
            <a:r>
              <a:rPr lang="zh-TW" altLang="en-US" dirty="0" smtClean="0"/>
              <a:t>第 </a:t>
            </a:r>
            <a:r>
              <a:rPr lang="en-US" altLang="zh-TW" dirty="0" smtClean="0"/>
              <a:t>5 </a:t>
            </a:r>
            <a:r>
              <a:rPr lang="zh-TW" altLang="en-US" dirty="0" smtClean="0"/>
              <a:t>條   個人資料之蒐集、處理或利用，應尊重當事人之權益，依誠實及信用方法 為之，不得逾越特定目的之必要範圍，並應與蒐集之目的具有正當合理之 關聯。</a:t>
            </a:r>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764704"/>
            <a:ext cx="8229600" cy="710952"/>
          </a:xfrm>
        </p:spPr>
        <p:txBody>
          <a:bodyPr>
            <a:normAutofit fontScale="90000"/>
          </a:bodyPr>
          <a:lstStyle/>
          <a:p>
            <a:r>
              <a:rPr lang="zh-TW" altLang="en-US" b="1" dirty="0" smtClean="0">
                <a:latin typeface="微軟正黑體" pitchFamily="34" charset="-120"/>
                <a:ea typeface="微軟正黑體" pitchFamily="34" charset="-120"/>
              </a:rPr>
              <a:t>新個資法修正重點</a:t>
            </a:r>
            <a:endParaRPr lang="zh-TW" altLang="en-US" b="1" dirty="0"/>
          </a:p>
        </p:txBody>
      </p:sp>
      <p:sp>
        <p:nvSpPr>
          <p:cNvPr id="3" name="內容版面配置區 2"/>
          <p:cNvSpPr>
            <a:spLocks noGrp="1"/>
          </p:cNvSpPr>
          <p:nvPr>
            <p:ph idx="1"/>
          </p:nvPr>
        </p:nvSpPr>
        <p:spPr>
          <a:xfrm>
            <a:off x="251520" y="1700808"/>
            <a:ext cx="8712968" cy="5040560"/>
          </a:xfrm>
        </p:spPr>
        <p:txBody>
          <a:bodyPr>
            <a:normAutofit fontScale="62500" lnSpcReduction="20000"/>
          </a:bodyPr>
          <a:lstStyle/>
          <a:p>
            <a:pPr>
              <a:buNone/>
            </a:pPr>
            <a:r>
              <a:rPr lang="zh-TW" altLang="en-US" sz="5100" b="1" dirty="0" smtClean="0">
                <a:latin typeface="微軟正黑體" pitchFamily="34" charset="-120"/>
                <a:ea typeface="微軟正黑體" pitchFamily="34" charset="-120"/>
              </a:rPr>
              <a:t>一、擴大保護客體：</a:t>
            </a:r>
            <a:endParaRPr lang="en-US" altLang="zh-TW" sz="5100" b="1" dirty="0" smtClean="0">
              <a:latin typeface="微軟正黑體" pitchFamily="34" charset="-120"/>
              <a:ea typeface="微軟正黑體" pitchFamily="34" charset="-120"/>
            </a:endParaRPr>
          </a:p>
          <a:p>
            <a:pPr marL="742950" indent="-742950">
              <a:lnSpc>
                <a:spcPct val="170000"/>
              </a:lnSpc>
              <a:buNone/>
            </a:pPr>
            <a:r>
              <a:rPr lang="en-US" altLang="zh-TW" sz="3800" dirty="0" smtClean="0">
                <a:latin typeface="微軟正黑體" pitchFamily="34" charset="-120"/>
                <a:ea typeface="微軟正黑體" pitchFamily="34" charset="-120"/>
              </a:rPr>
              <a:t>(</a:t>
            </a:r>
            <a:r>
              <a:rPr lang="zh-TW" altLang="en-US" sz="3800" dirty="0" smtClean="0">
                <a:latin typeface="微軟正黑體" pitchFamily="34" charset="-120"/>
                <a:ea typeface="微軟正黑體" pitchFamily="34" charset="-120"/>
              </a:rPr>
              <a:t>一</a:t>
            </a:r>
            <a:r>
              <a:rPr lang="en-US" altLang="zh-TW" sz="3800" dirty="0" smtClean="0">
                <a:latin typeface="微軟正黑體" pitchFamily="34" charset="-120"/>
                <a:ea typeface="微軟正黑體" pitchFamily="34" charset="-120"/>
              </a:rPr>
              <a:t>)</a:t>
            </a:r>
            <a:r>
              <a:rPr lang="zh-TW" altLang="en-US" sz="3800" dirty="0" smtClean="0">
                <a:latin typeface="微軟正黑體" pitchFamily="34" charset="-120"/>
                <a:ea typeface="微軟正黑體" pitchFamily="34" charset="-120"/>
              </a:rPr>
              <a:t> 不再以經電腦處理之個人資料為限，</a:t>
            </a:r>
            <a:r>
              <a:rPr lang="zh-TW" altLang="en-US" sz="3800" b="1" dirty="0" smtClean="0">
                <a:latin typeface="微軟正黑體" pitchFamily="34" charset="-120"/>
                <a:ea typeface="微軟正黑體" pitchFamily="34" charset="-120"/>
              </a:rPr>
              <a:t>包含紙本之個人資料</a:t>
            </a:r>
            <a:endParaRPr lang="en-US" altLang="zh-TW" sz="3800" b="1" dirty="0" smtClean="0">
              <a:latin typeface="微軟正黑體" pitchFamily="34" charset="-120"/>
              <a:ea typeface="微軟正黑體" pitchFamily="34" charset="-120"/>
            </a:endParaRPr>
          </a:p>
          <a:p>
            <a:pPr marL="742950" indent="-742950">
              <a:lnSpc>
                <a:spcPct val="170000"/>
              </a:lnSpc>
              <a:buNone/>
            </a:pPr>
            <a:r>
              <a:rPr lang="en-US" altLang="zh-TW" sz="3800" dirty="0" smtClean="0">
                <a:latin typeface="微軟正黑體" pitchFamily="34" charset="-120"/>
                <a:ea typeface="微軟正黑體" pitchFamily="34" charset="-120"/>
              </a:rPr>
              <a:t>(</a:t>
            </a:r>
            <a:r>
              <a:rPr lang="zh-TW" altLang="en-US" sz="3800" dirty="0" smtClean="0">
                <a:latin typeface="微軟正黑體" pitchFamily="34" charset="-120"/>
                <a:ea typeface="微軟正黑體" pitchFamily="34" charset="-120"/>
              </a:rPr>
              <a:t>二</a:t>
            </a:r>
            <a:r>
              <a:rPr lang="en-US" altLang="zh-TW" sz="3800" dirty="0" smtClean="0">
                <a:latin typeface="微軟正黑體" pitchFamily="34" charset="-120"/>
                <a:ea typeface="微軟正黑體" pitchFamily="34" charset="-120"/>
              </a:rPr>
              <a:t>)</a:t>
            </a:r>
            <a:r>
              <a:rPr lang="zh-TW" altLang="en-US" sz="3800" dirty="0" smtClean="0">
                <a:latin typeface="微軟正黑體" pitchFamily="34" charset="-120"/>
                <a:ea typeface="微軟正黑體" pitchFamily="34" charset="-120"/>
              </a:rPr>
              <a:t> </a:t>
            </a:r>
            <a:r>
              <a:rPr lang="zh-TW" altLang="en-US" sz="3800" b="1" dirty="0" smtClean="0">
                <a:latin typeface="微軟正黑體" pitchFamily="34" charset="-120"/>
                <a:ea typeface="微軟正黑體" pitchFamily="34" charset="-120"/>
              </a:rPr>
              <a:t>增訂第６條「特種資料」蒐集之限制</a:t>
            </a:r>
            <a:endParaRPr lang="en-US" altLang="zh-TW" sz="3800" b="1" dirty="0" smtClean="0">
              <a:latin typeface="微軟正黑體" pitchFamily="34" charset="-120"/>
              <a:ea typeface="微軟正黑體" pitchFamily="34" charset="-120"/>
            </a:endParaRPr>
          </a:p>
          <a:p>
            <a:pPr>
              <a:buFont typeface="Wingdings" pitchFamily="2" charset="2"/>
              <a:buChar char="u"/>
            </a:pPr>
            <a:r>
              <a:rPr lang="zh-TW" altLang="en-US" sz="2400" b="1" dirty="0">
                <a:latin typeface="微軟正黑體" pitchFamily="34" charset="-120"/>
                <a:ea typeface="微軟正黑體" pitchFamily="34" charset="-120"/>
              </a:rPr>
              <a:t>　</a:t>
            </a:r>
            <a:r>
              <a:rPr lang="zh-TW" altLang="en-US" sz="2000" dirty="0" smtClean="0">
                <a:latin typeface="微軟正黑體" pitchFamily="34" charset="-120"/>
                <a:ea typeface="微軟正黑體" pitchFamily="34" charset="-120"/>
              </a:rPr>
              <a:t>第６條</a:t>
            </a:r>
            <a:endParaRPr lang="en-US" altLang="zh-TW" sz="2000" dirty="0">
              <a:latin typeface="微軟正黑體" pitchFamily="34" charset="-120"/>
              <a:ea typeface="微軟正黑體" pitchFamily="34" charset="-120"/>
            </a:endParaRPr>
          </a:p>
          <a:p>
            <a:pPr indent="22225">
              <a:lnSpc>
                <a:spcPct val="120000"/>
              </a:lnSpc>
              <a:buNone/>
            </a:pPr>
            <a:r>
              <a:rPr lang="zh-TW" altLang="zh-TW" sz="2400" dirty="0" smtClean="0">
                <a:latin typeface="微軟正黑體" pitchFamily="34" charset="-120"/>
                <a:ea typeface="微軟正黑體" pitchFamily="34" charset="-120"/>
              </a:rPr>
              <a:t>有關</a:t>
            </a:r>
            <a:r>
              <a:rPr lang="zh-TW" altLang="zh-TW" sz="2900" b="1" dirty="0">
                <a:solidFill>
                  <a:srgbClr val="FF0000"/>
                </a:solidFill>
                <a:latin typeface="微軟正黑體" pitchFamily="34" charset="-120"/>
                <a:ea typeface="微軟正黑體" pitchFamily="34" charset="-120"/>
              </a:rPr>
              <a:t>醫療、基因、性生活、健康檢查及犯罪前科</a:t>
            </a:r>
            <a:r>
              <a:rPr lang="zh-TW" altLang="zh-TW" sz="2400" dirty="0">
                <a:latin typeface="微軟正黑體" pitchFamily="34" charset="-120"/>
                <a:ea typeface="微軟正黑體" pitchFamily="34" charset="-120"/>
              </a:rPr>
              <a:t>之個人資料，不得蒐集、 處理或利用。但有下列情形之一者，不在此限： </a:t>
            </a:r>
          </a:p>
          <a:p>
            <a:pPr>
              <a:lnSpc>
                <a:spcPct val="120000"/>
              </a:lnSpc>
              <a:buNone/>
            </a:pPr>
            <a:r>
              <a:rPr lang="zh-TW" altLang="en-US" sz="2400" dirty="0" smtClean="0">
                <a:latin typeface="微軟正黑體" pitchFamily="34" charset="-120"/>
                <a:ea typeface="微軟正黑體" pitchFamily="34" charset="-120"/>
              </a:rPr>
              <a:t>　　</a:t>
            </a:r>
            <a:r>
              <a:rPr lang="zh-TW" altLang="zh-TW" sz="2400" dirty="0" smtClean="0">
                <a:latin typeface="微軟正黑體" pitchFamily="34" charset="-120"/>
                <a:ea typeface="微軟正黑體" pitchFamily="34" charset="-120"/>
              </a:rPr>
              <a:t>一</a:t>
            </a:r>
            <a:r>
              <a:rPr lang="zh-TW" altLang="zh-TW" sz="2400" dirty="0">
                <a:latin typeface="微軟正黑體" pitchFamily="34" charset="-120"/>
                <a:ea typeface="微軟正黑體" pitchFamily="34" charset="-120"/>
              </a:rPr>
              <a:t>、法律明文規定。</a:t>
            </a:r>
          </a:p>
          <a:p>
            <a:pPr>
              <a:lnSpc>
                <a:spcPct val="120000"/>
              </a:lnSpc>
              <a:buNone/>
            </a:pPr>
            <a:r>
              <a:rPr lang="zh-TW" altLang="en-US" sz="2400" dirty="0" smtClean="0">
                <a:latin typeface="微軟正黑體" pitchFamily="34" charset="-120"/>
                <a:ea typeface="微軟正黑體" pitchFamily="34" charset="-120"/>
              </a:rPr>
              <a:t>　　</a:t>
            </a:r>
            <a:r>
              <a:rPr lang="zh-TW" altLang="zh-TW" sz="2400" dirty="0" smtClean="0">
                <a:latin typeface="微軟正黑體" pitchFamily="34" charset="-120"/>
                <a:ea typeface="微軟正黑體" pitchFamily="34" charset="-120"/>
              </a:rPr>
              <a:t>二</a:t>
            </a:r>
            <a:r>
              <a:rPr lang="zh-TW" altLang="zh-TW" sz="2400" dirty="0">
                <a:latin typeface="微軟正黑體" pitchFamily="34" charset="-120"/>
                <a:ea typeface="微軟正黑體" pitchFamily="34" charset="-120"/>
              </a:rPr>
              <a:t>、公務機關執行法定職務或非公務機關履行法定義務所必要，且有適當 </a:t>
            </a:r>
            <a:r>
              <a:rPr lang="zh-TW" altLang="en-US" sz="2400" dirty="0" smtClean="0">
                <a:latin typeface="微軟正黑體" pitchFamily="34" charset="-120"/>
                <a:ea typeface="微軟正黑體" pitchFamily="34" charset="-120"/>
              </a:rPr>
              <a:t>　</a:t>
            </a:r>
            <a:r>
              <a:rPr lang="zh-TW" altLang="zh-TW" sz="2400" dirty="0" smtClean="0">
                <a:latin typeface="微軟正黑體" pitchFamily="34" charset="-120"/>
                <a:ea typeface="微軟正黑體" pitchFamily="34" charset="-120"/>
              </a:rPr>
              <a:t>安全</a:t>
            </a:r>
            <a:r>
              <a:rPr lang="zh-TW" altLang="zh-TW" sz="2400" dirty="0">
                <a:latin typeface="微軟正黑體" pitchFamily="34" charset="-120"/>
                <a:ea typeface="微軟正黑體" pitchFamily="34" charset="-120"/>
              </a:rPr>
              <a:t>維護措施。</a:t>
            </a:r>
            <a:r>
              <a:rPr lang="en-US" altLang="zh-TW" sz="2400" dirty="0">
                <a:latin typeface="微軟正黑體" pitchFamily="34" charset="-120"/>
                <a:ea typeface="微軟正黑體" pitchFamily="34" charset="-120"/>
              </a:rPr>
              <a:t> </a:t>
            </a:r>
            <a:endParaRPr lang="zh-TW" altLang="zh-TW" sz="2400" dirty="0">
              <a:latin typeface="微軟正黑體" pitchFamily="34" charset="-120"/>
              <a:ea typeface="微軟正黑體" pitchFamily="34" charset="-120"/>
            </a:endParaRPr>
          </a:p>
          <a:p>
            <a:pPr>
              <a:lnSpc>
                <a:spcPct val="120000"/>
              </a:lnSpc>
              <a:buNone/>
            </a:pPr>
            <a:r>
              <a:rPr lang="zh-TW" altLang="en-US" sz="2400" dirty="0" smtClean="0">
                <a:latin typeface="微軟正黑體" pitchFamily="34" charset="-120"/>
                <a:ea typeface="微軟正黑體" pitchFamily="34" charset="-120"/>
              </a:rPr>
              <a:t>　　</a:t>
            </a:r>
            <a:r>
              <a:rPr lang="zh-TW" altLang="zh-TW" sz="2400" dirty="0" smtClean="0">
                <a:latin typeface="微軟正黑體" pitchFamily="34" charset="-120"/>
                <a:ea typeface="微軟正黑體" pitchFamily="34" charset="-120"/>
              </a:rPr>
              <a:t>三、</a:t>
            </a:r>
            <a:r>
              <a:rPr lang="zh-TW" altLang="zh-TW" sz="2400" dirty="0">
                <a:latin typeface="微軟正黑體" pitchFamily="34" charset="-120"/>
                <a:ea typeface="微軟正黑體" pitchFamily="34" charset="-120"/>
              </a:rPr>
              <a:t>當事人自行公開或其他已合法公開之個人資料。</a:t>
            </a:r>
            <a:r>
              <a:rPr lang="en-US" altLang="zh-TW" sz="2400" dirty="0">
                <a:latin typeface="微軟正黑體" pitchFamily="34" charset="-120"/>
                <a:ea typeface="微軟正黑體" pitchFamily="34" charset="-120"/>
              </a:rPr>
              <a:t> </a:t>
            </a:r>
            <a:endParaRPr lang="zh-TW" altLang="zh-TW" sz="2400" dirty="0">
              <a:latin typeface="微軟正黑體" pitchFamily="34" charset="-120"/>
              <a:ea typeface="微軟正黑體" pitchFamily="34" charset="-120"/>
            </a:endParaRPr>
          </a:p>
          <a:p>
            <a:pPr>
              <a:lnSpc>
                <a:spcPct val="120000"/>
              </a:lnSpc>
              <a:buNone/>
            </a:pPr>
            <a:r>
              <a:rPr lang="zh-TW" altLang="en-US" sz="2400" dirty="0" smtClean="0">
                <a:latin typeface="微軟正黑體" pitchFamily="34" charset="-120"/>
                <a:ea typeface="微軟正黑體" pitchFamily="34" charset="-120"/>
              </a:rPr>
              <a:t>　　</a:t>
            </a:r>
            <a:r>
              <a:rPr lang="zh-TW" altLang="zh-TW" sz="2400" dirty="0" smtClean="0">
                <a:latin typeface="微軟正黑體" pitchFamily="34" charset="-120"/>
                <a:ea typeface="微軟正黑體" pitchFamily="34" charset="-120"/>
              </a:rPr>
              <a:t>四</a:t>
            </a:r>
            <a:r>
              <a:rPr lang="zh-TW" altLang="zh-TW" sz="2400" dirty="0">
                <a:latin typeface="微軟正黑體" pitchFamily="34" charset="-120"/>
                <a:ea typeface="微軟正黑體" pitchFamily="34" charset="-120"/>
              </a:rPr>
              <a:t>、公務機關或學術研究機構基於醫療、衛生或犯罪預防之目的，為統計 或學術研究而有必要，且經一定程序所為蒐集、處理或利用之個人資 料。</a:t>
            </a:r>
            <a:r>
              <a:rPr lang="en-US" altLang="zh-TW" sz="2400" dirty="0">
                <a:latin typeface="微軟正黑體" pitchFamily="34" charset="-120"/>
                <a:ea typeface="微軟正黑體" pitchFamily="34" charset="-120"/>
              </a:rPr>
              <a:t> </a:t>
            </a:r>
            <a:endParaRPr lang="zh-TW" altLang="zh-TW" sz="2400" dirty="0">
              <a:latin typeface="微軟正黑體" pitchFamily="34" charset="-120"/>
              <a:ea typeface="微軟正黑體" pitchFamily="34" charset="-120"/>
            </a:endParaRPr>
          </a:p>
          <a:p>
            <a:pPr>
              <a:buNone/>
            </a:pPr>
            <a:r>
              <a:rPr lang="en-US" altLang="zh-TW" sz="2400" dirty="0">
                <a:latin typeface="微軟正黑體" pitchFamily="34" charset="-120"/>
                <a:ea typeface="微軟正黑體" pitchFamily="34" charset="-120"/>
              </a:rPr>
              <a:t> </a:t>
            </a:r>
            <a:endParaRPr lang="zh-TW" altLang="zh-TW" sz="2400" dirty="0">
              <a:latin typeface="微軟正黑體" pitchFamily="34" charset="-120"/>
              <a:ea typeface="微軟正黑體" pitchFamily="34" charset="-120"/>
            </a:endParaRPr>
          </a:p>
          <a:p>
            <a:pPr marL="441325" indent="-166688">
              <a:buNone/>
            </a:pPr>
            <a:r>
              <a:rPr lang="zh-TW" altLang="en-US" sz="2400" dirty="0" smtClean="0">
                <a:latin typeface="微軟正黑體" pitchFamily="34" charset="-120"/>
                <a:ea typeface="微軟正黑體" pitchFamily="34" charset="-120"/>
              </a:rPr>
              <a:t>　</a:t>
            </a:r>
            <a:r>
              <a:rPr lang="zh-TW" altLang="zh-TW" sz="2400" dirty="0" smtClean="0">
                <a:latin typeface="微軟正黑體" pitchFamily="34" charset="-120"/>
                <a:ea typeface="微軟正黑體" pitchFamily="34" charset="-120"/>
              </a:rPr>
              <a:t>前項</a:t>
            </a:r>
            <a:r>
              <a:rPr lang="zh-TW" altLang="zh-TW" sz="2400" dirty="0">
                <a:latin typeface="微軟正黑體" pitchFamily="34" charset="-120"/>
                <a:ea typeface="微軟正黑體" pitchFamily="34" charset="-120"/>
              </a:rPr>
              <a:t>第四款個人資料蒐集、處理或利用之範圍、程序及其他應遵行事項之 </a:t>
            </a:r>
            <a:r>
              <a:rPr lang="zh-TW" altLang="zh-TW" sz="2400" dirty="0" smtClean="0">
                <a:latin typeface="微軟正黑體" pitchFamily="34" charset="-120"/>
                <a:ea typeface="微軟正黑體" pitchFamily="34" charset="-120"/>
              </a:rPr>
              <a:t>辦法</a:t>
            </a:r>
            <a:r>
              <a:rPr lang="zh-TW" altLang="zh-TW" sz="2400" dirty="0">
                <a:latin typeface="微軟正黑體" pitchFamily="34" charset="-120"/>
                <a:ea typeface="微軟正黑體" pitchFamily="34" charset="-120"/>
              </a:rPr>
              <a:t>，由中央目的事業主管機關會同法務部定之。</a:t>
            </a:r>
          </a:p>
          <a:p>
            <a:pPr>
              <a:buNone/>
            </a:pPr>
            <a:endParaRPr lang="en-US" altLang="zh-TW" sz="2400" b="1" dirty="0" smtClean="0">
              <a:latin typeface="微軟正黑體" pitchFamily="34" charset="-120"/>
              <a:ea typeface="微軟正黑體" pitchFamily="34" charset="-120"/>
            </a:endParaRPr>
          </a:p>
          <a:p>
            <a:pPr fontAlgn="base">
              <a:buNone/>
            </a:pPr>
            <a:endParaRPr lang="en-US" altLang="zh-TW" sz="2400" b="1" dirty="0" smtClean="0">
              <a:latin typeface="微軟正黑體" pitchFamily="34" charset="-120"/>
              <a:ea typeface="微軟正黑體" pitchFamily="34" charset="-120"/>
            </a:endParaRPr>
          </a:p>
          <a:p>
            <a:pPr fontAlgn="base">
              <a:buNone/>
            </a:pPr>
            <a:endParaRPr kumimoji="1" lang="en-US" altLang="zh-TW" sz="2400" b="1" dirty="0">
              <a:latin typeface="微軟正黑體" pitchFamily="34" charset="-120"/>
              <a:ea typeface="微軟正黑體" pitchFamily="34" charset="-120"/>
            </a:endParaRPr>
          </a:p>
          <a:p>
            <a:pPr>
              <a:buNone/>
            </a:pPr>
            <a:endParaRPr lang="zh-TW" altLang="en-US" dirty="0">
              <a:latin typeface="微軟正黑體" pitchFamily="34" charset="-120"/>
              <a:ea typeface="微軟正黑體" pitchFamily="34"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83568" y="620688"/>
            <a:ext cx="8229600" cy="864096"/>
          </a:xfrm>
        </p:spPr>
        <p:txBody>
          <a:bodyPr/>
          <a:lstStyle/>
          <a:p>
            <a:r>
              <a:rPr lang="zh-TW" altLang="en-US" b="1" dirty="0" smtClean="0">
                <a:latin typeface="微軟正黑體" pitchFamily="34" charset="-120"/>
                <a:ea typeface="微軟正黑體" pitchFamily="34" charset="-120"/>
              </a:rPr>
              <a:t>新個資法修正重點</a:t>
            </a:r>
            <a:endParaRPr lang="zh-TW" altLang="en-US" dirty="0"/>
          </a:p>
        </p:txBody>
      </p:sp>
      <p:sp>
        <p:nvSpPr>
          <p:cNvPr id="4" name="內容版面配置區 3"/>
          <p:cNvSpPr>
            <a:spLocks noGrp="1"/>
          </p:cNvSpPr>
          <p:nvPr>
            <p:ph idx="1"/>
          </p:nvPr>
        </p:nvSpPr>
        <p:spPr>
          <a:xfrm>
            <a:off x="323528" y="1600200"/>
            <a:ext cx="8363272" cy="5257800"/>
          </a:xfrm>
        </p:spPr>
        <p:txBody>
          <a:bodyPr>
            <a:normAutofit lnSpcReduction="10000"/>
          </a:bodyPr>
          <a:lstStyle/>
          <a:p>
            <a:pPr>
              <a:buNone/>
            </a:pPr>
            <a:r>
              <a:rPr lang="zh-TW" altLang="en-US" b="1" dirty="0" smtClean="0">
                <a:latin typeface="微軟正黑體" pitchFamily="34" charset="-120"/>
                <a:ea typeface="微軟正黑體" pitchFamily="34" charset="-120"/>
              </a:rPr>
              <a:t>二、普遍適用主體：</a:t>
            </a:r>
            <a:endParaRPr lang="en-US" altLang="zh-TW" b="1" dirty="0" smtClean="0">
              <a:latin typeface="微軟正黑體" pitchFamily="34" charset="-120"/>
              <a:ea typeface="微軟正黑體" pitchFamily="34" charset="-120"/>
            </a:endParaRPr>
          </a:p>
          <a:p>
            <a:pPr>
              <a:buNone/>
            </a:pPr>
            <a:r>
              <a:rPr lang="zh-TW" altLang="en-US" sz="2400" dirty="0" smtClean="0">
                <a:latin typeface="微軟正黑體" pitchFamily="34" charset="-120"/>
                <a:ea typeface="微軟正黑體" pitchFamily="34" charset="-120"/>
              </a:rPr>
              <a:t>　 刪除適用主體之限制，即</a:t>
            </a:r>
            <a:r>
              <a:rPr lang="zh-TW" altLang="en-US" sz="2400" b="1" dirty="0" smtClean="0">
                <a:latin typeface="微軟正黑體" pitchFamily="34" charset="-120"/>
                <a:ea typeface="微軟正黑體" pitchFamily="34" charset="-120"/>
              </a:rPr>
              <a:t>公務機關及非公務機關，均納入個資法適用之範疇</a:t>
            </a:r>
            <a:r>
              <a:rPr lang="zh-TW" altLang="en-US" sz="2400" dirty="0" smtClean="0">
                <a:latin typeface="微軟正黑體" pitchFamily="34" charset="-120"/>
                <a:ea typeface="微軟正黑體" pitchFamily="34" charset="-120"/>
              </a:rPr>
              <a:t>。但</a:t>
            </a:r>
            <a:r>
              <a:rPr lang="zh-TW" altLang="en-US" sz="2400" dirty="0" smtClean="0">
                <a:solidFill>
                  <a:srgbClr val="FF0000"/>
                </a:solidFill>
                <a:latin typeface="微軟正黑體" pitchFamily="34" charset="-120"/>
                <a:ea typeface="微軟正黑體" pitchFamily="34" charset="-120"/>
              </a:rPr>
              <a:t>自然人為單純個人或家庭活動之目的者，</a:t>
            </a:r>
            <a:r>
              <a:rPr lang="zh-TW" altLang="en-US" sz="2400" dirty="0" smtClean="0">
                <a:latin typeface="微軟正黑體" pitchFamily="34" charset="-120"/>
                <a:ea typeface="微軟正黑體" pitchFamily="34" charset="-120"/>
              </a:rPr>
              <a:t>或於公開場合或公開活動蒐集；處理或利用之未與其他個人資料結合之影音資料者，不適用本法。</a:t>
            </a:r>
            <a:endParaRPr lang="en-US" altLang="zh-TW" sz="2400" dirty="0" smtClean="0">
              <a:latin typeface="微軟正黑體" pitchFamily="34" charset="-120"/>
              <a:ea typeface="微軟正黑體" pitchFamily="34" charset="-120"/>
            </a:endParaRPr>
          </a:p>
          <a:p>
            <a:pPr indent="-160338">
              <a:buNone/>
            </a:pPr>
            <a:r>
              <a:rPr lang="zh-TW" altLang="en-US" sz="1800" dirty="0" smtClean="0">
                <a:latin typeface="微軟正黑體" pitchFamily="34" charset="-120"/>
                <a:ea typeface="微軟正黑體" pitchFamily="34" charset="-120"/>
              </a:rPr>
              <a:t>　　</a:t>
            </a:r>
            <a:endParaRPr lang="en-US" altLang="zh-TW" sz="1800" dirty="0" smtClean="0">
              <a:latin typeface="微軟正黑體" pitchFamily="34" charset="-120"/>
              <a:ea typeface="微軟正黑體" pitchFamily="34" charset="-120"/>
            </a:endParaRPr>
          </a:p>
          <a:p>
            <a:pPr indent="-160338">
              <a:buNone/>
            </a:pPr>
            <a:endParaRPr lang="en-US" altLang="zh-TW" sz="1800" dirty="0" smtClean="0">
              <a:latin typeface="微軟正黑體" pitchFamily="34" charset="-120"/>
              <a:ea typeface="微軟正黑體" pitchFamily="34" charset="-120"/>
            </a:endParaRPr>
          </a:p>
          <a:p>
            <a:pPr indent="-160338">
              <a:buNone/>
            </a:pPr>
            <a:endParaRPr lang="en-US" altLang="zh-TW" sz="1800" dirty="0" smtClean="0">
              <a:latin typeface="微軟正黑體" pitchFamily="34" charset="-120"/>
              <a:ea typeface="微軟正黑體" pitchFamily="34" charset="-120"/>
            </a:endParaRPr>
          </a:p>
          <a:p>
            <a:pPr indent="-160338">
              <a:buNone/>
            </a:pPr>
            <a:endParaRPr lang="en-US" altLang="zh-TW" sz="1800" dirty="0" smtClean="0">
              <a:latin typeface="微軟正黑體" pitchFamily="34" charset="-120"/>
              <a:ea typeface="微軟正黑體" pitchFamily="34" charset="-120"/>
            </a:endParaRPr>
          </a:p>
          <a:p>
            <a:pPr indent="-160338">
              <a:buNone/>
            </a:pPr>
            <a:endParaRPr lang="en-US" altLang="zh-TW" sz="1800" dirty="0" smtClean="0">
              <a:latin typeface="微軟正黑體" pitchFamily="34" charset="-120"/>
              <a:ea typeface="微軟正黑體" pitchFamily="34" charset="-120"/>
            </a:endParaRPr>
          </a:p>
          <a:p>
            <a:pPr indent="-160338">
              <a:buNone/>
            </a:pPr>
            <a:endParaRPr lang="en-US" altLang="zh-TW" sz="1800" dirty="0" smtClean="0">
              <a:latin typeface="微軟正黑體" pitchFamily="34" charset="-120"/>
              <a:ea typeface="微軟正黑體" pitchFamily="34" charset="-120"/>
            </a:endParaRPr>
          </a:p>
          <a:p>
            <a:pPr indent="-160338">
              <a:buNone/>
            </a:pPr>
            <a:endParaRPr lang="en-US" altLang="zh-TW" sz="1800" dirty="0" smtClean="0">
              <a:latin typeface="微軟正黑體" pitchFamily="34" charset="-120"/>
              <a:ea typeface="微軟正黑體" pitchFamily="34" charset="-120"/>
            </a:endParaRPr>
          </a:p>
          <a:p>
            <a:pPr indent="-160338">
              <a:buFont typeface="Wingdings" pitchFamily="2" charset="2"/>
              <a:buChar char="u"/>
            </a:pPr>
            <a:r>
              <a:rPr lang="zh-TW" altLang="en-US" sz="1800" dirty="0" smtClean="0">
                <a:latin typeface="微軟正黑體" pitchFamily="34" charset="-120"/>
                <a:ea typeface="微軟正黑體" pitchFamily="34" charset="-120"/>
              </a:rPr>
              <a:t>第</a:t>
            </a:r>
            <a:r>
              <a:rPr lang="en-US" altLang="zh-TW" sz="1800" dirty="0" smtClean="0">
                <a:latin typeface="微軟正黑體" pitchFamily="34" charset="-120"/>
                <a:ea typeface="微軟正黑體" pitchFamily="34" charset="-120"/>
              </a:rPr>
              <a:t>51</a:t>
            </a:r>
            <a:r>
              <a:rPr lang="zh-TW" altLang="en-US" sz="1800" dirty="0" smtClean="0">
                <a:latin typeface="微軟正黑體" pitchFamily="34" charset="-120"/>
                <a:ea typeface="微軟正黑體" pitchFamily="34" charset="-120"/>
              </a:rPr>
              <a:t>條</a:t>
            </a:r>
            <a:r>
              <a:rPr lang="zh-TW" altLang="en-US" sz="1800" dirty="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　</a:t>
            </a:r>
            <a:endParaRPr lang="en-US" altLang="zh-TW" sz="1800" dirty="0" smtClean="0">
              <a:latin typeface="微軟正黑體" pitchFamily="34" charset="-120"/>
              <a:ea typeface="微軟正黑體" pitchFamily="34" charset="-120"/>
            </a:endParaRPr>
          </a:p>
          <a:p>
            <a:pPr>
              <a:buNone/>
            </a:pPr>
            <a:r>
              <a:rPr lang="zh-TW" altLang="en-US" sz="1800" dirty="0" smtClean="0">
                <a:latin typeface="微軟正黑體" pitchFamily="34" charset="-120"/>
                <a:ea typeface="微軟正黑體" pitchFamily="34" charset="-120"/>
              </a:rPr>
              <a:t>       有下列情形之一者，不適用本法規定： </a:t>
            </a:r>
            <a:endParaRPr lang="en-US" altLang="zh-TW" sz="1800" dirty="0" smtClean="0">
              <a:latin typeface="微軟正黑體" pitchFamily="34" charset="-120"/>
              <a:ea typeface="微軟正黑體" pitchFamily="34" charset="-120"/>
            </a:endParaRPr>
          </a:p>
          <a:p>
            <a:pPr>
              <a:buNone/>
            </a:pPr>
            <a:r>
              <a:rPr lang="zh-TW" altLang="en-US" sz="1800" dirty="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       一、自然人為單純個人或家庭活動之目的，而蒐集、處理或利用個人資料 。</a:t>
            </a:r>
            <a:endParaRPr lang="en-US" altLang="zh-TW" sz="1800" dirty="0" smtClean="0">
              <a:latin typeface="微軟正黑體" pitchFamily="34" charset="-120"/>
              <a:ea typeface="微軟正黑體" pitchFamily="34" charset="-120"/>
            </a:endParaRPr>
          </a:p>
          <a:p>
            <a:pPr>
              <a:buNone/>
            </a:pPr>
            <a:endParaRPr lang="zh-TW" altLang="en-US" b="1" dirty="0">
              <a:latin typeface="微軟正黑體" pitchFamily="34" charset="-120"/>
              <a:ea typeface="微軟正黑體" pitchFamily="34" charset="-120"/>
            </a:endParaRPr>
          </a:p>
        </p:txBody>
      </p:sp>
      <p:pic>
        <p:nvPicPr>
          <p:cNvPr id="5" name="圖片 4" descr="圖片2.png"/>
          <p:cNvPicPr>
            <a:picLocks noChangeAspect="1"/>
          </p:cNvPicPr>
          <p:nvPr/>
        </p:nvPicPr>
        <p:blipFill>
          <a:blip r:embed="rId3" cstate="print"/>
          <a:stretch>
            <a:fillRect/>
          </a:stretch>
        </p:blipFill>
        <p:spPr>
          <a:xfrm>
            <a:off x="360040" y="3501008"/>
            <a:ext cx="8460432" cy="211222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022920" y="548680"/>
            <a:ext cx="8229600" cy="864096"/>
          </a:xfrm>
        </p:spPr>
        <p:txBody>
          <a:bodyPr/>
          <a:lstStyle/>
          <a:p>
            <a:r>
              <a:rPr lang="zh-TW" altLang="en-US" b="1" dirty="0" smtClean="0">
                <a:latin typeface="微軟正黑體" pitchFamily="34" charset="-120"/>
                <a:ea typeface="微軟正黑體" pitchFamily="34" charset="-120"/>
              </a:rPr>
              <a:t>新個資法修正重點</a:t>
            </a:r>
            <a:endParaRPr lang="zh-TW" altLang="en-US" dirty="0"/>
          </a:p>
        </p:txBody>
      </p:sp>
      <p:sp>
        <p:nvSpPr>
          <p:cNvPr id="4" name="內容版面配置區 3"/>
          <p:cNvSpPr>
            <a:spLocks noGrp="1"/>
          </p:cNvSpPr>
          <p:nvPr>
            <p:ph idx="1"/>
          </p:nvPr>
        </p:nvSpPr>
        <p:spPr>
          <a:xfrm>
            <a:off x="457200" y="1600200"/>
            <a:ext cx="8229600" cy="5069160"/>
          </a:xfrm>
        </p:spPr>
        <p:txBody>
          <a:bodyPr>
            <a:normAutofit/>
          </a:bodyPr>
          <a:lstStyle/>
          <a:p>
            <a:pPr>
              <a:buNone/>
            </a:pPr>
            <a:r>
              <a:rPr lang="zh-TW" altLang="en-US" b="1" dirty="0" smtClean="0">
                <a:latin typeface="微軟正黑體" pitchFamily="34" charset="-120"/>
                <a:ea typeface="微軟正黑體" pitchFamily="34" charset="-120"/>
              </a:rPr>
              <a:t>三、</a:t>
            </a:r>
            <a:r>
              <a:rPr lang="zh-TW" altLang="zh-TW" b="1" dirty="0" smtClean="0">
                <a:latin typeface="微軟正黑體" pitchFamily="34" charset="-120"/>
                <a:ea typeface="微軟正黑體" pitchFamily="34" charset="-120"/>
              </a:rPr>
              <a:t>個人資料定義大幅擴張</a:t>
            </a:r>
            <a:r>
              <a:rPr lang="en-US" altLang="zh-TW" b="1" dirty="0" smtClean="0">
                <a:latin typeface="微軟正黑體" pitchFamily="34" charset="-120"/>
                <a:ea typeface="微軟正黑體" pitchFamily="34" charset="-120"/>
              </a:rPr>
              <a:t>:</a:t>
            </a:r>
          </a:p>
          <a:p>
            <a:pPr>
              <a:buNone/>
            </a:pPr>
            <a:r>
              <a:rPr lang="zh-TW" altLang="en-US" sz="2400" b="1"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舊法</a:t>
            </a:r>
            <a:r>
              <a:rPr lang="en-US" altLang="zh-TW"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足資識別</a:t>
            </a:r>
            <a:endParaRPr lang="en-US" altLang="zh-TW" sz="2400" dirty="0" smtClean="0">
              <a:latin typeface="微軟正黑體" pitchFamily="34" charset="-120"/>
              <a:ea typeface="微軟正黑體" pitchFamily="34" charset="-120"/>
            </a:endParaRPr>
          </a:p>
          <a:p>
            <a:pPr>
              <a:buNone/>
            </a:pPr>
            <a:r>
              <a:rPr lang="zh-TW" altLang="en-US" sz="2400" dirty="0" smtClean="0">
                <a:latin typeface="微軟正黑體" pitchFamily="34" charset="-120"/>
                <a:ea typeface="微軟正黑體" pitchFamily="34" charset="-120"/>
              </a:rPr>
              <a:t>    新法</a:t>
            </a:r>
            <a:r>
              <a:rPr lang="en-US" altLang="zh-TW" sz="2400" b="1"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直接或</a:t>
            </a:r>
            <a:r>
              <a:rPr lang="zh-TW" altLang="zh-TW" sz="2400" b="1" dirty="0" smtClean="0">
                <a:solidFill>
                  <a:srgbClr val="FF0000"/>
                </a:solidFill>
                <a:latin typeface="微軟正黑體" pitchFamily="34" charset="-120"/>
                <a:ea typeface="微軟正黑體" pitchFamily="34" charset="-120"/>
              </a:rPr>
              <a:t>間接</a:t>
            </a:r>
            <a:r>
              <a:rPr lang="zh-TW" altLang="zh-TW" sz="2400" dirty="0" smtClean="0">
                <a:latin typeface="微軟正黑體" pitchFamily="34" charset="-120"/>
                <a:ea typeface="微軟正黑體" pitchFamily="34" charset="-120"/>
              </a:rPr>
              <a:t>得以識別</a:t>
            </a:r>
            <a:endParaRPr lang="en-US" altLang="zh-TW" sz="2400" dirty="0" smtClean="0">
              <a:latin typeface="微軟正黑體" pitchFamily="34" charset="-120"/>
              <a:ea typeface="微軟正黑體" pitchFamily="34" charset="-120"/>
            </a:endParaRPr>
          </a:p>
          <a:p>
            <a:pPr>
              <a:buNone/>
            </a:pPr>
            <a:endParaRPr lang="zh-TW" altLang="zh-TW" sz="2400" dirty="0" smtClean="0">
              <a:latin typeface="微軟正黑體" pitchFamily="34" charset="-120"/>
              <a:ea typeface="微軟正黑體" pitchFamily="34" charset="-120"/>
            </a:endParaRPr>
          </a:p>
          <a:p>
            <a:pPr>
              <a:buFont typeface="Wingdings" pitchFamily="2" charset="2"/>
              <a:buChar char="u"/>
            </a:pPr>
            <a:r>
              <a:rPr lang="zh-TW" altLang="en-US" sz="1800" dirty="0" smtClean="0">
                <a:latin typeface="微軟正黑體" pitchFamily="34" charset="-120"/>
                <a:ea typeface="微軟正黑體" pitchFamily="34" charset="-120"/>
              </a:rPr>
              <a:t>舊法第</a:t>
            </a:r>
            <a:r>
              <a:rPr lang="en-US" altLang="zh-TW" sz="1800" dirty="0" smtClean="0">
                <a:latin typeface="微軟正黑體" pitchFamily="34" charset="-120"/>
                <a:ea typeface="微軟正黑體" pitchFamily="34" charset="-120"/>
              </a:rPr>
              <a:t>3</a:t>
            </a:r>
            <a:r>
              <a:rPr lang="zh-TW" altLang="en-US" sz="1800" dirty="0" smtClean="0">
                <a:latin typeface="微軟正黑體" pitchFamily="34" charset="-120"/>
                <a:ea typeface="微軟正黑體" pitchFamily="34" charset="-120"/>
              </a:rPr>
              <a:t>條第一項</a:t>
            </a:r>
            <a:r>
              <a:rPr lang="en-US" altLang="zh-TW" sz="1800" dirty="0" smtClean="0">
                <a:latin typeface="微軟正黑體" pitchFamily="34" charset="-120"/>
                <a:ea typeface="微軟正黑體" pitchFamily="34" charset="-120"/>
              </a:rPr>
              <a:t>:</a:t>
            </a:r>
          </a:p>
          <a:p>
            <a:pPr>
              <a:buNone/>
            </a:pPr>
            <a:r>
              <a:rPr lang="zh-TW" altLang="en-US" sz="1800" dirty="0" smtClean="0">
                <a:latin typeface="微軟正黑體" pitchFamily="34" charset="-120"/>
                <a:ea typeface="微軟正黑體" pitchFamily="34" charset="-120"/>
              </a:rPr>
              <a:t>      個人資料：指自然人之姓名、出生年月日、身分證統一編號、特徵、 指紋、婚姻、家庭、教育、職業、健康、病歷、財務情況、社會活動 及其他</a:t>
            </a:r>
            <a:r>
              <a:rPr lang="zh-TW" altLang="en-US" sz="1800" b="1" dirty="0" smtClean="0">
                <a:solidFill>
                  <a:srgbClr val="FF0000"/>
                </a:solidFill>
                <a:latin typeface="微軟正黑體" pitchFamily="34" charset="-120"/>
                <a:ea typeface="微軟正黑體" pitchFamily="34" charset="-120"/>
              </a:rPr>
              <a:t>足資識別該個人之資料</a:t>
            </a:r>
            <a:r>
              <a:rPr lang="zh-TW" altLang="en-US" sz="1800" dirty="0" smtClean="0">
                <a:solidFill>
                  <a:srgbClr val="FF0000"/>
                </a:solidFill>
                <a:latin typeface="微軟正黑體" pitchFamily="34" charset="-120"/>
                <a:ea typeface="微軟正黑體" pitchFamily="34" charset="-120"/>
              </a:rPr>
              <a:t>。</a:t>
            </a:r>
            <a:endParaRPr lang="en-US" altLang="zh-TW" sz="1800" dirty="0" smtClean="0">
              <a:solidFill>
                <a:srgbClr val="FF0000"/>
              </a:solidFill>
              <a:latin typeface="微軟正黑體" pitchFamily="34" charset="-120"/>
              <a:ea typeface="微軟正黑體" pitchFamily="34" charset="-120"/>
            </a:endParaRPr>
          </a:p>
          <a:p>
            <a:pPr>
              <a:buFont typeface="Wingdings" pitchFamily="2" charset="2"/>
              <a:buChar char="u"/>
            </a:pPr>
            <a:r>
              <a:rPr lang="zh-TW" altLang="en-US" sz="1800" dirty="0" smtClean="0">
                <a:latin typeface="微軟正黑體" pitchFamily="34" charset="-120"/>
                <a:ea typeface="微軟正黑體" pitchFamily="34" charset="-120"/>
              </a:rPr>
              <a:t>新法第</a:t>
            </a:r>
            <a:r>
              <a:rPr lang="en-US" altLang="zh-TW" sz="1800" dirty="0" smtClean="0">
                <a:latin typeface="微軟正黑體" pitchFamily="34" charset="-120"/>
                <a:ea typeface="微軟正黑體" pitchFamily="34" charset="-120"/>
              </a:rPr>
              <a:t>2</a:t>
            </a:r>
            <a:r>
              <a:rPr lang="zh-TW" altLang="en-US" sz="1800" dirty="0" smtClean="0">
                <a:latin typeface="微軟正黑體" pitchFamily="34" charset="-120"/>
                <a:ea typeface="微軟正黑體" pitchFamily="34" charset="-120"/>
              </a:rPr>
              <a:t>條第一項</a:t>
            </a:r>
            <a:r>
              <a:rPr lang="en-US" altLang="zh-TW" sz="1800" dirty="0" smtClean="0">
                <a:latin typeface="微軟正黑體" pitchFamily="34" charset="-120"/>
                <a:ea typeface="微軟正黑體" pitchFamily="34" charset="-120"/>
              </a:rPr>
              <a:t>:</a:t>
            </a:r>
          </a:p>
          <a:p>
            <a:pPr>
              <a:buNone/>
            </a:pPr>
            <a:r>
              <a:rPr lang="zh-TW" altLang="en-US" sz="1800" dirty="0" smtClean="0">
                <a:latin typeface="微軟正黑體" pitchFamily="34" charset="-120"/>
                <a:ea typeface="微軟正黑體" pitchFamily="34" charset="-120"/>
              </a:rPr>
              <a:t>      個人資料：指自然人之姓名、出生年月日、國民身分證統一編號、護照號碼、特徵、指紋、婚姻、家庭、教育、職業、病歷、醫療、基因 、性生活、健康檢查、犯罪前科、聯絡方式、財務情況、社會活動及 其他得以</a:t>
            </a:r>
            <a:r>
              <a:rPr lang="zh-TW" altLang="en-US" sz="1800" b="1" dirty="0" smtClean="0">
                <a:solidFill>
                  <a:srgbClr val="FF0000"/>
                </a:solidFill>
                <a:latin typeface="微軟正黑體" pitchFamily="34" charset="-120"/>
                <a:ea typeface="微軟正黑體" pitchFamily="34" charset="-120"/>
              </a:rPr>
              <a:t>直接或間接方式識別該個人之資料</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a:buNone/>
            </a:pPr>
            <a:endParaRPr lang="zh-TW" altLang="en-US" b="1" dirty="0">
              <a:latin typeface="微軟正黑體" pitchFamily="34" charset="-120"/>
              <a:ea typeface="微軟正黑體" pitchFamily="34"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lIns="92075" tIns="46038" rIns="92075" bIns="46038" anchor="ctr"/>
          <a:lstStyle/>
          <a:p>
            <a:pPr algn="r">
              <a:spcBef>
                <a:spcPct val="0"/>
              </a:spcBef>
            </a:pPr>
            <a:fld id="{E5D21295-D744-401F-8110-A7B6CF245804}" type="slidenum">
              <a:rPr lang="en-US" altLang="zh-TW" sz="1400">
                <a:ea typeface="新細明體" charset="-120"/>
              </a:rPr>
              <a:pPr algn="r">
                <a:spcBef>
                  <a:spcPct val="0"/>
                </a:spcBef>
              </a:pPr>
              <a:t>29</a:t>
            </a:fld>
            <a:endParaRPr lang="en-US" altLang="zh-TW" sz="1400">
              <a:ea typeface="新細明體" charset="-120"/>
            </a:endParaRPr>
          </a:p>
        </p:txBody>
      </p:sp>
      <p:sp>
        <p:nvSpPr>
          <p:cNvPr id="275459" name="Text Box 3"/>
          <p:cNvSpPr txBox="1">
            <a:spLocks noChangeArrowheads="1"/>
          </p:cNvSpPr>
          <p:nvPr/>
        </p:nvSpPr>
        <p:spPr bwMode="auto">
          <a:xfrm>
            <a:off x="4114800" y="1828800"/>
            <a:ext cx="685800" cy="579438"/>
          </a:xfrm>
          <a:prstGeom prst="rect">
            <a:avLst/>
          </a:prstGeom>
          <a:noFill/>
          <a:ln w="12700">
            <a:noFill/>
            <a:miter lim="800000"/>
            <a:headEnd type="none" w="sm" len="sm"/>
            <a:tailEnd type="none" w="sm" len="sm"/>
          </a:ln>
        </p:spPr>
        <p:txBody>
          <a:bodyPr>
            <a:spAutoFit/>
          </a:bodyPr>
          <a:lstStyle/>
          <a:p>
            <a:pPr>
              <a:spcBef>
                <a:spcPct val="0"/>
              </a:spcBef>
            </a:pPr>
            <a:endParaRPr kumimoji="1" lang="zh-TW" altLang="zh-TW" sz="3200" b="1">
              <a:solidFill>
                <a:srgbClr val="000000"/>
              </a:solidFill>
            </a:endParaRPr>
          </a:p>
        </p:txBody>
      </p:sp>
      <p:sp>
        <p:nvSpPr>
          <p:cNvPr id="275460" name="Text Box 5"/>
          <p:cNvSpPr txBox="1">
            <a:spLocks noChangeArrowheads="1"/>
          </p:cNvSpPr>
          <p:nvPr/>
        </p:nvSpPr>
        <p:spPr bwMode="auto">
          <a:xfrm>
            <a:off x="539750" y="549275"/>
            <a:ext cx="8128000" cy="6063198"/>
          </a:xfrm>
          <a:prstGeom prst="rect">
            <a:avLst/>
          </a:prstGeom>
          <a:noFill/>
          <a:ln w="12700">
            <a:noFill/>
            <a:miter lim="800000"/>
            <a:headEnd type="none" w="sm" len="sm"/>
            <a:tailEnd type="none" w="sm" len="sm"/>
          </a:ln>
        </p:spPr>
        <p:txBody>
          <a:bodyPr>
            <a:spAutoFit/>
          </a:bodyPr>
          <a:lstStyle/>
          <a:p>
            <a:pPr marL="812800" indent="-812800" algn="l">
              <a:spcBef>
                <a:spcPct val="0"/>
              </a:spcBef>
            </a:pPr>
            <a:r>
              <a:rPr lang="zh-TW" altLang="en-US" sz="2800" b="1" u="sng" dirty="0" smtClean="0">
                <a:solidFill>
                  <a:srgbClr val="002060"/>
                </a:solidFill>
              </a:rPr>
              <a:t>四、</a:t>
            </a:r>
            <a:r>
              <a:rPr lang="zh-TW" altLang="en-US" sz="2800" b="1" u="sng" dirty="0">
                <a:solidFill>
                  <a:srgbClr val="002060"/>
                </a:solidFill>
              </a:rPr>
              <a:t>增修行為規範</a:t>
            </a:r>
          </a:p>
          <a:p>
            <a:pPr marL="812800" indent="-812800" algn="l">
              <a:spcBef>
                <a:spcPct val="0"/>
              </a:spcBef>
            </a:pPr>
            <a:r>
              <a:rPr kumimoji="1" lang="zh-TW" altLang="en-US" sz="2200" dirty="0">
                <a:solidFill>
                  <a:srgbClr val="000000"/>
                </a:solidFill>
                <a:ea typeface="新細明體" charset="-120"/>
                <a:cs typeface="Times New Roman" pitchFamily="18" charset="0"/>
              </a:rPr>
              <a:t>（</a:t>
            </a:r>
            <a:r>
              <a:rPr kumimoji="1" lang="zh-TW" altLang="en-US" sz="2200" dirty="0">
                <a:solidFill>
                  <a:srgbClr val="000000"/>
                </a:solidFill>
                <a:latin typeface="標楷體" pitchFamily="65" charset="-120"/>
              </a:rPr>
              <a:t>一）增訂個人之</a:t>
            </a:r>
            <a:r>
              <a:rPr kumimoji="1" lang="zh-TW" altLang="en-US" sz="2200" dirty="0">
                <a:solidFill>
                  <a:srgbClr val="FF0000"/>
                </a:solidFill>
                <a:latin typeface="標楷體" pitchFamily="65" charset="-120"/>
              </a:rPr>
              <a:t>醫療、基因、性生活、健康檢查及犯罪前科</a:t>
            </a:r>
            <a:r>
              <a:rPr kumimoji="1" lang="zh-TW" altLang="en-US" sz="2200" dirty="0">
                <a:solidFill>
                  <a:srgbClr val="000000"/>
                </a:solidFill>
                <a:latin typeface="標楷體" pitchFamily="65" charset="-120"/>
              </a:rPr>
              <a:t>等</a:t>
            </a:r>
            <a:r>
              <a:rPr kumimoji="1" lang="en-US" altLang="zh-TW" sz="2200" dirty="0">
                <a:solidFill>
                  <a:srgbClr val="000000"/>
                </a:solidFill>
                <a:latin typeface="標楷體" pitchFamily="65" charset="-120"/>
              </a:rPr>
              <a:t>5</a:t>
            </a:r>
            <a:r>
              <a:rPr kumimoji="1" lang="zh-TW" altLang="en-US" sz="2200" dirty="0">
                <a:solidFill>
                  <a:srgbClr val="000000"/>
                </a:solidFill>
                <a:latin typeface="標楷體" pitchFamily="65" charset="-120"/>
              </a:rPr>
              <a:t>種資料為</a:t>
            </a:r>
            <a:r>
              <a:rPr kumimoji="1" lang="zh-TW" altLang="en-US" sz="2200" u="sng" dirty="0">
                <a:solidFill>
                  <a:srgbClr val="000000"/>
                </a:solidFill>
                <a:latin typeface="標楷體" pitchFamily="65" charset="-120"/>
              </a:rPr>
              <a:t>特種資料</a:t>
            </a:r>
            <a:r>
              <a:rPr kumimoji="1" lang="zh-TW" altLang="en-US" sz="2200" dirty="0">
                <a:solidFill>
                  <a:srgbClr val="000000"/>
                </a:solidFill>
                <a:latin typeface="標楷體" pitchFamily="65" charset="-120"/>
              </a:rPr>
              <a:t>，應特別保護。</a:t>
            </a:r>
            <a:r>
              <a:rPr kumimoji="1" lang="en-US" altLang="zh-TW" sz="2200" dirty="0">
                <a:solidFill>
                  <a:srgbClr val="000000"/>
                </a:solidFill>
                <a:latin typeface="標楷體" pitchFamily="65" charset="-120"/>
              </a:rPr>
              <a:t>§6</a:t>
            </a:r>
          </a:p>
          <a:p>
            <a:pPr marL="812800" indent="-812800" algn="just">
              <a:spcBef>
                <a:spcPct val="0"/>
              </a:spcBef>
            </a:pPr>
            <a:r>
              <a:rPr kumimoji="1" lang="zh-TW" altLang="en-US" sz="2200" dirty="0">
                <a:solidFill>
                  <a:srgbClr val="000000"/>
                </a:solidFill>
                <a:latin typeface="標楷體" pitchFamily="65" charset="-120"/>
              </a:rPr>
              <a:t>（二）不論直接或間接蒐集個人資料，均有</a:t>
            </a:r>
            <a:r>
              <a:rPr kumimoji="1" lang="zh-TW" altLang="en-US" sz="2200" u="sng" dirty="0">
                <a:solidFill>
                  <a:srgbClr val="000000"/>
                </a:solidFill>
                <a:latin typeface="標楷體" pitchFamily="65" charset="-120"/>
              </a:rPr>
              <a:t>告知當事人之義務</a:t>
            </a:r>
            <a:r>
              <a:rPr kumimoji="1" lang="zh-TW" altLang="en-US" sz="2200" dirty="0">
                <a:solidFill>
                  <a:srgbClr val="000000"/>
                </a:solidFill>
                <a:latin typeface="標楷體" pitchFamily="65" charset="-120"/>
              </a:rPr>
              <a:t>。</a:t>
            </a:r>
            <a:r>
              <a:rPr kumimoji="1" lang="en-US" altLang="zh-TW" sz="2200" dirty="0">
                <a:solidFill>
                  <a:srgbClr val="000000"/>
                </a:solidFill>
                <a:latin typeface="標楷體" pitchFamily="65" charset="-120"/>
              </a:rPr>
              <a:t>§8</a:t>
            </a:r>
            <a:r>
              <a:rPr kumimoji="1" lang="zh-TW" altLang="en-US" sz="2200" dirty="0">
                <a:solidFill>
                  <a:srgbClr val="000000"/>
                </a:solidFill>
                <a:latin typeface="標楷體" pitchFamily="65" charset="-120"/>
              </a:rPr>
              <a:t>、</a:t>
            </a:r>
            <a:r>
              <a:rPr kumimoji="1" lang="en-US" altLang="zh-TW" sz="2200" dirty="0">
                <a:solidFill>
                  <a:srgbClr val="000000"/>
                </a:solidFill>
                <a:latin typeface="標楷體" pitchFamily="65" charset="-120"/>
              </a:rPr>
              <a:t>§9</a:t>
            </a:r>
          </a:p>
          <a:p>
            <a:pPr marL="812800" indent="-812800" algn="l">
              <a:spcBef>
                <a:spcPct val="0"/>
              </a:spcBef>
            </a:pPr>
            <a:r>
              <a:rPr kumimoji="1" lang="zh-TW" altLang="en-US" sz="2200" dirty="0">
                <a:solidFill>
                  <a:srgbClr val="000000"/>
                </a:solidFill>
                <a:latin typeface="標楷體" pitchFamily="65" charset="-120"/>
              </a:rPr>
              <a:t>（三）</a:t>
            </a:r>
            <a:r>
              <a:rPr kumimoji="1" lang="zh-TW" altLang="en-US" sz="2200" u="sng" dirty="0">
                <a:solidFill>
                  <a:srgbClr val="FF0000"/>
                </a:solidFill>
                <a:latin typeface="標楷體" pitchFamily="65" charset="-120"/>
              </a:rPr>
              <a:t>資料外洩或被竊取時</a:t>
            </a:r>
            <a:r>
              <a:rPr kumimoji="1" lang="zh-TW" altLang="en-US" sz="2200" dirty="0">
                <a:solidFill>
                  <a:srgbClr val="FF0000"/>
                </a:solidFill>
                <a:latin typeface="標楷體" pitchFamily="65" charset="-120"/>
              </a:rPr>
              <a:t>，資料持有者</a:t>
            </a:r>
            <a:r>
              <a:rPr kumimoji="1" lang="zh-TW" altLang="en-US" sz="2200" dirty="0" smtClean="0">
                <a:solidFill>
                  <a:srgbClr val="FF0000"/>
                </a:solidFill>
                <a:latin typeface="標楷體" pitchFamily="65" charset="-120"/>
              </a:rPr>
              <a:t>應於查明後以</a:t>
            </a:r>
            <a:r>
              <a:rPr kumimoji="1" lang="zh-TW" altLang="en-US" sz="2200" dirty="0">
                <a:solidFill>
                  <a:srgbClr val="FF0000"/>
                </a:solidFill>
                <a:latin typeface="標楷體" pitchFamily="65" charset="-120"/>
              </a:rPr>
              <a:t>適當方式</a:t>
            </a:r>
            <a:r>
              <a:rPr kumimoji="1" lang="zh-TW" altLang="en-US" sz="2200" u="sng" dirty="0">
                <a:solidFill>
                  <a:srgbClr val="FF0000"/>
                </a:solidFill>
                <a:latin typeface="標楷體" pitchFamily="65" charset="-120"/>
              </a:rPr>
              <a:t>通知當事人</a:t>
            </a:r>
            <a:r>
              <a:rPr kumimoji="1" lang="zh-TW" altLang="en-US" sz="2200" dirty="0">
                <a:solidFill>
                  <a:srgbClr val="FF0000"/>
                </a:solidFill>
                <a:latin typeface="標楷體" pitchFamily="65" charset="-120"/>
              </a:rPr>
              <a:t>。</a:t>
            </a:r>
            <a:r>
              <a:rPr kumimoji="1" lang="en-US" altLang="zh-TW" sz="2200" dirty="0">
                <a:solidFill>
                  <a:srgbClr val="FF0000"/>
                </a:solidFill>
                <a:latin typeface="標楷體" pitchFamily="65" charset="-120"/>
              </a:rPr>
              <a:t>§12</a:t>
            </a:r>
          </a:p>
          <a:p>
            <a:pPr marL="812800" indent="-812800" algn="l">
              <a:spcBef>
                <a:spcPct val="0"/>
              </a:spcBef>
            </a:pPr>
            <a:r>
              <a:rPr kumimoji="1" lang="zh-TW" altLang="en-US" sz="2200" dirty="0">
                <a:solidFill>
                  <a:srgbClr val="000000"/>
                </a:solidFill>
                <a:latin typeface="標楷體" pitchFamily="65" charset="-120"/>
              </a:rPr>
              <a:t>（四）非公務機關特定目的外利用之條件變更</a:t>
            </a:r>
            <a:r>
              <a:rPr kumimoji="1" lang="en-US" altLang="zh-TW" sz="2200" dirty="0">
                <a:solidFill>
                  <a:srgbClr val="000000"/>
                </a:solidFill>
                <a:latin typeface="標楷體" pitchFamily="65" charset="-120"/>
              </a:rPr>
              <a:t>(</a:t>
            </a:r>
            <a:r>
              <a:rPr kumimoji="1" lang="en-US" altLang="zh-TW" sz="2400" dirty="0">
                <a:solidFill>
                  <a:srgbClr val="000000"/>
                </a:solidFill>
              </a:rPr>
              <a:t>§20)</a:t>
            </a:r>
            <a:r>
              <a:rPr kumimoji="1" lang="en-US" altLang="zh-TW" sz="2200" dirty="0">
                <a:solidFill>
                  <a:srgbClr val="000000"/>
                </a:solidFill>
                <a:latin typeface="標楷體" pitchFamily="65" charset="-120"/>
              </a:rPr>
              <a:t>:</a:t>
            </a:r>
          </a:p>
          <a:p>
            <a:pPr marL="812800" indent="-812800" algn="l">
              <a:spcBef>
                <a:spcPct val="0"/>
              </a:spcBef>
            </a:pPr>
            <a:r>
              <a:rPr kumimoji="1" lang="en-US" altLang="zh-TW" sz="2200" dirty="0">
                <a:solidFill>
                  <a:srgbClr val="000000"/>
                </a:solidFill>
                <a:latin typeface="標楷體" pitchFamily="65" charset="-120"/>
              </a:rPr>
              <a:t>      </a:t>
            </a:r>
            <a:r>
              <a:rPr kumimoji="1" lang="en-US" altLang="zh-TW" sz="2400" dirty="0"/>
              <a:t>1.</a:t>
            </a:r>
            <a:r>
              <a:rPr kumimoji="1" lang="zh-TW" altLang="en-US" sz="2400" dirty="0"/>
              <a:t>法</a:t>
            </a:r>
            <a:r>
              <a:rPr kumimoji="1" lang="zh-TW" altLang="en-US" sz="2400" dirty="0">
                <a:solidFill>
                  <a:srgbClr val="C00000"/>
                </a:solidFill>
              </a:rPr>
              <a:t>律</a:t>
            </a:r>
            <a:r>
              <a:rPr kumimoji="1" lang="zh-TW" altLang="en-US" sz="2400" dirty="0"/>
              <a:t>明文規定</a:t>
            </a:r>
            <a:endParaRPr kumimoji="1" lang="en-US" altLang="zh-TW" sz="2400" dirty="0"/>
          </a:p>
          <a:p>
            <a:pPr marL="812800" indent="-812800" algn="l">
              <a:spcBef>
                <a:spcPct val="0"/>
              </a:spcBef>
            </a:pPr>
            <a:r>
              <a:rPr kumimoji="1" lang="en-US" altLang="zh-TW" sz="2200" dirty="0">
                <a:solidFill>
                  <a:srgbClr val="000000"/>
                </a:solidFill>
                <a:latin typeface="標楷體" pitchFamily="65" charset="-120"/>
              </a:rPr>
              <a:t>      4.</a:t>
            </a:r>
            <a:r>
              <a:rPr kumimoji="1" lang="zh-TW" altLang="en-US" sz="2400" dirty="0"/>
              <a:t>基於公共利益為統計或學術研究而有必要，且資</a:t>
            </a:r>
          </a:p>
          <a:p>
            <a:pPr marL="812800" indent="-812800" algn="l">
              <a:spcBef>
                <a:spcPct val="0"/>
              </a:spcBef>
            </a:pPr>
            <a:r>
              <a:rPr kumimoji="1" lang="zh-TW" altLang="en-US" sz="2400" dirty="0"/>
              <a:t>                 料經過處理後無從識別特定當事人。</a:t>
            </a:r>
            <a:r>
              <a:rPr kumimoji="1" lang="en-US" altLang="zh-TW" sz="2400" dirty="0"/>
              <a:t>(</a:t>
            </a:r>
            <a:r>
              <a:rPr kumimoji="1" lang="zh-TW" altLang="en-US" sz="2400" dirty="0"/>
              <a:t>本款新增</a:t>
            </a:r>
            <a:r>
              <a:rPr kumimoji="1" lang="en-US" altLang="zh-TW" sz="2400" dirty="0"/>
              <a:t>)</a:t>
            </a:r>
          </a:p>
          <a:p>
            <a:pPr marL="812800" indent="-812800" algn="l">
              <a:spcBef>
                <a:spcPct val="0"/>
              </a:spcBef>
            </a:pPr>
            <a:r>
              <a:rPr kumimoji="1" lang="en-US" altLang="zh-TW" sz="2400" dirty="0"/>
              <a:t>           5. </a:t>
            </a:r>
            <a:r>
              <a:rPr kumimoji="1" lang="zh-TW" altLang="en-US" sz="2400" dirty="0"/>
              <a:t>經當事人書面同意。  </a:t>
            </a:r>
          </a:p>
          <a:p>
            <a:pPr marL="812800" indent="-812800" algn="l">
              <a:spcBef>
                <a:spcPct val="0"/>
              </a:spcBef>
            </a:pPr>
            <a:r>
              <a:rPr kumimoji="1" lang="zh-TW" altLang="en-US" sz="2400" dirty="0"/>
              <a:t>          </a:t>
            </a:r>
            <a:r>
              <a:rPr kumimoji="1" lang="zh-TW" altLang="en-US" sz="2400" u="sng" dirty="0">
                <a:solidFill>
                  <a:srgbClr val="FF0000"/>
                </a:solidFill>
              </a:rPr>
              <a:t>非公務機關依前項規定利用個人資料行銷者，當事人表示拒絕接受行銷時，應即停止利用其個人資料行銷。非公務機關應於首次行銷時，免費提供當事人表示拒絕之方式。</a:t>
            </a:r>
            <a:r>
              <a:rPr kumimoji="1" lang="zh-TW" altLang="en-US" u="sng" dirty="0">
                <a:solidFill>
                  <a:srgbClr val="FF0000"/>
                </a:solidFill>
              </a:rPr>
              <a:t> </a:t>
            </a:r>
            <a:r>
              <a:rPr kumimoji="1" lang="zh-TW" altLang="en-US" sz="2200" u="sng" dirty="0">
                <a:solidFill>
                  <a:srgbClr val="FF0000"/>
                </a:solidFill>
                <a:latin typeface="標楷體" pitchFamily="65" charset="-120"/>
              </a:rPr>
              <a:t> </a:t>
            </a:r>
            <a:endParaRPr lang="zh-TW" altLang="en-US" b="1" u="sng" dirty="0">
              <a:solidFill>
                <a:srgbClr val="FF0000"/>
              </a:solidFill>
            </a:endParaRPr>
          </a:p>
        </p:txBody>
      </p:sp>
      <p:sp>
        <p:nvSpPr>
          <p:cNvPr id="275461" name="Text Box 7"/>
          <p:cNvSpPr txBox="1">
            <a:spLocks noChangeArrowheads="1"/>
          </p:cNvSpPr>
          <p:nvPr/>
        </p:nvSpPr>
        <p:spPr bwMode="auto">
          <a:xfrm>
            <a:off x="611188" y="4076700"/>
            <a:ext cx="7934325" cy="457200"/>
          </a:xfrm>
          <a:prstGeom prst="rect">
            <a:avLst/>
          </a:prstGeom>
          <a:noFill/>
          <a:ln w="12700">
            <a:noFill/>
            <a:miter lim="800000"/>
            <a:headEnd type="none" w="sm" len="sm"/>
            <a:tailEnd type="none" w="sm" len="sm"/>
          </a:ln>
        </p:spPr>
        <p:txBody>
          <a:bodyPr>
            <a:spAutoFit/>
          </a:bodyPr>
          <a:lstStyle/>
          <a:p>
            <a:pPr algn="l">
              <a:spcBef>
                <a:spcPct val="0"/>
              </a:spcBef>
              <a:buFont typeface="Wingdings" pitchFamily="2" charset="2"/>
              <a:buNone/>
            </a:pPr>
            <a:endParaRPr kumimoji="1" lang="zh-TW" altLang="zh-TW" sz="2400">
              <a:solidFill>
                <a:srgbClr val="000000"/>
              </a:solidFill>
              <a:latin typeface="標楷體"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980728"/>
            <a:ext cx="5271120" cy="584775"/>
          </a:xfrm>
        </p:spPr>
        <p:txBody>
          <a:bodyPr/>
          <a:lstStyle/>
          <a:p>
            <a:r>
              <a:rPr lang="zh-TW" altLang="en-US" sz="4800" dirty="0" smtClean="0">
                <a:solidFill>
                  <a:srgbClr val="FF0000"/>
                </a:solidFill>
                <a:ea typeface="標楷體" pitchFamily="65" charset="-120"/>
              </a:rPr>
              <a:t>這是不是個資</a:t>
            </a:r>
            <a:r>
              <a:rPr lang="en-US" altLang="zh-TW" sz="4800" dirty="0" smtClean="0">
                <a:solidFill>
                  <a:srgbClr val="FF0000"/>
                </a:solidFill>
                <a:ea typeface="標楷體" pitchFamily="65" charset="-120"/>
              </a:rPr>
              <a:t>?</a:t>
            </a:r>
            <a:endParaRPr lang="zh-TW" altLang="en-US" sz="4800" dirty="0">
              <a:solidFill>
                <a:srgbClr val="FF0000"/>
              </a:solidFill>
              <a:latin typeface="標楷體" pitchFamily="65" charset="-120"/>
              <a:ea typeface="標楷體" pitchFamily="65" charset="-120"/>
            </a:endParaRPr>
          </a:p>
        </p:txBody>
      </p:sp>
      <p:pic>
        <p:nvPicPr>
          <p:cNvPr id="63490" name="Picture 2"/>
          <p:cNvPicPr>
            <a:picLocks noGrp="1" noChangeAspect="1" noChangeArrowheads="1"/>
          </p:cNvPicPr>
          <p:nvPr>
            <p:ph idx="1"/>
          </p:nvPr>
        </p:nvPicPr>
        <p:blipFill>
          <a:blip r:embed="rId2" cstate="print"/>
          <a:srcRect/>
          <a:stretch>
            <a:fillRect/>
          </a:stretch>
        </p:blipFill>
        <p:spPr bwMode="auto">
          <a:xfrm>
            <a:off x="4932040" y="1628800"/>
            <a:ext cx="3800475" cy="3438525"/>
          </a:xfrm>
          <a:prstGeom prst="rect">
            <a:avLst/>
          </a:prstGeom>
          <a:noFill/>
          <a:ln w="9525">
            <a:noFill/>
            <a:miter lim="800000"/>
            <a:headEnd/>
            <a:tailEnd/>
          </a:ln>
        </p:spPr>
      </p:pic>
      <p:pic>
        <p:nvPicPr>
          <p:cNvPr id="63491" name="Picture 3"/>
          <p:cNvPicPr>
            <a:picLocks noChangeAspect="1" noChangeArrowheads="1"/>
          </p:cNvPicPr>
          <p:nvPr/>
        </p:nvPicPr>
        <p:blipFill>
          <a:blip r:embed="rId3" cstate="print"/>
          <a:srcRect/>
          <a:stretch>
            <a:fillRect/>
          </a:stretch>
        </p:blipFill>
        <p:spPr bwMode="auto">
          <a:xfrm>
            <a:off x="323528" y="1916832"/>
            <a:ext cx="4464496" cy="4237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lIns="92075" tIns="46038" rIns="92075" bIns="46038" anchor="ctr"/>
          <a:lstStyle/>
          <a:p>
            <a:pPr algn="r">
              <a:spcBef>
                <a:spcPct val="0"/>
              </a:spcBef>
            </a:pPr>
            <a:fld id="{A5BF6B3C-7651-4F57-9D5B-509B61AE3ED0}" type="slidenum">
              <a:rPr lang="en-US" altLang="zh-TW" sz="1400">
                <a:ea typeface="新細明體" charset="-120"/>
              </a:rPr>
              <a:pPr algn="r">
                <a:spcBef>
                  <a:spcPct val="0"/>
                </a:spcBef>
              </a:pPr>
              <a:t>30</a:t>
            </a:fld>
            <a:endParaRPr lang="en-US" altLang="zh-TW" sz="1400">
              <a:ea typeface="新細明體" charset="-120"/>
            </a:endParaRPr>
          </a:p>
        </p:txBody>
      </p:sp>
      <p:sp>
        <p:nvSpPr>
          <p:cNvPr id="339971" name="Text Box 3"/>
          <p:cNvSpPr txBox="1">
            <a:spLocks noChangeArrowheads="1"/>
          </p:cNvSpPr>
          <p:nvPr/>
        </p:nvSpPr>
        <p:spPr bwMode="auto">
          <a:xfrm>
            <a:off x="4114800" y="1828800"/>
            <a:ext cx="685800" cy="579438"/>
          </a:xfrm>
          <a:prstGeom prst="rect">
            <a:avLst/>
          </a:prstGeom>
          <a:noFill/>
          <a:ln w="12700">
            <a:noFill/>
            <a:miter lim="800000"/>
            <a:headEnd type="none" w="sm" len="sm"/>
            <a:tailEnd type="none" w="sm" len="sm"/>
          </a:ln>
        </p:spPr>
        <p:txBody>
          <a:bodyPr>
            <a:spAutoFit/>
          </a:bodyPr>
          <a:lstStyle/>
          <a:p>
            <a:pPr>
              <a:spcBef>
                <a:spcPct val="0"/>
              </a:spcBef>
            </a:pPr>
            <a:endParaRPr kumimoji="1" lang="zh-TW" altLang="zh-TW" sz="3200" b="1">
              <a:solidFill>
                <a:srgbClr val="000000"/>
              </a:solidFill>
            </a:endParaRPr>
          </a:p>
        </p:txBody>
      </p:sp>
      <p:sp>
        <p:nvSpPr>
          <p:cNvPr id="339972" name="Text Box 5"/>
          <p:cNvSpPr txBox="1">
            <a:spLocks noChangeArrowheads="1"/>
          </p:cNvSpPr>
          <p:nvPr/>
        </p:nvSpPr>
        <p:spPr bwMode="auto">
          <a:xfrm>
            <a:off x="395288" y="549275"/>
            <a:ext cx="8497887" cy="3994940"/>
          </a:xfrm>
          <a:prstGeom prst="rect">
            <a:avLst/>
          </a:prstGeom>
          <a:noFill/>
          <a:ln w="12700">
            <a:noFill/>
            <a:miter lim="800000"/>
            <a:headEnd type="none" w="sm" len="sm"/>
            <a:tailEnd type="none" w="sm" len="sm"/>
          </a:ln>
        </p:spPr>
        <p:txBody>
          <a:bodyPr>
            <a:spAutoFit/>
          </a:bodyPr>
          <a:lstStyle/>
          <a:p>
            <a:pPr marL="812800" indent="-812800" algn="l">
              <a:spcBef>
                <a:spcPct val="0"/>
              </a:spcBef>
            </a:pPr>
            <a:r>
              <a:rPr lang="zh-TW" altLang="en-US" sz="2800" b="1" u="sng" dirty="0" smtClean="0">
                <a:solidFill>
                  <a:srgbClr val="002060"/>
                </a:solidFill>
              </a:rPr>
              <a:t>四、</a:t>
            </a:r>
            <a:r>
              <a:rPr lang="zh-TW" altLang="en-US" sz="2800" b="1" u="sng" dirty="0">
                <a:solidFill>
                  <a:srgbClr val="002060"/>
                </a:solidFill>
              </a:rPr>
              <a:t>增修行為規範</a:t>
            </a:r>
          </a:p>
          <a:p>
            <a:pPr marL="812800" indent="-812800" algn="l"/>
            <a:r>
              <a:rPr kumimoji="1" lang="zh-TW" altLang="en-US" sz="2200" dirty="0" smtClean="0">
                <a:solidFill>
                  <a:srgbClr val="000000"/>
                </a:solidFill>
                <a:ea typeface="新細明體" charset="-120"/>
                <a:cs typeface="Times New Roman" pitchFamily="18" charset="0"/>
              </a:rPr>
              <a:t>（</a:t>
            </a:r>
            <a:r>
              <a:rPr kumimoji="1" lang="zh-TW" altLang="en-US" sz="2200" dirty="0">
                <a:solidFill>
                  <a:srgbClr val="000000"/>
                </a:solidFill>
                <a:cs typeface="Times New Roman" pitchFamily="18" charset="0"/>
              </a:rPr>
              <a:t>五</a:t>
            </a:r>
            <a:r>
              <a:rPr kumimoji="1" lang="zh-TW" altLang="en-US" sz="2200" dirty="0" smtClean="0">
                <a:solidFill>
                  <a:srgbClr val="000000"/>
                </a:solidFill>
                <a:latin typeface="標楷體" pitchFamily="65" charset="-120"/>
              </a:rPr>
              <a:t>）</a:t>
            </a:r>
            <a:r>
              <a:rPr lang="zh-TW" altLang="en-US" sz="2400" dirty="0" smtClean="0">
                <a:solidFill>
                  <a:srgbClr val="002060"/>
                </a:solidFill>
              </a:rPr>
              <a:t>中央目的事業主管機關</a:t>
            </a:r>
            <a:r>
              <a:rPr lang="zh-TW" altLang="en-US" sz="2400" dirty="0">
                <a:solidFill>
                  <a:srgbClr val="002060"/>
                </a:solidFill>
              </a:rPr>
              <a:t>個資檢察</a:t>
            </a:r>
            <a:r>
              <a:rPr lang="zh-TW" altLang="en-US" sz="2400" dirty="0" smtClean="0">
                <a:solidFill>
                  <a:srgbClr val="002060"/>
                </a:solidFill>
              </a:rPr>
              <a:t>權</a:t>
            </a:r>
            <a:r>
              <a:rPr lang="en-US" altLang="zh-TW" sz="2400" dirty="0" smtClean="0"/>
              <a:t>:</a:t>
            </a:r>
            <a:r>
              <a:rPr lang="zh-TW" altLang="en-US" sz="2400" dirty="0" smtClean="0"/>
              <a:t>中央目的事業主管機關或直轄市、縣（市）政府為執行資料檔案安全維護 </a:t>
            </a:r>
            <a:r>
              <a:rPr lang="en-US" altLang="zh-TW" sz="2400" dirty="0" smtClean="0"/>
              <a:t>….</a:t>
            </a:r>
            <a:r>
              <a:rPr lang="zh-TW" altLang="en-US" sz="2400" dirty="0" smtClean="0"/>
              <a:t>認有必 要或有違反本法規定之虞時，</a:t>
            </a:r>
            <a:r>
              <a:rPr lang="zh-TW" altLang="en-US" sz="2400" dirty="0" smtClean="0">
                <a:solidFill>
                  <a:srgbClr val="FF0000"/>
                </a:solidFill>
              </a:rPr>
              <a:t>得派員攜帶執行職務證明文件，進入檢查， 並得命相關人員為必要之說明、配合措施。</a:t>
            </a:r>
            <a:r>
              <a:rPr lang="zh-TW" altLang="en-US" sz="2400" dirty="0" smtClean="0"/>
              <a:t> </a:t>
            </a:r>
            <a:endParaRPr kumimoji="1" lang="en-US" altLang="zh-TW" sz="2200" dirty="0" smtClean="0">
              <a:solidFill>
                <a:srgbClr val="000000"/>
              </a:solidFill>
              <a:latin typeface="標楷體" pitchFamily="65" charset="-120"/>
            </a:endParaRPr>
          </a:p>
          <a:p>
            <a:pPr marL="812800" indent="-812800" algn="l"/>
            <a:r>
              <a:rPr kumimoji="1" lang="zh-TW" altLang="en-US" sz="2400" dirty="0" smtClean="0">
                <a:solidFill>
                  <a:srgbClr val="000000"/>
                </a:solidFill>
                <a:ea typeface="新細明體" charset="-120"/>
                <a:cs typeface="Times New Roman" pitchFamily="18" charset="0"/>
              </a:rPr>
              <a:t>（</a:t>
            </a:r>
            <a:r>
              <a:rPr kumimoji="1" lang="zh-TW" altLang="en-US" sz="2400" dirty="0">
                <a:solidFill>
                  <a:srgbClr val="000000"/>
                </a:solidFill>
                <a:cs typeface="Times New Roman" pitchFamily="18" charset="0"/>
              </a:rPr>
              <a:t>六</a:t>
            </a:r>
            <a:r>
              <a:rPr kumimoji="1" lang="zh-TW" altLang="en-US" sz="2400" dirty="0" smtClean="0">
                <a:solidFill>
                  <a:srgbClr val="000000"/>
                </a:solidFill>
                <a:latin typeface="標楷體" pitchFamily="65" charset="-120"/>
              </a:rPr>
              <a:t>）</a:t>
            </a:r>
            <a:r>
              <a:rPr kumimoji="1" lang="zh-TW" altLang="en-US" sz="2400" u="sng" dirty="0" smtClean="0"/>
              <a:t>非公務機關應採行</a:t>
            </a:r>
            <a:r>
              <a:rPr kumimoji="1" lang="zh-TW" altLang="en-US" sz="2400" u="sng" dirty="0" smtClean="0">
                <a:solidFill>
                  <a:srgbClr val="FF0000"/>
                </a:solidFill>
              </a:rPr>
              <a:t>適當之安全措施</a:t>
            </a:r>
            <a:r>
              <a:rPr kumimoji="1" lang="zh-TW" altLang="en-US" sz="2400" u="sng" dirty="0" smtClean="0"/>
              <a:t>，防止個人資料被竊取、竄改、毀損、滅失或洩漏。中央目的事業主管機關</a:t>
            </a:r>
            <a:r>
              <a:rPr kumimoji="1" lang="zh-TW" altLang="en-US" sz="2400" u="sng" dirty="0" smtClean="0">
                <a:solidFill>
                  <a:srgbClr val="FF0000"/>
                </a:solidFill>
              </a:rPr>
              <a:t>得指定非公務機關訂定個人資料檔案安全維護計畫或業務終止後個人資料處理方法</a:t>
            </a:r>
            <a:r>
              <a:rPr kumimoji="1" lang="zh-TW" altLang="en-US" sz="2400" u="sng" dirty="0" smtClean="0"/>
              <a:t>。 </a:t>
            </a:r>
            <a:r>
              <a:rPr kumimoji="1" lang="en-US" altLang="zh-TW" sz="2400" u="sng" dirty="0" smtClean="0"/>
              <a:t>(§ 27)</a:t>
            </a:r>
            <a:endParaRPr kumimoji="1" lang="en-US" altLang="zh-TW" sz="2400" dirty="0"/>
          </a:p>
        </p:txBody>
      </p:sp>
      <p:sp>
        <p:nvSpPr>
          <p:cNvPr id="339973" name="Text Box 7"/>
          <p:cNvSpPr txBox="1">
            <a:spLocks noChangeArrowheads="1"/>
          </p:cNvSpPr>
          <p:nvPr/>
        </p:nvSpPr>
        <p:spPr bwMode="auto">
          <a:xfrm>
            <a:off x="611188" y="4076700"/>
            <a:ext cx="7934325" cy="457200"/>
          </a:xfrm>
          <a:prstGeom prst="rect">
            <a:avLst/>
          </a:prstGeom>
          <a:noFill/>
          <a:ln w="12700">
            <a:noFill/>
            <a:miter lim="800000"/>
            <a:headEnd type="none" w="sm" len="sm"/>
            <a:tailEnd type="none" w="sm" len="sm"/>
          </a:ln>
        </p:spPr>
        <p:txBody>
          <a:bodyPr>
            <a:spAutoFit/>
          </a:bodyPr>
          <a:lstStyle/>
          <a:p>
            <a:pPr algn="l">
              <a:spcBef>
                <a:spcPct val="0"/>
              </a:spcBef>
              <a:buFont typeface="Wingdings" pitchFamily="2" charset="2"/>
              <a:buNone/>
            </a:pPr>
            <a:endParaRPr kumimoji="1" lang="zh-TW" altLang="zh-TW" sz="2400">
              <a:solidFill>
                <a:srgbClr val="000000"/>
              </a:solidFill>
              <a:latin typeface="標楷體" pitchFamily="65"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lIns="92075" tIns="46038" rIns="92075" bIns="46038" anchor="ctr"/>
          <a:lstStyle/>
          <a:p>
            <a:pPr algn="r">
              <a:spcBef>
                <a:spcPct val="0"/>
              </a:spcBef>
            </a:pPr>
            <a:fld id="{0088B6BA-6FD9-4BA6-ABDC-875589A5383A}" type="slidenum">
              <a:rPr lang="en-US" altLang="zh-TW" sz="1400">
                <a:ea typeface="新細明體" charset="-120"/>
              </a:rPr>
              <a:pPr algn="r">
                <a:spcBef>
                  <a:spcPct val="0"/>
                </a:spcBef>
              </a:pPr>
              <a:t>31</a:t>
            </a:fld>
            <a:endParaRPr lang="en-US" altLang="zh-TW" sz="1400">
              <a:ea typeface="新細明體" charset="-120"/>
            </a:endParaRPr>
          </a:p>
        </p:txBody>
      </p:sp>
      <p:sp>
        <p:nvSpPr>
          <p:cNvPr id="276483" name="Text Box 3"/>
          <p:cNvSpPr txBox="1">
            <a:spLocks noChangeArrowheads="1"/>
          </p:cNvSpPr>
          <p:nvPr/>
        </p:nvSpPr>
        <p:spPr bwMode="auto">
          <a:xfrm>
            <a:off x="685800" y="1905000"/>
            <a:ext cx="590550" cy="579438"/>
          </a:xfrm>
          <a:prstGeom prst="rect">
            <a:avLst/>
          </a:prstGeom>
          <a:noFill/>
          <a:ln w="12700">
            <a:noFill/>
            <a:miter lim="800000"/>
            <a:headEnd type="none" w="sm" len="sm"/>
            <a:tailEnd type="none" w="sm" len="sm"/>
          </a:ln>
        </p:spPr>
        <p:txBody>
          <a:bodyPr wrap="none">
            <a:spAutoFit/>
          </a:bodyPr>
          <a:lstStyle/>
          <a:p>
            <a:pPr algn="l">
              <a:spcBef>
                <a:spcPct val="0"/>
              </a:spcBef>
            </a:pPr>
            <a:r>
              <a:rPr kumimoji="1" lang="en-US" altLang="zh-TW" sz="3200" b="1">
                <a:latin typeface="標楷體" pitchFamily="65" charset="-120"/>
              </a:rPr>
              <a:t>  </a:t>
            </a:r>
            <a:endParaRPr kumimoji="1" lang="en-US" altLang="zh-TW" sz="3200">
              <a:latin typeface="標楷體" pitchFamily="65" charset="-120"/>
            </a:endParaRPr>
          </a:p>
        </p:txBody>
      </p:sp>
      <p:sp>
        <p:nvSpPr>
          <p:cNvPr id="276484" name="Text Box 5"/>
          <p:cNvSpPr txBox="1">
            <a:spLocks noChangeArrowheads="1"/>
          </p:cNvSpPr>
          <p:nvPr/>
        </p:nvSpPr>
        <p:spPr bwMode="auto">
          <a:xfrm>
            <a:off x="914400" y="3276600"/>
            <a:ext cx="5791200" cy="579438"/>
          </a:xfrm>
          <a:prstGeom prst="rect">
            <a:avLst/>
          </a:prstGeom>
          <a:noFill/>
          <a:ln w="12700">
            <a:noFill/>
            <a:miter lim="800000"/>
            <a:headEnd type="none" w="sm" len="sm"/>
            <a:tailEnd type="none" w="sm" len="sm"/>
          </a:ln>
        </p:spPr>
        <p:txBody>
          <a:bodyPr>
            <a:spAutoFit/>
          </a:bodyPr>
          <a:lstStyle/>
          <a:p>
            <a:pPr algn="l">
              <a:spcBef>
                <a:spcPct val="0"/>
              </a:spcBef>
            </a:pPr>
            <a:r>
              <a:rPr kumimoji="1" lang="en-US" altLang="zh-TW" sz="3200" b="1">
                <a:latin typeface="標楷體" pitchFamily="65" charset="-120"/>
              </a:rPr>
              <a:t> </a:t>
            </a:r>
            <a:endParaRPr kumimoji="1" lang="en-US" altLang="zh-TW" sz="3200">
              <a:latin typeface="標楷體" pitchFamily="65" charset="-120"/>
            </a:endParaRPr>
          </a:p>
        </p:txBody>
      </p:sp>
      <p:sp>
        <p:nvSpPr>
          <p:cNvPr id="276485" name="Text Box 9"/>
          <p:cNvSpPr txBox="1">
            <a:spLocks noChangeArrowheads="1"/>
          </p:cNvSpPr>
          <p:nvPr/>
        </p:nvSpPr>
        <p:spPr bwMode="auto">
          <a:xfrm>
            <a:off x="323528" y="476673"/>
            <a:ext cx="7992616" cy="4585871"/>
          </a:xfrm>
          <a:prstGeom prst="rect">
            <a:avLst/>
          </a:prstGeom>
          <a:noFill/>
          <a:ln w="12700">
            <a:noFill/>
            <a:miter lim="800000"/>
            <a:headEnd type="none" w="sm" len="sm"/>
            <a:tailEnd type="none" w="sm" len="sm"/>
          </a:ln>
        </p:spPr>
        <p:txBody>
          <a:bodyPr wrap="square">
            <a:spAutoFit/>
          </a:bodyPr>
          <a:lstStyle/>
          <a:p>
            <a:pPr algn="l">
              <a:spcBef>
                <a:spcPct val="0"/>
              </a:spcBef>
            </a:pPr>
            <a:r>
              <a:rPr kumimoji="1" lang="zh-TW" altLang="en-US" sz="2800" b="1" u="sng" dirty="0">
                <a:solidFill>
                  <a:srgbClr val="002060"/>
                </a:solidFill>
              </a:rPr>
              <a:t>五</a:t>
            </a:r>
            <a:r>
              <a:rPr kumimoji="1" lang="zh-TW" altLang="en-US" sz="2800" b="1" u="sng" dirty="0" smtClean="0">
                <a:solidFill>
                  <a:srgbClr val="002060"/>
                </a:solidFill>
              </a:rPr>
              <a:t>、鼓勵民間公益團體參與</a:t>
            </a:r>
          </a:p>
          <a:p>
            <a:pPr algn="l">
              <a:spcBef>
                <a:spcPct val="0"/>
              </a:spcBef>
            </a:pPr>
            <a:r>
              <a:rPr kumimoji="1" lang="zh-TW" altLang="en-US" sz="2800" dirty="0" smtClean="0"/>
              <a:t>為方便被害民眾行使本法規定之損害賠償請求 ，</a:t>
            </a:r>
            <a:r>
              <a:rPr kumimoji="1" lang="zh-TW" altLang="en-US" sz="2800" u="sng" dirty="0" smtClean="0"/>
              <a:t>本法修正草案特規定符合一定要件之財團法人或公益社團法人，得代替當事人提起團體訴訟</a:t>
            </a:r>
            <a:r>
              <a:rPr kumimoji="1" lang="zh-TW" altLang="en-US" sz="2800" dirty="0" smtClean="0"/>
              <a:t>，以節省勞費並保護民眾權益。 </a:t>
            </a:r>
            <a:r>
              <a:rPr kumimoji="1" lang="en-US" altLang="zh-TW" sz="2800" dirty="0" smtClean="0">
                <a:solidFill>
                  <a:srgbClr val="000000"/>
                </a:solidFill>
              </a:rPr>
              <a:t>§32</a:t>
            </a:r>
            <a:r>
              <a:rPr kumimoji="1" lang="en-US" altLang="zh-TW" sz="2800" dirty="0" smtClean="0"/>
              <a:t> -39</a:t>
            </a:r>
          </a:p>
          <a:p>
            <a:pPr algn="l">
              <a:spcBef>
                <a:spcPct val="0"/>
              </a:spcBef>
            </a:pPr>
            <a:endParaRPr kumimoji="1" lang="en-US" altLang="zh-TW" sz="2800" b="1" u="sng" dirty="0" smtClean="0">
              <a:solidFill>
                <a:srgbClr val="002060"/>
              </a:solidFill>
            </a:endParaRPr>
          </a:p>
          <a:p>
            <a:pPr algn="l">
              <a:spcBef>
                <a:spcPct val="0"/>
              </a:spcBef>
            </a:pPr>
            <a:r>
              <a:rPr kumimoji="1" lang="zh-TW" altLang="en-US" sz="2800" b="1" u="sng" dirty="0" smtClean="0">
                <a:solidFill>
                  <a:srgbClr val="002060"/>
                </a:solidFill>
              </a:rPr>
              <a:t>六、增加對非公務機關代表人之課責</a:t>
            </a:r>
            <a:endParaRPr kumimoji="1" lang="en-US" altLang="zh-TW" sz="2800" b="1" u="sng" dirty="0" smtClean="0">
              <a:solidFill>
                <a:srgbClr val="002060"/>
              </a:solidFill>
            </a:endParaRPr>
          </a:p>
          <a:p>
            <a:pPr algn="l">
              <a:spcBef>
                <a:spcPct val="0"/>
              </a:spcBef>
            </a:pPr>
            <a:endParaRPr kumimoji="1" lang="en-US" altLang="zh-TW" sz="2400" dirty="0" smtClean="0"/>
          </a:p>
          <a:p>
            <a:pPr algn="l">
              <a:spcBef>
                <a:spcPct val="0"/>
              </a:spcBef>
            </a:pPr>
            <a:endParaRPr kumimoji="1" lang="en-US" altLang="zh-TW" sz="2400" dirty="0" smtClean="0"/>
          </a:p>
          <a:p>
            <a:pPr algn="l">
              <a:spcBef>
                <a:spcPct val="0"/>
              </a:spcBef>
            </a:pPr>
            <a:endParaRPr kumimoji="1" lang="en-US" altLang="zh-TW" sz="2400" dirty="0"/>
          </a:p>
          <a:p>
            <a:pPr algn="l">
              <a:spcBef>
                <a:spcPct val="0"/>
              </a:spcBef>
            </a:pPr>
            <a:endParaRPr kumimoji="1" lang="en-US" altLang="zh-TW" sz="2400" dirty="0"/>
          </a:p>
        </p:txBody>
      </p:sp>
      <p:sp>
        <p:nvSpPr>
          <p:cNvPr id="276486" name="Text Box 10"/>
          <p:cNvSpPr txBox="1">
            <a:spLocks noChangeArrowheads="1"/>
          </p:cNvSpPr>
          <p:nvPr/>
        </p:nvSpPr>
        <p:spPr bwMode="auto">
          <a:xfrm>
            <a:off x="323528" y="3687901"/>
            <a:ext cx="8208962" cy="400110"/>
          </a:xfrm>
          <a:prstGeom prst="rect">
            <a:avLst/>
          </a:prstGeom>
          <a:noFill/>
          <a:ln w="12700">
            <a:noFill/>
            <a:miter lim="800000"/>
            <a:headEnd type="none" w="sm" len="sm"/>
            <a:tailEnd type="none" w="sm" len="sm"/>
          </a:ln>
        </p:spPr>
        <p:txBody>
          <a:bodyPr wrap="square">
            <a:spAutoFit/>
          </a:bodyPr>
          <a:lstStyle/>
          <a:p>
            <a:pPr marL="762000" indent="-762000" algn="l">
              <a:spcBef>
                <a:spcPct val="0"/>
              </a:spcBef>
            </a:pPr>
            <a:r>
              <a:rPr kumimoji="1" lang="en-US" altLang="zh-TW" sz="2000" dirty="0" smtClean="0">
                <a:latin typeface="標楷體" pitchFamily="65" charset="-120"/>
              </a:rPr>
              <a:t>    </a:t>
            </a:r>
            <a:endParaRPr kumimoji="1" lang="en-US" altLang="zh-TW" sz="2000" dirty="0">
              <a:latin typeface="標楷體" pitchFamily="65" charset="-120"/>
            </a:endParaRPr>
          </a:p>
        </p:txBody>
      </p:sp>
      <p:sp>
        <p:nvSpPr>
          <p:cNvPr id="8" name="矩形 7"/>
          <p:cNvSpPr/>
          <p:nvPr/>
        </p:nvSpPr>
        <p:spPr>
          <a:xfrm>
            <a:off x="467544" y="3645024"/>
            <a:ext cx="7992888" cy="1815882"/>
          </a:xfrm>
          <a:prstGeom prst="rect">
            <a:avLst/>
          </a:prstGeom>
        </p:spPr>
        <p:txBody>
          <a:bodyPr wrap="square">
            <a:spAutoFit/>
          </a:bodyPr>
          <a:lstStyle/>
          <a:p>
            <a:pPr algn="l"/>
            <a:r>
              <a:rPr lang="zh-TW" altLang="en-US" sz="2800" dirty="0" smtClean="0">
                <a:solidFill>
                  <a:srgbClr val="FF0000"/>
                </a:solidFill>
              </a:rPr>
              <a:t>非公務機關之代表人、管理人或其他有代表權人，因該非公務機關依前三 條規定受罰鍰處罰時，除能證明已盡防止義務者外，應並受同一額度罰鍰 之處罰</a:t>
            </a:r>
            <a:r>
              <a:rPr kumimoji="1" lang="en-US" altLang="zh-TW" sz="2800" dirty="0" smtClean="0">
                <a:solidFill>
                  <a:srgbClr val="FF0000"/>
                </a:solidFill>
                <a:latin typeface="標楷體" pitchFamily="65" charset="-120"/>
              </a:rPr>
              <a:t>§50</a:t>
            </a:r>
            <a:endParaRPr lang="zh-TW" altLang="en-US" sz="2800" dirty="0">
              <a:solidFill>
                <a:srgbClr val="FF0000"/>
              </a:solidFill>
            </a:endParaRPr>
          </a:p>
        </p:txBody>
      </p:sp>
      <p:pic>
        <p:nvPicPr>
          <p:cNvPr id="394241" name="Picture 1" descr="C:\Program Files\Microsoft Office\MEDIA\CAGCAT10\j0240695.wmf"/>
          <p:cNvPicPr>
            <a:picLocks noChangeAspect="1" noChangeArrowheads="1"/>
          </p:cNvPicPr>
          <p:nvPr/>
        </p:nvPicPr>
        <p:blipFill>
          <a:blip r:embed="rId2" cstate="print"/>
          <a:srcRect/>
          <a:stretch>
            <a:fillRect/>
          </a:stretch>
        </p:blipFill>
        <p:spPr bwMode="auto">
          <a:xfrm>
            <a:off x="2843808" y="5229200"/>
            <a:ext cx="1826057" cy="1246102"/>
          </a:xfrm>
          <a:prstGeom prst="rect">
            <a:avLst/>
          </a:prstGeom>
          <a:noFill/>
        </p:spPr>
      </p:pic>
      <p:pic>
        <p:nvPicPr>
          <p:cNvPr id="394242" name="Picture 2" descr="C:\Program Files\Microsoft Office\MEDIA\CAGCAT10\j0285698.wmf"/>
          <p:cNvPicPr>
            <a:picLocks noChangeAspect="1" noChangeArrowheads="1"/>
          </p:cNvPicPr>
          <p:nvPr/>
        </p:nvPicPr>
        <p:blipFill>
          <a:blip r:embed="rId3" cstate="print"/>
          <a:srcRect/>
          <a:stretch>
            <a:fillRect/>
          </a:stretch>
        </p:blipFill>
        <p:spPr bwMode="auto">
          <a:xfrm>
            <a:off x="5652120" y="5085184"/>
            <a:ext cx="2016224" cy="139218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08720"/>
            <a:ext cx="8748464" cy="3170099"/>
          </a:xfrm>
          <a:prstGeom prst="rect">
            <a:avLst/>
          </a:prstGeom>
        </p:spPr>
        <p:txBody>
          <a:bodyPr wrap="square">
            <a:spAutoFit/>
          </a:bodyPr>
          <a:lstStyle/>
          <a:p>
            <a:pPr marL="762000" indent="-762000" algn="l">
              <a:spcBef>
                <a:spcPct val="0"/>
              </a:spcBef>
            </a:pPr>
            <a:r>
              <a:rPr kumimoji="1" lang="zh-TW" altLang="en-US" sz="3200" b="1" u="sng" dirty="0" smtClean="0">
                <a:solidFill>
                  <a:srgbClr val="002060"/>
                </a:solidFill>
              </a:rPr>
              <a:t>七、</a:t>
            </a:r>
            <a:r>
              <a:rPr kumimoji="1" lang="zh-TW" altLang="en-US" sz="3200" b="1" u="sng" dirty="0" smtClean="0">
                <a:solidFill>
                  <a:srgbClr val="002060"/>
                </a:solidFill>
                <a:latin typeface="標楷體" pitchFamily="65" charset="-120"/>
              </a:rPr>
              <a:t>調整民事、刑事與行政罰責任內涵</a:t>
            </a:r>
            <a:r>
              <a:rPr kumimoji="1" lang="zh-TW" altLang="en-US" sz="3200" b="1" dirty="0" smtClean="0">
                <a:solidFill>
                  <a:srgbClr val="002060"/>
                </a:solidFill>
              </a:rPr>
              <a:t> </a:t>
            </a:r>
          </a:p>
          <a:p>
            <a:pPr marL="762000" indent="-762000">
              <a:spcBef>
                <a:spcPct val="0"/>
              </a:spcBef>
            </a:pPr>
            <a:r>
              <a:rPr kumimoji="1" lang="en-US" altLang="zh-TW" sz="2800" dirty="0" smtClean="0"/>
              <a:t>(</a:t>
            </a:r>
            <a:r>
              <a:rPr kumimoji="1" lang="zh-TW" altLang="en-US" sz="2800" dirty="0" smtClean="0"/>
              <a:t>一</a:t>
            </a:r>
            <a:r>
              <a:rPr kumimoji="1" lang="en-US" altLang="zh-TW" sz="2800" dirty="0" smtClean="0"/>
              <a:t>)</a:t>
            </a:r>
            <a:r>
              <a:rPr kumimoji="1" lang="zh-TW" altLang="en-US" sz="2800" u="sng" dirty="0" smtClean="0"/>
              <a:t>民事責任</a:t>
            </a:r>
            <a:r>
              <a:rPr kumimoji="1" lang="zh-TW" altLang="en-US" sz="2800" dirty="0" smtClean="0"/>
              <a:t>：關於同一原因事實行為，提高民事損害賠償總額之</a:t>
            </a:r>
            <a:r>
              <a:rPr kumimoji="1" lang="zh-TW" altLang="en-US" sz="2800" dirty="0" smtClean="0">
                <a:latin typeface="標楷體" pitchFamily="65" charset="-120"/>
              </a:rPr>
              <a:t>限制。 </a:t>
            </a:r>
            <a:r>
              <a:rPr kumimoji="1" lang="en-US" altLang="zh-TW" sz="2800" dirty="0" smtClean="0">
                <a:solidFill>
                  <a:srgbClr val="000000"/>
                </a:solidFill>
                <a:latin typeface="標楷體" pitchFamily="65" charset="-120"/>
              </a:rPr>
              <a:t>§28 </a:t>
            </a:r>
            <a:r>
              <a:rPr kumimoji="1" lang="en-US" altLang="zh-TW" sz="2800" dirty="0" smtClean="0">
                <a:latin typeface="標楷體" pitchFamily="65" charset="-120"/>
              </a:rPr>
              <a:t>(</a:t>
            </a:r>
            <a:r>
              <a:rPr kumimoji="1" lang="zh-TW" altLang="en-US" sz="2800" dirty="0" smtClean="0">
                <a:latin typeface="標楷體" pitchFamily="65" charset="-120"/>
              </a:rPr>
              <a:t>註：</a:t>
            </a:r>
            <a:r>
              <a:rPr kumimoji="1" lang="en-US" altLang="zh-TW" sz="2800" dirty="0" smtClean="0">
                <a:latin typeface="標楷體" pitchFamily="65" charset="-120"/>
              </a:rPr>
              <a:t>2</a:t>
            </a:r>
            <a:r>
              <a:rPr kumimoji="1" lang="zh-TW" altLang="en-US" sz="2800" dirty="0" smtClean="0">
                <a:latin typeface="標楷體" pitchFamily="65" charset="-120"/>
              </a:rPr>
              <a:t>千萬</a:t>
            </a:r>
            <a:r>
              <a:rPr kumimoji="1" lang="en-US" altLang="zh-TW" sz="2800" dirty="0" smtClean="0">
                <a:latin typeface="標楷體" pitchFamily="65" charset="-120"/>
              </a:rPr>
              <a:t>-&gt; 2</a:t>
            </a:r>
            <a:r>
              <a:rPr kumimoji="1" lang="zh-TW" altLang="en-US" sz="2800" dirty="0" smtClean="0">
                <a:latin typeface="標楷體" pitchFamily="65" charset="-120"/>
              </a:rPr>
              <a:t>億元</a:t>
            </a:r>
            <a:r>
              <a:rPr kumimoji="1" lang="en-US" altLang="zh-TW" sz="2800" dirty="0" smtClean="0">
                <a:latin typeface="標楷體" pitchFamily="65" charset="-120"/>
              </a:rPr>
              <a:t>) </a:t>
            </a:r>
          </a:p>
          <a:p>
            <a:pPr marL="762000" indent="-762000" algn="l">
              <a:spcBef>
                <a:spcPct val="0"/>
              </a:spcBef>
            </a:pPr>
            <a:r>
              <a:rPr kumimoji="1" lang="en-US" altLang="zh-TW" sz="2800" dirty="0" smtClean="0">
                <a:latin typeface="標楷體" pitchFamily="65" charset="-120"/>
              </a:rPr>
              <a:t>(</a:t>
            </a:r>
            <a:r>
              <a:rPr kumimoji="1" lang="zh-TW" altLang="en-US" sz="2800" dirty="0" smtClean="0">
                <a:latin typeface="標楷體" pitchFamily="65" charset="-120"/>
              </a:rPr>
              <a:t>二</a:t>
            </a:r>
            <a:r>
              <a:rPr kumimoji="1" lang="en-US" altLang="zh-TW" sz="2800" dirty="0" smtClean="0">
                <a:latin typeface="標楷體" pitchFamily="65" charset="-120"/>
              </a:rPr>
              <a:t>)</a:t>
            </a:r>
            <a:r>
              <a:rPr kumimoji="1" lang="zh-TW" altLang="en-US" sz="2800" u="sng" dirty="0" smtClean="0">
                <a:latin typeface="標楷體" pitchFamily="65" charset="-120"/>
              </a:rPr>
              <a:t>刑事責任</a:t>
            </a:r>
            <a:r>
              <a:rPr kumimoji="1" lang="zh-TW" altLang="en-US" sz="2800" dirty="0" smtClean="0">
                <a:latin typeface="標楷體" pitchFamily="65" charset="-120"/>
              </a:rPr>
              <a:t>：增訂非意圖營利違反本法行為者，得科處二年以下有期徒刑</a:t>
            </a:r>
            <a:r>
              <a:rPr kumimoji="1" lang="en-US" altLang="zh-TW" sz="2800" dirty="0" smtClean="0">
                <a:latin typeface="標楷體" pitchFamily="65" charset="-120"/>
              </a:rPr>
              <a:t>(</a:t>
            </a:r>
            <a:r>
              <a:rPr kumimoji="1" lang="zh-TW" altLang="en-US" sz="2800" dirty="0" smtClean="0">
                <a:latin typeface="標楷體" pitchFamily="65" charset="-120"/>
              </a:rPr>
              <a:t>告訴乃論</a:t>
            </a:r>
            <a:r>
              <a:rPr kumimoji="1" lang="en-US" altLang="zh-TW" sz="2800" dirty="0" smtClean="0">
                <a:latin typeface="標楷體" pitchFamily="65" charset="-120"/>
              </a:rPr>
              <a:t>)</a:t>
            </a:r>
            <a:r>
              <a:rPr kumimoji="1" lang="zh-TW" altLang="en-US" sz="2800" dirty="0" smtClean="0">
                <a:latin typeface="標楷體" pitchFamily="65" charset="-120"/>
              </a:rPr>
              <a:t>；提高意圖營利違反本法行為者之刑責為五年以下有期徒刑</a:t>
            </a:r>
            <a:r>
              <a:rPr kumimoji="1" lang="en-US" altLang="zh-TW" sz="2800" dirty="0" smtClean="0">
                <a:latin typeface="標楷體" pitchFamily="65" charset="-120"/>
              </a:rPr>
              <a:t>(</a:t>
            </a:r>
            <a:r>
              <a:rPr kumimoji="1" lang="zh-TW" altLang="en-US" sz="2800" dirty="0" smtClean="0">
                <a:latin typeface="標楷體" pitchFamily="65" charset="-120"/>
              </a:rPr>
              <a:t>非告訴乃論</a:t>
            </a:r>
            <a:r>
              <a:rPr kumimoji="1" lang="en-US" altLang="zh-TW" sz="2800" dirty="0" smtClean="0">
                <a:latin typeface="標楷體" pitchFamily="65" charset="-120"/>
              </a:rPr>
              <a:t>)</a:t>
            </a:r>
            <a:r>
              <a:rPr kumimoji="1" lang="zh-TW" altLang="en-US" sz="2800" dirty="0" smtClean="0">
                <a:latin typeface="標楷體" pitchFamily="65" charset="-120"/>
              </a:rPr>
              <a:t>。 </a:t>
            </a:r>
            <a:r>
              <a:rPr kumimoji="1" lang="en-US" altLang="zh-TW" sz="2800" dirty="0" smtClean="0">
                <a:solidFill>
                  <a:srgbClr val="000000"/>
                </a:solidFill>
                <a:latin typeface="標楷體" pitchFamily="65" charset="-120"/>
              </a:rPr>
              <a:t>§41</a:t>
            </a:r>
            <a:r>
              <a:rPr kumimoji="1" lang="zh-TW" altLang="en-US" sz="2800" dirty="0" smtClean="0">
                <a:solidFill>
                  <a:srgbClr val="000000"/>
                </a:solidFill>
                <a:latin typeface="標楷體" pitchFamily="65" charset="-120"/>
              </a:rPr>
              <a:t>、 </a:t>
            </a:r>
            <a:r>
              <a:rPr kumimoji="1" lang="en-US" altLang="zh-TW" sz="2800" dirty="0" smtClean="0">
                <a:solidFill>
                  <a:srgbClr val="000000"/>
                </a:solidFill>
                <a:latin typeface="標楷體" pitchFamily="65" charset="-120"/>
              </a:rPr>
              <a:t>§44</a:t>
            </a:r>
            <a:endParaRPr kumimoji="1" lang="en-US" altLang="zh-TW" sz="2800" dirty="0" smtClean="0">
              <a:latin typeface="標楷體" pitchFamily="65"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550" y="620713"/>
            <a:ext cx="7772400" cy="708025"/>
          </a:xfrm>
        </p:spPr>
        <p:txBody>
          <a:bodyPr/>
          <a:lstStyle/>
          <a:p>
            <a:pPr algn="ctr">
              <a:defRPr/>
            </a:pPr>
            <a:r>
              <a:rPr lang="zh-TW" altLang="en-US" dirty="0" smtClean="0">
                <a:latin typeface="標楷體" pitchFamily="65" charset="-120"/>
                <a:ea typeface="標楷體" pitchFamily="65" charset="-120"/>
              </a:rPr>
              <a:t>八、特種資料之應用</a:t>
            </a:r>
            <a:endParaRPr lang="zh-TW" altLang="en-US" dirty="0">
              <a:latin typeface="標楷體" pitchFamily="65" charset="-120"/>
              <a:ea typeface="標楷體" pitchFamily="65" charset="-120"/>
            </a:endParaRPr>
          </a:p>
        </p:txBody>
      </p:sp>
      <p:sp>
        <p:nvSpPr>
          <p:cNvPr id="3" name="文字版面配置區 2"/>
          <p:cNvSpPr>
            <a:spLocks noGrp="1"/>
          </p:cNvSpPr>
          <p:nvPr>
            <p:ph type="body" idx="1"/>
          </p:nvPr>
        </p:nvSpPr>
        <p:spPr>
          <a:xfrm>
            <a:off x="971550" y="1772815"/>
            <a:ext cx="7772400" cy="4536505"/>
          </a:xfrm>
        </p:spPr>
        <p:txBody>
          <a:bodyPr/>
          <a:lstStyle/>
          <a:p>
            <a:pPr marL="457200" indent="-457200">
              <a:buFont typeface="Arial" pitchFamily="34" charset="0"/>
              <a:buChar char="•"/>
              <a:defRPr/>
            </a:pPr>
            <a:r>
              <a:rPr lang="zh-TW" altLang="zh-TW" sz="2800" dirty="0" smtClean="0">
                <a:latin typeface="標楷體" pitchFamily="65" charset="-120"/>
                <a:ea typeface="標楷體" pitchFamily="65" charset="-120"/>
              </a:rPr>
              <a:t>醫療、基因、性生活、健康檢查及犯罪前科等</a:t>
            </a:r>
            <a:r>
              <a:rPr lang="en-US" altLang="zh-TW" sz="2800" dirty="0" smtClean="0">
                <a:latin typeface="標楷體" pitchFamily="65" charset="-120"/>
                <a:ea typeface="標楷體" pitchFamily="65" charset="-120"/>
              </a:rPr>
              <a:t>5</a:t>
            </a:r>
            <a:r>
              <a:rPr lang="zh-TW" altLang="zh-TW" sz="2800" dirty="0" smtClean="0">
                <a:latin typeface="標楷體" pitchFamily="65" charset="-120"/>
                <a:ea typeface="標楷體" pitchFamily="65" charset="-120"/>
              </a:rPr>
              <a:t>種個人資料為特種資料，應特別保護。非有法“</a:t>
            </a:r>
            <a:r>
              <a:rPr lang="zh-TW" altLang="zh-TW" sz="2800" dirty="0" smtClean="0">
                <a:solidFill>
                  <a:srgbClr val="FF0000"/>
                </a:solidFill>
                <a:latin typeface="標楷體" pitchFamily="65" charset="-120"/>
                <a:ea typeface="標楷體" pitchFamily="65" charset="-120"/>
              </a:rPr>
              <a:t>律</a:t>
            </a:r>
            <a:r>
              <a:rPr lang="en-US" altLang="zh-TW" sz="2800" dirty="0" smtClean="0">
                <a:latin typeface="標楷體" pitchFamily="65" charset="-120"/>
                <a:ea typeface="標楷體" pitchFamily="65" charset="-120"/>
              </a:rPr>
              <a:t>”</a:t>
            </a:r>
            <a:r>
              <a:rPr lang="zh-TW" altLang="zh-TW" sz="2800" dirty="0" smtClean="0">
                <a:latin typeface="標楷體" pitchFamily="65" charset="-120"/>
                <a:ea typeface="標楷體" pitchFamily="65" charset="-120"/>
              </a:rPr>
              <a:t>明文，執行法定職務且有適當安全措施，或當事人自行公開者，不得收集、處理、利用。</a:t>
            </a:r>
            <a:endParaRPr lang="en-US" altLang="zh-TW" sz="2800" dirty="0" smtClean="0">
              <a:latin typeface="標楷體" pitchFamily="65" charset="-120"/>
              <a:ea typeface="標楷體" pitchFamily="65" charset="-120"/>
            </a:endParaRPr>
          </a:p>
          <a:p>
            <a:pPr marL="457200" indent="-457200">
              <a:buFont typeface="Arial" pitchFamily="34" charset="0"/>
              <a:buChar char="•"/>
              <a:defRPr/>
            </a:pPr>
            <a:r>
              <a:rPr lang="zh-TW" altLang="zh-TW" sz="2800" dirty="0" smtClean="0">
                <a:latin typeface="標楷體" pitchFamily="65" charset="-120"/>
                <a:ea typeface="標楷體" pitchFamily="65" charset="-120"/>
              </a:rPr>
              <a:t>為統計或學術研究而有必要，</a:t>
            </a:r>
            <a:r>
              <a:rPr lang="zh-TW" altLang="zh-TW" sz="2800" dirty="0" smtClean="0">
                <a:solidFill>
                  <a:srgbClr val="C00000"/>
                </a:solidFill>
                <a:latin typeface="標楷體" pitchFamily="65" charset="-120"/>
                <a:ea typeface="標楷體" pitchFamily="65" charset="-120"/>
              </a:rPr>
              <a:t>且經一定程序得為蒐集、處理或利用之。但本款之程序、範圍須由中央目的事業主管機關會同法務部定之</a:t>
            </a:r>
            <a:r>
              <a:rPr lang="zh-TW" altLang="zh-TW" sz="2800" dirty="0" smtClean="0">
                <a:solidFill>
                  <a:srgbClr val="3B6F3F"/>
                </a:solidFill>
                <a:latin typeface="標楷體" pitchFamily="65" charset="-120"/>
                <a:ea typeface="標楷體" pitchFamily="65" charset="-120"/>
              </a:rPr>
              <a:t>。違反本條規定者不但有民事賠償責任，更將受到刑法之追訴。</a:t>
            </a:r>
            <a:r>
              <a:rPr lang="zh-TW" altLang="zh-TW"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6</a:t>
            </a:r>
            <a:endParaRPr lang="zh-TW" altLang="zh-TW" sz="2800" dirty="0" smtClean="0">
              <a:latin typeface="標楷體" pitchFamily="65" charset="-120"/>
              <a:ea typeface="標楷體" pitchFamily="65" charset="-120"/>
            </a:endParaRPr>
          </a:p>
          <a:p>
            <a:pPr>
              <a:defRPr/>
            </a:pPr>
            <a:endParaRPr lang="zh-TW" altLang="en-US" dirty="0">
              <a:latin typeface="標楷體" pitchFamily="65" charset="-120"/>
              <a:ea typeface="標楷體" pitchFamily="65" charset="-12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539552" y="1628800"/>
          <a:ext cx="8077200" cy="4646336"/>
        </p:xfrm>
        <a:graphic>
          <a:graphicData uri="http://schemas.openxmlformats.org/drawingml/2006/table">
            <a:tbl>
              <a:tblPr firstRow="1" bandRow="1">
                <a:tableStyleId>{00A15C55-8517-42AA-B614-E9B94910E393}</a:tableStyleId>
              </a:tblPr>
              <a:tblGrid>
                <a:gridCol w="2310408"/>
                <a:gridCol w="5766792"/>
              </a:tblGrid>
              <a:tr h="576064">
                <a:tc>
                  <a:txBody>
                    <a:bodyPr/>
                    <a:lstStyle/>
                    <a:p>
                      <a:pPr algn="ctr"/>
                      <a:r>
                        <a:rPr lang="zh-TW" altLang="en-US" sz="3200" dirty="0" smtClean="0">
                          <a:latin typeface="標楷體" pitchFamily="65" charset="-120"/>
                          <a:ea typeface="標楷體" pitchFamily="65" charset="-120"/>
                        </a:rPr>
                        <a:t>額度</a:t>
                      </a:r>
                      <a:r>
                        <a:rPr lang="en-US" altLang="zh-TW" sz="3200" dirty="0" smtClean="0">
                          <a:latin typeface="標楷體" pitchFamily="65" charset="-120"/>
                          <a:ea typeface="標楷體" pitchFamily="65" charset="-120"/>
                        </a:rPr>
                        <a:t>-NTD</a:t>
                      </a:r>
                      <a:endParaRPr lang="zh-TW" altLang="en-US" sz="3200" dirty="0">
                        <a:latin typeface="標楷體" pitchFamily="65" charset="-120"/>
                        <a:ea typeface="標楷體" pitchFamily="65" charset="-120"/>
                      </a:endParaRPr>
                    </a:p>
                  </a:txBody>
                  <a:tcPr/>
                </a:tc>
                <a:tc>
                  <a:txBody>
                    <a:bodyPr/>
                    <a:lstStyle/>
                    <a:p>
                      <a:pPr algn="ctr"/>
                      <a:r>
                        <a:rPr lang="zh-TW" altLang="en-US" sz="3200" dirty="0" smtClean="0">
                          <a:latin typeface="標楷體" pitchFamily="65" charset="-120"/>
                          <a:ea typeface="標楷體" pitchFamily="65" charset="-120"/>
                        </a:rPr>
                        <a:t>說    明</a:t>
                      </a:r>
                      <a:endParaRPr lang="zh-TW" altLang="en-US" sz="3200" dirty="0">
                        <a:latin typeface="標楷體" pitchFamily="65" charset="-120"/>
                        <a:ea typeface="標楷體" pitchFamily="65" charset="-120"/>
                      </a:endParaRPr>
                    </a:p>
                  </a:txBody>
                  <a:tcPr/>
                </a:tc>
              </a:tr>
              <a:tr h="846112">
                <a:tc>
                  <a:txBody>
                    <a:bodyPr/>
                    <a:lstStyle/>
                    <a:p>
                      <a:r>
                        <a:rPr lang="en-US" altLang="zh-TW" sz="3000" dirty="0" smtClean="0">
                          <a:solidFill>
                            <a:srgbClr val="C00000"/>
                          </a:solidFill>
                        </a:rPr>
                        <a:t>500-20000</a:t>
                      </a:r>
                      <a:endParaRPr lang="zh-TW" altLang="en-US" sz="3000" dirty="0">
                        <a:solidFill>
                          <a:srgbClr val="C00000"/>
                        </a:solidFill>
                      </a:endParaRPr>
                    </a:p>
                  </a:txBody>
                  <a:tcPr/>
                </a:tc>
                <a:tc>
                  <a:txBody>
                    <a:bodyPr/>
                    <a:lstStyle/>
                    <a:p>
                      <a:r>
                        <a:rPr lang="zh-TW" altLang="en-US" sz="2400" dirty="0" smtClean="0">
                          <a:solidFill>
                            <a:srgbClr val="C00000"/>
                          </a:solidFill>
                          <a:latin typeface="標楷體" pitchFamily="65" charset="-120"/>
                          <a:ea typeface="標楷體" pitchFamily="65" charset="-120"/>
                        </a:rPr>
                        <a:t>被害人</a:t>
                      </a:r>
                      <a:r>
                        <a:rPr lang="en-US" altLang="zh-TW" sz="2400" b="1" dirty="0" smtClean="0">
                          <a:solidFill>
                            <a:srgbClr val="C00000"/>
                          </a:solidFill>
                          <a:latin typeface="標楷體" pitchFamily="65" charset="-120"/>
                          <a:ea typeface="標楷體" pitchFamily="65" charset="-120"/>
                        </a:rPr>
                        <a:t>“</a:t>
                      </a:r>
                      <a:r>
                        <a:rPr lang="zh-TW" altLang="en-US" sz="2400" b="1" dirty="0" smtClean="0">
                          <a:solidFill>
                            <a:srgbClr val="C00000"/>
                          </a:solidFill>
                          <a:latin typeface="標楷體" pitchFamily="65" charset="-120"/>
                          <a:ea typeface="標楷體" pitchFamily="65" charset="-120"/>
                        </a:rPr>
                        <a:t>不易或不能證明</a:t>
                      </a:r>
                      <a:r>
                        <a:rPr lang="en-US" altLang="zh-TW" sz="2400" b="1" dirty="0" smtClean="0">
                          <a:solidFill>
                            <a:srgbClr val="C00000"/>
                          </a:solidFill>
                          <a:latin typeface="標楷體" pitchFamily="65" charset="-120"/>
                          <a:ea typeface="標楷體" pitchFamily="65" charset="-120"/>
                        </a:rPr>
                        <a:t>”</a:t>
                      </a:r>
                      <a:r>
                        <a:rPr lang="zh-TW" altLang="en-US" sz="2400" dirty="0" smtClean="0">
                          <a:solidFill>
                            <a:srgbClr val="C00000"/>
                          </a:solidFill>
                          <a:latin typeface="標楷體" pitchFamily="65" charset="-120"/>
                          <a:ea typeface="標楷體" pitchFamily="65" charset="-120"/>
                        </a:rPr>
                        <a:t>實際損害額，</a:t>
                      </a:r>
                      <a:endParaRPr lang="en-US" altLang="zh-TW" sz="2400" dirty="0" smtClean="0">
                        <a:solidFill>
                          <a:srgbClr val="C00000"/>
                        </a:solidFill>
                        <a:latin typeface="標楷體" pitchFamily="65" charset="-120"/>
                        <a:ea typeface="標楷體" pitchFamily="65" charset="-120"/>
                      </a:endParaRPr>
                    </a:p>
                    <a:p>
                      <a:r>
                        <a:rPr lang="zh-TW" altLang="en-US" sz="2400" dirty="0" smtClean="0">
                          <a:solidFill>
                            <a:srgbClr val="C00000"/>
                          </a:solidFill>
                          <a:latin typeface="標楷體" pitchFamily="65" charset="-120"/>
                          <a:ea typeface="標楷體" pitchFamily="65" charset="-120"/>
                        </a:rPr>
                        <a:t>依侵害情節，每人每一事件計算。</a:t>
                      </a:r>
                      <a:endParaRPr lang="zh-TW" altLang="en-US" sz="2400" dirty="0">
                        <a:solidFill>
                          <a:srgbClr val="C00000"/>
                        </a:solidFill>
                        <a:latin typeface="標楷體" pitchFamily="65" charset="-120"/>
                        <a:ea typeface="標楷體" pitchFamily="65" charset="-120"/>
                      </a:endParaRPr>
                    </a:p>
                  </a:txBody>
                  <a:tcPr/>
                </a:tc>
              </a:tr>
              <a:tr h="846112">
                <a:tc>
                  <a:txBody>
                    <a:bodyPr/>
                    <a:lstStyle/>
                    <a:p>
                      <a:r>
                        <a:rPr lang="en-US" altLang="zh-TW" sz="3000" dirty="0" smtClean="0"/>
                        <a:t>200000000</a:t>
                      </a:r>
                      <a:endParaRPr lang="zh-TW" altLang="en-US" sz="3000" dirty="0"/>
                    </a:p>
                  </a:txBody>
                  <a:tcPr/>
                </a:tc>
                <a:tc>
                  <a:txBody>
                    <a:bodyPr/>
                    <a:lstStyle/>
                    <a:p>
                      <a:r>
                        <a:rPr lang="zh-TW" altLang="en-US" sz="2400" dirty="0" smtClean="0">
                          <a:latin typeface="標楷體" pitchFamily="65" charset="-120"/>
                          <a:ea typeface="標楷體" pitchFamily="65" charset="-120"/>
                        </a:rPr>
                        <a:t>同一原因事實造成多數當事人權利受侵害，</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合計最高總額。</a:t>
                      </a:r>
                      <a:endParaRPr lang="zh-TW" altLang="en-US" sz="2400" dirty="0">
                        <a:latin typeface="標楷體" pitchFamily="65" charset="-120"/>
                        <a:ea typeface="標楷體" pitchFamily="65" charset="-120"/>
                      </a:endParaRPr>
                    </a:p>
                  </a:txBody>
                  <a:tcPr/>
                </a:tc>
              </a:tr>
              <a:tr h="729072">
                <a:tc>
                  <a:txBody>
                    <a:bodyPr/>
                    <a:lstStyle/>
                    <a:p>
                      <a:r>
                        <a:rPr lang="en-US" altLang="zh-TW" sz="3000" dirty="0" smtClean="0">
                          <a:solidFill>
                            <a:srgbClr val="C00000"/>
                          </a:solidFill>
                          <a:latin typeface="+mn-lt"/>
                          <a:ea typeface="標楷體" pitchFamily="65" charset="-120"/>
                        </a:rPr>
                        <a:t>&gt;200000000</a:t>
                      </a:r>
                      <a:endParaRPr lang="zh-TW" altLang="en-US" sz="3000" dirty="0">
                        <a:solidFill>
                          <a:srgbClr val="C00000"/>
                        </a:solidFill>
                        <a:latin typeface="+mn-lt"/>
                        <a:ea typeface="標楷體" pitchFamily="65" charset="-120"/>
                      </a:endParaRPr>
                    </a:p>
                  </a:txBody>
                  <a:tcPr/>
                </a:tc>
                <a:tc>
                  <a:txBody>
                    <a:bodyPr/>
                    <a:lstStyle/>
                    <a:p>
                      <a:r>
                        <a:rPr lang="zh-TW" altLang="en-US" sz="2400" dirty="0" smtClean="0">
                          <a:solidFill>
                            <a:srgbClr val="C00000"/>
                          </a:solidFill>
                          <a:latin typeface="標楷體" pitchFamily="65" charset="-120"/>
                          <a:ea typeface="標楷體" pitchFamily="65" charset="-120"/>
                        </a:rPr>
                        <a:t>因該原因事實所涉利益 超過</a:t>
                      </a:r>
                      <a:r>
                        <a:rPr lang="en-US" altLang="zh-TW" sz="2400" dirty="0" smtClean="0">
                          <a:solidFill>
                            <a:srgbClr val="C00000"/>
                          </a:solidFill>
                          <a:latin typeface="標楷體" pitchFamily="65" charset="-120"/>
                          <a:ea typeface="標楷體" pitchFamily="65" charset="-120"/>
                        </a:rPr>
                        <a:t>2</a:t>
                      </a:r>
                      <a:r>
                        <a:rPr lang="zh-TW" altLang="en-US" sz="2400" dirty="0" smtClean="0">
                          <a:solidFill>
                            <a:srgbClr val="C00000"/>
                          </a:solidFill>
                          <a:latin typeface="標楷體" pitchFamily="65" charset="-120"/>
                          <a:ea typeface="標楷體" pitchFamily="65" charset="-120"/>
                        </a:rPr>
                        <a:t>億元者，</a:t>
                      </a:r>
                      <a:endParaRPr lang="en-US" altLang="zh-TW" sz="2400" dirty="0" smtClean="0">
                        <a:solidFill>
                          <a:srgbClr val="C00000"/>
                        </a:solidFill>
                        <a:latin typeface="標楷體" pitchFamily="65" charset="-120"/>
                        <a:ea typeface="標楷體" pitchFamily="65" charset="-120"/>
                      </a:endParaRPr>
                    </a:p>
                    <a:p>
                      <a:r>
                        <a:rPr lang="zh-TW" altLang="en-US" sz="2400" dirty="0" smtClean="0">
                          <a:solidFill>
                            <a:srgbClr val="C00000"/>
                          </a:solidFill>
                          <a:latin typeface="標楷體" pitchFamily="65" charset="-120"/>
                          <a:ea typeface="標楷體" pitchFamily="65" charset="-120"/>
                        </a:rPr>
                        <a:t>以該所涉利益為限。 </a:t>
                      </a:r>
                      <a:endParaRPr lang="zh-TW" altLang="en-US" sz="2400" dirty="0">
                        <a:solidFill>
                          <a:srgbClr val="C00000"/>
                        </a:solidFill>
                        <a:latin typeface="標楷體" pitchFamily="65" charset="-120"/>
                        <a:ea typeface="標楷體" pitchFamily="65" charset="-120"/>
                      </a:endParaRPr>
                    </a:p>
                  </a:txBody>
                  <a:tcPr/>
                </a:tc>
              </a:tr>
              <a:tr h="729072">
                <a:tc>
                  <a:txBody>
                    <a:bodyPr/>
                    <a:lstStyle/>
                    <a:p>
                      <a:r>
                        <a:rPr lang="en-US" altLang="zh-TW" sz="3000" smtClean="0"/>
                        <a:t>&gt;500</a:t>
                      </a:r>
                      <a:endParaRPr lang="zh-TW" altLang="en-US" sz="3000" dirty="0"/>
                    </a:p>
                  </a:txBody>
                  <a:tcPr/>
                </a:tc>
                <a:tc>
                  <a:txBody>
                    <a:bodyPr/>
                    <a:lstStyle/>
                    <a:p>
                      <a:r>
                        <a:rPr lang="zh-TW" altLang="en-US" sz="2400" dirty="0" smtClean="0">
                          <a:latin typeface="標楷體" pitchFamily="65" charset="-120"/>
                          <a:ea typeface="標楷體" pitchFamily="65" charset="-120"/>
                        </a:rPr>
                        <a:t>同一原因事實造成之損害總額逾</a:t>
                      </a: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億元時，</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賠償金額不受每人每事件最低</a:t>
                      </a:r>
                      <a:r>
                        <a:rPr lang="en-US" altLang="zh-TW" sz="2400" dirty="0" smtClean="0">
                          <a:latin typeface="標楷體" pitchFamily="65" charset="-120"/>
                          <a:ea typeface="標楷體" pitchFamily="65" charset="-120"/>
                        </a:rPr>
                        <a:t>500</a:t>
                      </a:r>
                      <a:r>
                        <a:rPr lang="zh-TW" altLang="en-US" sz="2400" dirty="0" smtClean="0">
                          <a:latin typeface="標楷體" pitchFamily="65" charset="-120"/>
                          <a:ea typeface="標楷體" pitchFamily="65" charset="-120"/>
                        </a:rPr>
                        <a:t>元限制</a:t>
                      </a:r>
                      <a:endParaRPr lang="en-US" altLang="zh-TW" sz="2400" dirty="0" smtClean="0">
                        <a:latin typeface="標楷體" pitchFamily="65" charset="-120"/>
                        <a:ea typeface="標楷體" pitchFamily="65" charset="-120"/>
                      </a:endParaRPr>
                    </a:p>
                  </a:txBody>
                  <a:tcPr/>
                </a:tc>
              </a:tr>
              <a:tr h="729072">
                <a:tc>
                  <a:txBody>
                    <a:bodyPr/>
                    <a:lstStyle/>
                    <a:p>
                      <a:r>
                        <a:rPr lang="zh-TW" altLang="en-US" sz="3000" b="1" dirty="0" smtClean="0">
                          <a:solidFill>
                            <a:srgbClr val="C00000"/>
                          </a:solidFill>
                          <a:latin typeface="標楷體" pitchFamily="65" charset="-120"/>
                          <a:ea typeface="標楷體" pitchFamily="65" charset="-120"/>
                        </a:rPr>
                        <a:t>回復名譽</a:t>
                      </a:r>
                      <a:endParaRPr lang="zh-TW" altLang="en-US" sz="3000" b="1" dirty="0">
                        <a:solidFill>
                          <a:srgbClr val="C00000"/>
                        </a:solidFill>
                        <a:latin typeface="標楷體" pitchFamily="65" charset="-120"/>
                        <a:ea typeface="標楷體" pitchFamily="65" charset="-120"/>
                      </a:endParaRPr>
                    </a:p>
                  </a:txBody>
                  <a:tcPr/>
                </a:tc>
                <a:tc>
                  <a:txBody>
                    <a:bodyPr/>
                    <a:lstStyle/>
                    <a:p>
                      <a:r>
                        <a:rPr lang="zh-TW" altLang="en-US" dirty="0" smtClean="0"/>
                        <a:t>  </a:t>
                      </a:r>
                      <a:endParaRPr lang="en-US" altLang="zh-TW" dirty="0" smtClean="0"/>
                    </a:p>
                  </a:txBody>
                  <a:tcPr/>
                </a:tc>
              </a:tr>
            </a:tbl>
          </a:graphicData>
        </a:graphic>
      </p:graphicFrame>
      <p:sp>
        <p:nvSpPr>
          <p:cNvPr id="6" name="標題 1"/>
          <p:cNvSpPr txBox="1">
            <a:spLocks/>
          </p:cNvSpPr>
          <p:nvPr/>
        </p:nvSpPr>
        <p:spPr bwMode="auto">
          <a:xfrm>
            <a:off x="381000" y="413891"/>
            <a:ext cx="4114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0" i="0" u="none" strike="noStrike" kern="0" cap="none" spc="0" normalizeH="0" baseline="0" noProof="0" dirty="0" smtClean="0">
                <a:ln>
                  <a:noFill/>
                </a:ln>
                <a:solidFill>
                  <a:schemeClr val="tx2"/>
                </a:solidFill>
                <a:effectLst/>
                <a:uLnTx/>
                <a:uFillTx/>
                <a:latin typeface="標楷體" pitchFamily="65" charset="-120"/>
                <a:ea typeface="標楷體" pitchFamily="65" charset="-120"/>
                <a:cs typeface="+mj-cs"/>
              </a:rPr>
              <a:t>責任衝擊</a:t>
            </a:r>
            <a:r>
              <a:rPr kumimoji="0" lang="en-US" altLang="zh-TW" sz="3200" b="0" i="0" u="none" strike="noStrike" kern="0" cap="none" spc="0" normalizeH="0" baseline="0" noProof="0" dirty="0" smtClean="0">
                <a:ln>
                  <a:noFill/>
                </a:ln>
                <a:solidFill>
                  <a:schemeClr val="tx2"/>
                </a:solidFill>
                <a:effectLst/>
                <a:uLnTx/>
                <a:uFillTx/>
                <a:latin typeface="標楷體" pitchFamily="65" charset="-120"/>
                <a:ea typeface="標楷體" pitchFamily="65" charset="-120"/>
                <a:cs typeface="+mj-cs"/>
              </a:rPr>
              <a:t>(</a:t>
            </a:r>
            <a:r>
              <a:rPr kumimoji="0" lang="zh-TW" altLang="en-US" sz="3200" b="0" i="0" u="none" strike="noStrike" kern="0" cap="none" spc="0" normalizeH="0" baseline="0" noProof="0" dirty="0" smtClean="0">
                <a:ln>
                  <a:noFill/>
                </a:ln>
                <a:solidFill>
                  <a:schemeClr val="tx2"/>
                </a:solidFill>
                <a:effectLst/>
                <a:uLnTx/>
                <a:uFillTx/>
                <a:latin typeface="標楷體" pitchFamily="65" charset="-120"/>
                <a:ea typeface="標楷體" pitchFamily="65" charset="-120"/>
                <a:cs typeface="+mj-cs"/>
              </a:rPr>
              <a:t>個資法</a:t>
            </a:r>
            <a:r>
              <a:rPr kumimoji="0" lang="zh-TW" altLang="zh-TW" sz="3200" b="0" i="0" u="none" strike="noStrike" kern="0" cap="none" spc="0" normalizeH="0" baseline="0" noProof="0" dirty="0" smtClean="0">
                <a:ln>
                  <a:noFill/>
                </a:ln>
                <a:solidFill>
                  <a:schemeClr val="tx2"/>
                </a:solidFill>
                <a:effectLst/>
                <a:uLnTx/>
                <a:uFillTx/>
                <a:latin typeface="標楷體" pitchFamily="65" charset="-120"/>
                <a:ea typeface="標楷體" pitchFamily="65" charset="-120"/>
                <a:cs typeface="+mj-cs"/>
              </a:rPr>
              <a:t>§</a:t>
            </a:r>
            <a:r>
              <a:rPr kumimoji="0" lang="en-US" altLang="zh-TW" sz="3200" b="0" i="0" u="none" strike="noStrike" kern="0" cap="none" spc="0" normalizeH="0" baseline="0" noProof="0" dirty="0" smtClean="0">
                <a:ln>
                  <a:noFill/>
                </a:ln>
                <a:solidFill>
                  <a:schemeClr val="tx2"/>
                </a:solidFill>
                <a:effectLst/>
                <a:uLnTx/>
                <a:uFillTx/>
                <a:latin typeface="標楷體" pitchFamily="65" charset="-120"/>
                <a:ea typeface="標楷體" pitchFamily="65" charset="-120"/>
                <a:cs typeface="+mj-cs"/>
              </a:rPr>
              <a:t>28)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0" i="0" u="none" strike="noStrike" kern="0" cap="none" spc="0" normalizeH="0" baseline="0" noProof="0" dirty="0" smtClean="0">
                <a:ln>
                  <a:noFill/>
                </a:ln>
                <a:solidFill>
                  <a:schemeClr val="tx2"/>
                </a:solidFill>
                <a:effectLst/>
                <a:uLnTx/>
                <a:uFillTx/>
                <a:latin typeface="標楷體" pitchFamily="65" charset="-120"/>
                <a:ea typeface="標楷體" pitchFamily="65" charset="-120"/>
                <a:cs typeface="+mj-cs"/>
              </a:rPr>
              <a:t>民事責任</a:t>
            </a:r>
            <a:endParaRPr kumimoji="0" lang="zh-TW" altLang="en-US" sz="3200" b="0" i="0" u="none" strike="noStrike" kern="0" cap="none" spc="0" normalizeH="0" baseline="0" noProof="0" dirty="0">
              <a:ln>
                <a:noFill/>
              </a:ln>
              <a:solidFill>
                <a:schemeClr val="tx2"/>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910" y="428604"/>
            <a:ext cx="7924800" cy="914400"/>
          </a:xfrm>
        </p:spPr>
        <p:txBody>
          <a:bodyPr/>
          <a:lstStyle/>
          <a:p>
            <a:r>
              <a:rPr lang="zh-TW" altLang="en-US" sz="3600" dirty="0" smtClean="0"/>
              <a:t>美國個資法對於個資外洩之罰則</a:t>
            </a:r>
            <a:endParaRPr lang="zh-TW" altLang="en-US" sz="3600" dirty="0"/>
          </a:p>
        </p:txBody>
      </p:sp>
      <p:sp>
        <p:nvSpPr>
          <p:cNvPr id="3" name="內容版面配置區 2"/>
          <p:cNvSpPr>
            <a:spLocks noGrp="1"/>
          </p:cNvSpPr>
          <p:nvPr>
            <p:ph idx="1"/>
          </p:nvPr>
        </p:nvSpPr>
        <p:spPr>
          <a:xfrm>
            <a:off x="609600" y="1214422"/>
            <a:ext cx="7924800" cy="5643578"/>
          </a:xfrm>
        </p:spPr>
        <p:txBody>
          <a:bodyPr/>
          <a:lstStyle/>
          <a:p>
            <a:r>
              <a:rPr lang="en-US" altLang="zh-TW" sz="2800" dirty="0" smtClean="0"/>
              <a:t>Model Privacy and Data Security Bill</a:t>
            </a:r>
          </a:p>
          <a:p>
            <a:pPr lvl="1">
              <a:buNone/>
            </a:pPr>
            <a:r>
              <a:rPr lang="en-US" altLang="zh-TW" dirty="0" smtClean="0"/>
              <a:t>Section 10. Enforcement</a:t>
            </a:r>
          </a:p>
          <a:p>
            <a:pPr lvl="1">
              <a:buFont typeface="Wingdings" pitchFamily="2" charset="2"/>
              <a:buChar char="n"/>
            </a:pPr>
            <a:r>
              <a:rPr lang="en-US" altLang="zh-TW" dirty="0" smtClean="0"/>
              <a:t>Violation :  ….Except that the amount of any civil penalty under such Act may </a:t>
            </a:r>
            <a:r>
              <a:rPr lang="en-US" altLang="zh-TW" dirty="0" smtClean="0">
                <a:solidFill>
                  <a:srgbClr val="FF0000"/>
                </a:solidFill>
              </a:rPr>
              <a:t>not exceed $2,000,000</a:t>
            </a:r>
            <a:r>
              <a:rPr lang="en-US" altLang="zh-TW" dirty="0" smtClean="0"/>
              <a:t> for all related violations </a:t>
            </a:r>
            <a:r>
              <a:rPr lang="en-US" altLang="zh-TW" dirty="0" smtClean="0">
                <a:solidFill>
                  <a:srgbClr val="FF0000"/>
                </a:solidFill>
              </a:rPr>
              <a:t>by a single violator </a:t>
            </a:r>
            <a:r>
              <a:rPr lang="en-US" altLang="zh-TW" dirty="0" smtClean="0">
                <a:solidFill>
                  <a:schemeClr val="tx1"/>
                </a:solidFill>
              </a:rPr>
              <a:t>regardless of duration or the number of individuals affected.</a:t>
            </a:r>
          </a:p>
          <a:p>
            <a:pPr lvl="1">
              <a:buFont typeface="Wingdings" pitchFamily="2" charset="2"/>
              <a:buChar char="n"/>
            </a:pPr>
            <a:r>
              <a:rPr lang="en-US" altLang="zh-TW" dirty="0" smtClean="0"/>
              <a:t>Federal  Trade Commission Act </a:t>
            </a:r>
            <a:r>
              <a:rPr lang="en-US" altLang="zh-TW" dirty="0" smtClean="0">
                <a:solidFill>
                  <a:srgbClr val="FF0000"/>
                </a:solidFill>
              </a:rPr>
              <a:t>may be increased by up to tree times </a:t>
            </a:r>
            <a:r>
              <a:rPr lang="en-US" altLang="zh-TW" dirty="0" smtClean="0"/>
              <a:t>this amount if there is evidence that the defendant is found to have committed a violation willfully and knowingly</a:t>
            </a:r>
            <a:endParaRPr lang="zh-TW" altLang="en-US" dirty="0"/>
          </a:p>
        </p:txBody>
      </p:sp>
      <p:sp>
        <p:nvSpPr>
          <p:cNvPr id="4" name="投影片編號版面配置區 3"/>
          <p:cNvSpPr>
            <a:spLocks noGrp="1"/>
          </p:cNvSpPr>
          <p:nvPr>
            <p:ph type="sldNum" sz="quarter" idx="4294967295"/>
          </p:nvPr>
        </p:nvSpPr>
        <p:spPr>
          <a:xfrm>
            <a:off x="6553200" y="6248400"/>
            <a:ext cx="1905000" cy="457200"/>
          </a:xfrm>
          <a:prstGeom prst="rect">
            <a:avLst/>
          </a:prstGeom>
        </p:spPr>
        <p:txBody>
          <a:bodyPr/>
          <a:lstStyle/>
          <a:p>
            <a:pPr>
              <a:defRPr/>
            </a:pPr>
            <a:r>
              <a:rPr lang="zh-TW" altLang="en-US" smtClean="0"/>
              <a:t>-</a:t>
            </a:r>
            <a:fld id="{87A084BB-B9B5-47A0-94AF-BD5C6DB8C0C8}" type="slidenum">
              <a:rPr lang="zh-TW" altLang="en-US" smtClean="0"/>
              <a:pPr>
                <a:defRPr/>
              </a:pPr>
              <a:t>35</a:t>
            </a:fld>
            <a:r>
              <a:rPr lang="en-US" altLang="zh-TW" dirty="0" smtClean="0"/>
              <a:t>-</a:t>
            </a:r>
            <a:endParaRPr lang="en-US" altLang="zh-TW"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413891"/>
            <a:ext cx="8511480" cy="854869"/>
          </a:xfrm>
        </p:spPr>
        <p:txBody>
          <a:bodyPr/>
          <a:lstStyle/>
          <a:p>
            <a:r>
              <a:rPr lang="zh-TW" altLang="en-US" dirty="0" smtClean="0">
                <a:latin typeface="標楷體" pitchFamily="65" charset="-120"/>
                <a:ea typeface="標楷體" pitchFamily="65" charset="-120"/>
              </a:rPr>
              <a:t>責任衝擊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個資法</a:t>
            </a:r>
            <a:r>
              <a:rPr lang="zh-TW" altLang="zh-TW" dirty="0" smtClean="0">
                <a:latin typeface="標楷體" pitchFamily="65" charset="-120"/>
                <a:ea typeface="標楷體" pitchFamily="65" charset="-120"/>
              </a:rPr>
              <a:t>§</a:t>
            </a:r>
            <a:r>
              <a:rPr lang="en-US" altLang="zh-TW" dirty="0" smtClean="0">
                <a:latin typeface="標楷體" pitchFamily="65" charset="-120"/>
                <a:ea typeface="標楷體" pitchFamily="65" charset="-120"/>
              </a:rPr>
              <a:t>42)--</a:t>
            </a:r>
            <a:r>
              <a:rPr lang="zh-TW" altLang="en-US" sz="3600" dirty="0" smtClean="0">
                <a:latin typeface="標楷體" pitchFamily="65" charset="-120"/>
                <a:ea typeface="標楷體" pitchFamily="65" charset="-120"/>
              </a:rPr>
              <a:t>刑事責任</a:t>
            </a:r>
            <a:endParaRPr lang="zh-TW" altLang="en-US" sz="3600" dirty="0"/>
          </a:p>
        </p:txBody>
      </p:sp>
      <p:sp>
        <p:nvSpPr>
          <p:cNvPr id="3" name="內容版面配置區 2"/>
          <p:cNvSpPr>
            <a:spLocks noGrp="1"/>
          </p:cNvSpPr>
          <p:nvPr>
            <p:ph idx="1"/>
          </p:nvPr>
        </p:nvSpPr>
        <p:spPr/>
        <p:txBody>
          <a:bodyPr>
            <a:normAutofit/>
          </a:bodyPr>
          <a:lstStyle/>
          <a:p>
            <a:r>
              <a:rPr lang="zh-TW" altLang="en-US" sz="3000" dirty="0" smtClean="0">
                <a:latin typeface="標楷體" pitchFamily="65" charset="-120"/>
                <a:ea typeface="標楷體" pitchFamily="65" charset="-120"/>
              </a:rPr>
              <a:t>意圖為自己或第三人不法之利益或損害他人之利益，而對於個人資料檔案為</a:t>
            </a:r>
            <a:r>
              <a:rPr lang="zh-TW" altLang="en-US" sz="3000" dirty="0" smtClean="0">
                <a:solidFill>
                  <a:schemeClr val="bg2">
                    <a:lumMod val="90000"/>
                    <a:lumOff val="10000"/>
                  </a:schemeClr>
                </a:solidFill>
                <a:latin typeface="標楷體" pitchFamily="65" charset="-120"/>
                <a:ea typeface="標楷體" pitchFamily="65" charset="-120"/>
              </a:rPr>
              <a:t>非法變更、刪除或以其他非法方法</a:t>
            </a:r>
            <a:r>
              <a:rPr lang="zh-TW" altLang="en-US" sz="3000" dirty="0" smtClean="0">
                <a:latin typeface="標楷體" pitchFamily="65" charset="-120"/>
                <a:ea typeface="標楷體" pitchFamily="65" charset="-120"/>
              </a:rPr>
              <a:t>，致妨害個人資料檔案之</a:t>
            </a:r>
            <a:r>
              <a:rPr lang="zh-TW" altLang="en-US" sz="3000" dirty="0" smtClean="0">
                <a:solidFill>
                  <a:schemeClr val="bg2">
                    <a:lumMod val="90000"/>
                    <a:lumOff val="10000"/>
                  </a:schemeClr>
                </a:solidFill>
                <a:latin typeface="標楷體" pitchFamily="65" charset="-120"/>
                <a:ea typeface="標楷體" pitchFamily="65" charset="-120"/>
              </a:rPr>
              <a:t>正確</a:t>
            </a:r>
            <a:r>
              <a:rPr lang="zh-TW" altLang="en-US" sz="3000" dirty="0" smtClean="0">
                <a:latin typeface="標楷體" pitchFamily="65" charset="-120"/>
                <a:ea typeface="標楷體" pitchFamily="65" charset="-120"/>
              </a:rPr>
              <a:t>而足生損害於他人者</a:t>
            </a:r>
            <a:endParaRPr lang="en-US" altLang="zh-TW" sz="3000" dirty="0" smtClean="0">
              <a:latin typeface="標楷體" pitchFamily="65" charset="-120"/>
              <a:ea typeface="標楷體" pitchFamily="65" charset="-120"/>
            </a:endParaRPr>
          </a:p>
          <a:p>
            <a:pPr lvl="1"/>
            <a:r>
              <a:rPr lang="zh-TW" altLang="en-US" sz="2600" dirty="0" smtClean="0">
                <a:latin typeface="標楷體" pitchFamily="65" charset="-120"/>
                <a:ea typeface="標楷體" pitchFamily="65" charset="-120"/>
              </a:rPr>
              <a:t>處五年以下有期徒刑、拘役或科或併科新臺幣一百萬元以 下罰金。</a:t>
            </a:r>
            <a:endParaRPr lang="en-US" altLang="zh-TW" sz="2600" dirty="0" smtClean="0">
              <a:latin typeface="標楷體" pitchFamily="65" charset="-120"/>
              <a:ea typeface="標楷體" pitchFamily="65" charset="-120"/>
            </a:endParaRPr>
          </a:p>
          <a:p>
            <a:pPr lvl="1"/>
            <a:r>
              <a:rPr lang="zh-TW" altLang="en-US" sz="2600" dirty="0" smtClean="0">
                <a:latin typeface="標楷體" pitchFamily="65" charset="-120"/>
                <a:ea typeface="標楷體" pitchFamily="65" charset="-120"/>
              </a:rPr>
              <a:t>原則告訴乃論</a:t>
            </a:r>
            <a:r>
              <a:rPr lang="en-US" altLang="zh-TW" sz="2600" dirty="0" smtClean="0">
                <a:latin typeface="標楷體" pitchFamily="65" charset="-120"/>
                <a:ea typeface="標楷體" pitchFamily="65" charset="-120"/>
              </a:rPr>
              <a:t>(</a:t>
            </a:r>
            <a:r>
              <a:rPr lang="zh-TW" altLang="zh-TW" sz="2600" dirty="0" smtClean="0">
                <a:latin typeface="標楷體" pitchFamily="65" charset="-120"/>
                <a:ea typeface="標楷體" pitchFamily="65" charset="-120"/>
              </a:rPr>
              <a:t>§</a:t>
            </a:r>
            <a:r>
              <a:rPr lang="en-US" altLang="zh-TW" sz="2600" dirty="0" smtClean="0">
                <a:latin typeface="標楷體" pitchFamily="65" charset="-120"/>
                <a:ea typeface="標楷體" pitchFamily="65" charset="-120"/>
              </a:rPr>
              <a:t>45)</a:t>
            </a:r>
            <a:r>
              <a:rPr lang="zh-TW" altLang="en-US" sz="2600" dirty="0" smtClean="0">
                <a:latin typeface="標楷體" pitchFamily="65" charset="-120"/>
                <a:ea typeface="標楷體" pitchFamily="65" charset="-120"/>
              </a:rPr>
              <a:t>，例外</a:t>
            </a:r>
            <a:r>
              <a:rPr lang="zh-TW" altLang="zh-TW" sz="2600" dirty="0" smtClean="0">
                <a:latin typeface="標楷體" pitchFamily="65" charset="-120"/>
                <a:ea typeface="標楷體" pitchFamily="65" charset="-120"/>
              </a:rPr>
              <a:t>§</a:t>
            </a:r>
            <a:r>
              <a:rPr lang="en-US" altLang="zh-TW" sz="2600" dirty="0" smtClean="0">
                <a:latin typeface="標楷體" pitchFamily="65" charset="-120"/>
                <a:ea typeface="標楷體" pitchFamily="65" charset="-120"/>
              </a:rPr>
              <a:t>42</a:t>
            </a:r>
            <a:r>
              <a:rPr lang="zh-TW" altLang="en-US" sz="2600" dirty="0" smtClean="0">
                <a:latin typeface="標楷體" pitchFamily="65" charset="-120"/>
                <a:ea typeface="標楷體" pitchFamily="65" charset="-120"/>
              </a:rPr>
              <a:t>，對公務機關犯此罪非告訴乃論。</a:t>
            </a:r>
            <a:endParaRPr lang="zh-TW" altLang="en-US" sz="26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日本早稻田個資案例</a:t>
            </a:r>
            <a:endParaRPr lang="zh-TW" altLang="en-US" dirty="0"/>
          </a:p>
        </p:txBody>
      </p:sp>
      <p:sp>
        <p:nvSpPr>
          <p:cNvPr id="3" name="內容版面配置區 2"/>
          <p:cNvSpPr>
            <a:spLocks noGrp="1"/>
          </p:cNvSpPr>
          <p:nvPr>
            <p:ph idx="1"/>
          </p:nvPr>
        </p:nvSpPr>
        <p:spPr/>
        <p:txBody>
          <a:bodyPr/>
          <a:lstStyle/>
          <a:p>
            <a:r>
              <a:rPr lang="zh-TW" altLang="en-US" dirty="0" smtClean="0"/>
              <a:t>事件摘要</a:t>
            </a:r>
            <a:r>
              <a:rPr lang="en-US" altLang="zh-TW" dirty="0" smtClean="0"/>
              <a:t>:</a:t>
            </a:r>
            <a:r>
              <a:rPr lang="zh-TW" altLang="en-US" dirty="0" smtClean="0"/>
              <a:t>大陸領導人胡錦濤訪日，於早稻田大學演講。</a:t>
            </a:r>
            <a:endParaRPr lang="en-US" altLang="zh-TW" dirty="0" smtClean="0"/>
          </a:p>
          <a:p>
            <a:r>
              <a:rPr lang="zh-TW" altLang="en-US" dirty="0" smtClean="0"/>
              <a:t>日警方基於保護外國元首安全，要求學校提供學生名單</a:t>
            </a:r>
            <a:endParaRPr lang="en-US" altLang="zh-TW" dirty="0" smtClean="0"/>
          </a:p>
          <a:p>
            <a:r>
              <a:rPr lang="zh-TW" altLang="en-US" dirty="0" smtClean="0"/>
              <a:t>早稻田大學提供，但遭</a:t>
            </a:r>
            <a:r>
              <a:rPr lang="en-US" altLang="zh-TW" dirty="0" smtClean="0"/>
              <a:t>3</a:t>
            </a:r>
            <a:r>
              <a:rPr lang="zh-TW" altLang="en-US" dirty="0" smtClean="0"/>
              <a:t>學生依個資法告訴</a:t>
            </a:r>
            <a:endParaRPr lang="en-US" altLang="zh-TW" dirty="0" smtClean="0"/>
          </a:p>
          <a:p>
            <a:r>
              <a:rPr lang="zh-TW" altLang="en-US" dirty="0" smtClean="0"/>
              <a:t>法院判賠每位學生</a:t>
            </a:r>
            <a:r>
              <a:rPr lang="en-US" altLang="zh-TW" dirty="0" smtClean="0"/>
              <a:t>USD50(</a:t>
            </a:r>
            <a:r>
              <a:rPr lang="zh-TW" altLang="en-US" dirty="0" smtClean="0"/>
              <a:t>原告訴要求</a:t>
            </a:r>
            <a:r>
              <a:rPr lang="en-US" altLang="zh-TW" dirty="0" smtClean="0"/>
              <a:t>100)</a:t>
            </a:r>
          </a:p>
          <a:p>
            <a:endParaRPr lang="en-US" altLang="zh-TW" dirty="0" smtClean="0"/>
          </a:p>
          <a:p>
            <a:endParaRPr lang="zh-TW"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548680"/>
            <a:ext cx="8712968" cy="868958"/>
          </a:xfrm>
        </p:spPr>
        <p:txBody>
          <a:bodyPr/>
          <a:lstStyle/>
          <a:p>
            <a:r>
              <a:rPr lang="zh-TW" altLang="en-US" sz="3600" dirty="0" smtClean="0"/>
              <a:t>日本早稻田個資案例在我國個資法之適用</a:t>
            </a:r>
            <a:endParaRPr lang="zh-TW" altLang="en-US" sz="3600" dirty="0"/>
          </a:p>
        </p:txBody>
      </p:sp>
      <p:sp>
        <p:nvSpPr>
          <p:cNvPr id="3" name="內容版面配置區 2"/>
          <p:cNvSpPr>
            <a:spLocks noGrp="1"/>
          </p:cNvSpPr>
          <p:nvPr>
            <p:ph idx="1"/>
          </p:nvPr>
        </p:nvSpPr>
        <p:spPr>
          <a:xfrm>
            <a:off x="457200" y="1340768"/>
            <a:ext cx="8229600" cy="4785395"/>
          </a:xfrm>
        </p:spPr>
        <p:txBody>
          <a:bodyPr/>
          <a:lstStyle/>
          <a:p>
            <a:r>
              <a:rPr lang="zh-TW" altLang="en-US" sz="2800" dirty="0" smtClean="0"/>
              <a:t>第 </a:t>
            </a:r>
            <a:r>
              <a:rPr lang="en-US" altLang="zh-TW" sz="2800" dirty="0" smtClean="0"/>
              <a:t>20</a:t>
            </a:r>
            <a:r>
              <a:rPr lang="zh-TW" altLang="en-US" sz="2800" dirty="0" smtClean="0"/>
              <a:t>非公務機關對個人資料之利用，除第六條第一項所規定資料外，應於蒐集 之特定目的必要範圍內為之。但有下列情形之一者，得為特定目的外之利 用：</a:t>
            </a:r>
            <a:endParaRPr lang="en-US" altLang="zh-TW" sz="2800" dirty="0" smtClean="0"/>
          </a:p>
          <a:p>
            <a:pPr lvl="1">
              <a:buNone/>
            </a:pPr>
            <a:r>
              <a:rPr lang="zh-TW" altLang="en-US" sz="2400" dirty="0" smtClean="0"/>
              <a:t>一、法律明文規定。 </a:t>
            </a:r>
            <a:endParaRPr lang="en-US" altLang="zh-TW" sz="2400" dirty="0" smtClean="0"/>
          </a:p>
          <a:p>
            <a:pPr lvl="1">
              <a:buNone/>
            </a:pPr>
            <a:r>
              <a:rPr lang="zh-TW" altLang="en-US" sz="2400" dirty="0" smtClean="0"/>
              <a:t>二、</a:t>
            </a:r>
            <a:r>
              <a:rPr lang="zh-TW" altLang="en-US" sz="2400" dirty="0" smtClean="0">
                <a:solidFill>
                  <a:srgbClr val="FF0000"/>
                </a:solidFill>
              </a:rPr>
              <a:t>為增進公共利益</a:t>
            </a:r>
            <a:r>
              <a:rPr lang="zh-TW" altLang="en-US" sz="2400" dirty="0" smtClean="0"/>
              <a:t>。 </a:t>
            </a:r>
            <a:endParaRPr lang="en-US" altLang="zh-TW" sz="2400" dirty="0" smtClean="0"/>
          </a:p>
          <a:p>
            <a:pPr lvl="1">
              <a:buNone/>
            </a:pPr>
            <a:r>
              <a:rPr lang="zh-TW" altLang="en-US" sz="2400" dirty="0" smtClean="0"/>
              <a:t>三、為免除當事人之生命、身體、自由或財產上之危險。 </a:t>
            </a:r>
            <a:endParaRPr lang="en-US" altLang="zh-TW" sz="2400" dirty="0" smtClean="0"/>
          </a:p>
          <a:p>
            <a:pPr lvl="1">
              <a:buNone/>
            </a:pPr>
            <a:r>
              <a:rPr lang="zh-TW" altLang="en-US" sz="2400" dirty="0" smtClean="0"/>
              <a:t>四、</a:t>
            </a:r>
            <a:r>
              <a:rPr lang="zh-TW" altLang="en-US" sz="2400" dirty="0" smtClean="0">
                <a:solidFill>
                  <a:srgbClr val="FF0000"/>
                </a:solidFill>
              </a:rPr>
              <a:t>為防止他人權益之重大危害。 </a:t>
            </a:r>
            <a:endParaRPr lang="en-US" altLang="zh-TW" sz="2400" dirty="0" smtClean="0">
              <a:solidFill>
                <a:srgbClr val="FF0000"/>
              </a:solidFill>
            </a:endParaRPr>
          </a:p>
          <a:p>
            <a:endParaRPr lang="zh-TW"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我國個資法</a:t>
            </a:r>
            <a:endParaRPr lang="zh-TW" altLang="en-US" dirty="0"/>
          </a:p>
        </p:txBody>
      </p:sp>
      <p:sp>
        <p:nvSpPr>
          <p:cNvPr id="3" name="內容版面配置區 2"/>
          <p:cNvSpPr>
            <a:spLocks noGrp="1"/>
          </p:cNvSpPr>
          <p:nvPr>
            <p:ph idx="1"/>
          </p:nvPr>
        </p:nvSpPr>
        <p:spPr/>
        <p:txBody>
          <a:bodyPr/>
          <a:lstStyle/>
          <a:p>
            <a:endParaRPr lang="en-US" altLang="zh-TW" dirty="0" smtClean="0"/>
          </a:p>
          <a:p>
            <a:r>
              <a:rPr lang="zh-TW" altLang="en-US" sz="2800" dirty="0" smtClean="0"/>
              <a:t>第 </a:t>
            </a:r>
            <a:r>
              <a:rPr lang="en-US" altLang="zh-TW" sz="2800" dirty="0" smtClean="0"/>
              <a:t>19 </a:t>
            </a:r>
            <a:r>
              <a:rPr lang="zh-TW" altLang="en-US" sz="2800" dirty="0" smtClean="0"/>
              <a:t>條   非公務機關對個人資料之蒐集或處理，除第六條第一項所規定資料外，應 有特定目的，並符合下列情形之一者： </a:t>
            </a:r>
            <a:endParaRPr lang="en-US" altLang="zh-TW" sz="2800" dirty="0" smtClean="0"/>
          </a:p>
          <a:p>
            <a:pPr lvl="1"/>
            <a:r>
              <a:rPr lang="zh-TW" altLang="en-US" dirty="0" smtClean="0"/>
              <a:t>  六、與公共利益有關</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660112"/>
            <a:ext cx="4114800" cy="584775"/>
          </a:xfrm>
        </p:spPr>
        <p:txBody>
          <a:bodyPr/>
          <a:lstStyle/>
          <a:p>
            <a:r>
              <a:rPr lang="zh-TW" altLang="en-US" dirty="0" smtClean="0">
                <a:latin typeface="標楷體" pitchFamily="65" charset="-120"/>
                <a:ea typeface="標楷體" pitchFamily="65" charset="-120"/>
              </a:rPr>
              <a:t>甚麼是個人資料</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zh-TW" altLang="en-US" dirty="0" smtClean="0">
                <a:latin typeface="標楷體" pitchFamily="65" charset="-120"/>
                <a:ea typeface="標楷體" pitchFamily="65" charset="-120"/>
              </a:rPr>
              <a:t>有形的型體</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外貌長相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無形的內容：精神、心靈、個性、嗜好</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個人資料：</a:t>
            </a:r>
            <a:endParaRPr lang="en-US" altLang="zh-TW" dirty="0" smtClean="0">
              <a:latin typeface="標楷體" pitchFamily="65" charset="-120"/>
              <a:ea typeface="標楷體" pitchFamily="65" charset="-120"/>
            </a:endParaRPr>
          </a:p>
          <a:p>
            <a:pPr>
              <a:buNone/>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有形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無形</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得以直接或間接方式識別該個人之資料。</a:t>
            </a:r>
            <a:endParaRPr lang="en-US" altLang="zh-TW" dirty="0" smtClean="0">
              <a:solidFill>
                <a:srgbClr val="FF0000"/>
              </a:solidFill>
              <a:latin typeface="標楷體" pitchFamily="65" charset="-120"/>
              <a:ea typeface="標楷體" pitchFamily="65" charset="-120"/>
            </a:endParaRPr>
          </a:p>
          <a:p>
            <a:pPr lvl="1"/>
            <a:r>
              <a:rPr lang="zh-TW" altLang="en-US" dirty="0" smtClean="0">
                <a:latin typeface="標楷體" pitchFamily="65" charset="-120"/>
                <a:ea typeface="標楷體" pitchFamily="65" charset="-120"/>
              </a:rPr>
              <a:t>姓名、出生年月日、國民身分證統一編號、護照號碼、特徵</a:t>
            </a: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性別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、指紋、婚姻、家庭</a:t>
            </a: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家庭成員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a:t>
            </a: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學歷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、職業、病歷、醫療、基因、性生活、健康檢查、犯罪前科、聯絡方式</a:t>
            </a: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電話、 </a:t>
            </a:r>
            <a:r>
              <a:rPr lang="en-US" altLang="zh-TW" dirty="0" smtClean="0">
                <a:latin typeface="標楷體" pitchFamily="65" charset="-120"/>
                <a:ea typeface="標楷體" pitchFamily="65" charset="-120"/>
              </a:rPr>
              <a:t>e-mail)</a:t>
            </a:r>
            <a:r>
              <a:rPr lang="zh-TW" altLang="en-US" dirty="0" smtClean="0">
                <a:latin typeface="標楷體" pitchFamily="65" charset="-120"/>
                <a:ea typeface="標楷體" pitchFamily="65" charset="-120"/>
              </a:rPr>
              <a:t>、財務情況</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動產、不動產、 金融、保險、稅務資料</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、社會活動</a:t>
            </a: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組織會員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、其他</a:t>
            </a: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經歷、宗教</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zh-TW" altLang="en-US" dirty="0"/>
          </a:p>
        </p:txBody>
      </p:sp>
      <p:sp>
        <p:nvSpPr>
          <p:cNvPr id="5" name="橢圓 4"/>
          <p:cNvSpPr/>
          <p:nvPr/>
        </p:nvSpPr>
        <p:spPr bwMode="auto">
          <a:xfrm>
            <a:off x="5364088" y="4221088"/>
            <a:ext cx="792088" cy="432048"/>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 name="橢圓 5"/>
          <p:cNvSpPr/>
          <p:nvPr/>
        </p:nvSpPr>
        <p:spPr bwMode="auto">
          <a:xfrm>
            <a:off x="6300192" y="4221088"/>
            <a:ext cx="792088" cy="432048"/>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 name="橢圓 6"/>
          <p:cNvSpPr/>
          <p:nvPr/>
        </p:nvSpPr>
        <p:spPr bwMode="auto">
          <a:xfrm>
            <a:off x="7236296" y="4221088"/>
            <a:ext cx="1008112" cy="432048"/>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 name="橢圓 7"/>
          <p:cNvSpPr/>
          <p:nvPr/>
        </p:nvSpPr>
        <p:spPr bwMode="auto">
          <a:xfrm>
            <a:off x="1403648" y="4509120"/>
            <a:ext cx="1224136" cy="432048"/>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 name="橢圓 8"/>
          <p:cNvSpPr/>
          <p:nvPr/>
        </p:nvSpPr>
        <p:spPr bwMode="auto">
          <a:xfrm>
            <a:off x="2915816" y="4509120"/>
            <a:ext cx="1296144" cy="432048"/>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a:xfrm>
            <a:off x="323528" y="2204864"/>
            <a:ext cx="8820472" cy="1500187"/>
          </a:xfrm>
        </p:spPr>
        <p:txBody>
          <a:bodyPr/>
          <a:lstStyle/>
          <a:p>
            <a:r>
              <a:rPr kumimoji="1" lang="zh-TW" altLang="en-US" sz="4800" dirty="0" smtClean="0">
                <a:effectLst>
                  <a:outerShdw blurRad="38100" dist="38100" dir="2700000" algn="tl">
                    <a:srgbClr val="C0C0C0"/>
                  </a:outerShdw>
                </a:effectLst>
                <a:ea typeface="標楷體" pitchFamily="65" charset="-120"/>
              </a:rPr>
              <a:t>参、個資法施行細則草案</a:t>
            </a:r>
            <a:r>
              <a:rPr kumimoji="1" lang="zh-TW" altLang="en-US" sz="4800" dirty="0" smtClean="0">
                <a:solidFill>
                  <a:srgbClr val="000066"/>
                </a:solidFill>
                <a:effectLst>
                  <a:outerShdw blurRad="38100" dist="38100" dir="2700000" algn="tl">
                    <a:srgbClr val="C0C0C0"/>
                  </a:outerShdw>
                </a:effectLst>
                <a:ea typeface="標楷體" pitchFamily="65" charset="-120"/>
              </a:rPr>
              <a:t>重點</a:t>
            </a:r>
            <a:endParaRPr lang="zh-TW" altLang="en-US" sz="4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一、新增軌跡資料之概念</a:t>
            </a:r>
            <a:endParaRPr lang="zh-TW" altLang="en-US" dirty="0"/>
          </a:p>
        </p:txBody>
      </p:sp>
      <p:sp>
        <p:nvSpPr>
          <p:cNvPr id="3" name="內容版面配置區 2"/>
          <p:cNvSpPr>
            <a:spLocks noGrp="1"/>
          </p:cNvSpPr>
          <p:nvPr>
            <p:ph idx="1"/>
          </p:nvPr>
        </p:nvSpPr>
        <p:spPr>
          <a:xfrm>
            <a:off x="457200" y="1412776"/>
            <a:ext cx="8229600" cy="4713387"/>
          </a:xfrm>
        </p:spPr>
        <p:txBody>
          <a:bodyPr/>
          <a:lstStyle/>
          <a:p>
            <a:r>
              <a:rPr lang="zh-TW" altLang="en-US" dirty="0" smtClean="0"/>
              <a:t>為保護個人資料之隱私權，個人資料檔案除了備份檔案之外，亦應包括軌跡資料</a:t>
            </a:r>
            <a:endParaRPr lang="en-US" altLang="zh-TW" dirty="0" smtClean="0"/>
          </a:p>
          <a:p>
            <a:r>
              <a:rPr lang="zh-TW" altLang="en-US" sz="2800" dirty="0" smtClean="0">
                <a:solidFill>
                  <a:srgbClr val="003300"/>
                </a:solidFill>
              </a:rPr>
              <a:t>軌跡資料係指個人資料在蒐集、處理、利用過程中所產生非屬於原蒐集個資本體之衍生資訊（</a:t>
            </a:r>
            <a:r>
              <a:rPr lang="en-US" altLang="zh-TW" sz="2800" dirty="0" smtClean="0">
                <a:solidFill>
                  <a:srgbClr val="003300"/>
                </a:solidFill>
              </a:rPr>
              <a:t>LOG FILES</a:t>
            </a:r>
            <a:r>
              <a:rPr lang="zh-TW" altLang="en-US" sz="2800" dirty="0" smtClean="0">
                <a:solidFill>
                  <a:srgbClr val="003300"/>
                </a:solidFill>
              </a:rPr>
              <a:t>），包括（但不限於）資料存取人之代號、存取時間、使用設備代號、網路位址（</a:t>
            </a:r>
            <a:r>
              <a:rPr lang="en-US" altLang="zh-TW" sz="2800" dirty="0" smtClean="0">
                <a:solidFill>
                  <a:srgbClr val="003300"/>
                </a:solidFill>
              </a:rPr>
              <a:t>IP</a:t>
            </a:r>
            <a:r>
              <a:rPr lang="zh-TW" altLang="en-US" sz="2800" dirty="0" smtClean="0">
                <a:solidFill>
                  <a:srgbClr val="003300"/>
                </a:solidFill>
              </a:rPr>
              <a:t>）、經過之網路路徑</a:t>
            </a:r>
            <a:r>
              <a:rPr lang="en-US" altLang="zh-TW" sz="2800" dirty="0" smtClean="0">
                <a:solidFill>
                  <a:srgbClr val="003300"/>
                </a:solidFill>
              </a:rPr>
              <a:t>……</a:t>
            </a:r>
            <a:r>
              <a:rPr lang="zh-TW" altLang="en-US" sz="2800" dirty="0" smtClean="0">
                <a:solidFill>
                  <a:srgbClr val="003300"/>
                </a:solidFill>
              </a:rPr>
              <a:t>等，可用於比對、查證資料存取之適當性。</a:t>
            </a:r>
            <a:endParaRPr lang="en-US" altLang="zh-TW" sz="2800" dirty="0" smtClean="0">
              <a:solidFill>
                <a:srgbClr val="003300"/>
              </a:solidFill>
            </a:endParaRPr>
          </a:p>
          <a:p>
            <a:pPr lvl="2"/>
            <a:r>
              <a:rPr lang="zh-TW" altLang="en-US" dirty="0" smtClean="0"/>
              <a:t>第</a:t>
            </a:r>
            <a:r>
              <a:rPr lang="zh-TW" altLang="en-US" u="sng" dirty="0" smtClean="0"/>
              <a:t>五</a:t>
            </a:r>
            <a:r>
              <a:rPr lang="zh-TW" altLang="en-US" dirty="0" smtClean="0"/>
              <a:t>條　本法第</a:t>
            </a:r>
            <a:r>
              <a:rPr lang="zh-TW" altLang="en-US" u="sng" dirty="0" smtClean="0"/>
              <a:t>二</a:t>
            </a:r>
            <a:r>
              <a:rPr lang="zh-TW" altLang="en-US" dirty="0" smtClean="0"/>
              <a:t>條第二款所</a:t>
            </a:r>
            <a:r>
              <a:rPr lang="zh-TW" altLang="en-US" u="sng" dirty="0" smtClean="0"/>
              <a:t>稱</a:t>
            </a:r>
            <a:r>
              <a:rPr lang="zh-TW" altLang="en-US" dirty="0" smtClean="0"/>
              <a:t>個人資料檔案，包括備份檔案</a:t>
            </a:r>
            <a:r>
              <a:rPr lang="zh-TW" altLang="en-US" u="sng" dirty="0" smtClean="0"/>
              <a:t>及軌跡資料</a:t>
            </a:r>
            <a:r>
              <a:rPr lang="zh-TW" altLang="en-US" dirty="0" smtClean="0"/>
              <a:t>。 </a:t>
            </a:r>
          </a:p>
          <a:p>
            <a:endParaRPr lang="zh-TW"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二、增訂委託人適當監督義務之規定</a:t>
            </a:r>
            <a:r>
              <a:rPr lang="en-US" altLang="zh-TW" sz="3200" dirty="0" smtClean="0"/>
              <a:t>(</a:t>
            </a:r>
            <a:r>
              <a:rPr lang="zh-TW" altLang="en-US" sz="3200" dirty="0" smtClean="0"/>
              <a:t>細則</a:t>
            </a:r>
            <a:r>
              <a:rPr lang="en-US" altLang="zh-TW" sz="3200" dirty="0" smtClean="0"/>
              <a:t>8)</a:t>
            </a:r>
            <a:endParaRPr lang="zh-TW" altLang="en-US" sz="3200" dirty="0"/>
          </a:p>
        </p:txBody>
      </p:sp>
      <p:sp>
        <p:nvSpPr>
          <p:cNvPr id="3" name="內容版面配置區 2"/>
          <p:cNvSpPr>
            <a:spLocks noGrp="1"/>
          </p:cNvSpPr>
          <p:nvPr>
            <p:ph idx="1"/>
          </p:nvPr>
        </p:nvSpPr>
        <p:spPr>
          <a:xfrm>
            <a:off x="457200" y="1412776"/>
            <a:ext cx="8229600" cy="4713387"/>
          </a:xfrm>
        </p:spPr>
        <p:txBody>
          <a:bodyPr/>
          <a:lstStyle/>
          <a:p>
            <a:r>
              <a:rPr lang="zh-TW" altLang="en-US" sz="2800" dirty="0" smtClean="0"/>
              <a:t>委託他人蒐集、處理或利用個人資料之全部或一部時，委託人應對受託人為適當之監督。</a:t>
            </a:r>
          </a:p>
          <a:p>
            <a:r>
              <a:rPr lang="zh-TW" altLang="en-US" sz="2800" dirty="0" smtClean="0"/>
              <a:t>前項監督至少應包含下列事項： </a:t>
            </a:r>
          </a:p>
          <a:p>
            <a:pPr lvl="1"/>
            <a:r>
              <a:rPr lang="zh-TW" altLang="en-US" sz="2400" dirty="0" smtClean="0"/>
              <a:t>一、預定蒐集、處理或利用個人資料之範圍、類別、特定目的及其期間。 </a:t>
            </a:r>
          </a:p>
          <a:p>
            <a:pPr lvl="1"/>
            <a:r>
              <a:rPr lang="zh-TW" altLang="en-US" sz="2400" dirty="0" smtClean="0"/>
              <a:t>二、受託人就第九條第二項應採取之必要措施。</a:t>
            </a:r>
            <a:endParaRPr lang="en-US" altLang="zh-TW" sz="2400" dirty="0" smtClean="0"/>
          </a:p>
          <a:p>
            <a:r>
              <a:rPr lang="zh-TW" altLang="en-US" sz="2800" dirty="0" smtClean="0"/>
              <a:t>委託人應定期確認受託人執行之狀況，並將確認結果記錄之。 </a:t>
            </a:r>
          </a:p>
          <a:p>
            <a:endParaRPr lang="zh-TW" altLang="en-US" dirty="0" smtClean="0"/>
          </a:p>
          <a:p>
            <a:endParaRPr lang="zh-TW"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三、修訂「刪除」定義</a:t>
            </a:r>
            <a:r>
              <a:rPr lang="en-US" altLang="zh-TW" sz="3600" dirty="0" smtClean="0"/>
              <a:t>(</a:t>
            </a:r>
            <a:r>
              <a:rPr lang="zh-TW" altLang="en-US" sz="3600" dirty="0" smtClean="0"/>
              <a:t>細則第</a:t>
            </a:r>
            <a:r>
              <a:rPr lang="en-US" altLang="zh-TW" sz="3600" dirty="0" smtClean="0"/>
              <a:t>6</a:t>
            </a:r>
            <a:r>
              <a:rPr lang="zh-TW" altLang="en-US" sz="3600" dirty="0" smtClean="0"/>
              <a:t>條</a:t>
            </a:r>
            <a:r>
              <a:rPr lang="en-US" altLang="zh-TW" sz="3600" dirty="0" smtClean="0"/>
              <a:t>)</a:t>
            </a:r>
            <a:endParaRPr lang="zh-TW" altLang="en-US" sz="3600" dirty="0"/>
          </a:p>
        </p:txBody>
      </p:sp>
      <p:sp>
        <p:nvSpPr>
          <p:cNvPr id="3" name="內容版面配置區 2"/>
          <p:cNvSpPr>
            <a:spLocks noGrp="1"/>
          </p:cNvSpPr>
          <p:nvPr>
            <p:ph idx="1"/>
          </p:nvPr>
        </p:nvSpPr>
        <p:spPr/>
        <p:txBody>
          <a:bodyPr/>
          <a:lstStyle/>
          <a:p>
            <a:r>
              <a:rPr lang="zh-TW" altLang="en-US" dirty="0" smtClean="0"/>
              <a:t>本法第</a:t>
            </a:r>
            <a:r>
              <a:rPr lang="zh-TW" altLang="en-US" u="sng" dirty="0" smtClean="0"/>
              <a:t>二</a:t>
            </a:r>
            <a:r>
              <a:rPr lang="zh-TW" altLang="en-US" dirty="0" smtClean="0"/>
              <a:t>條第</a:t>
            </a:r>
            <a:r>
              <a:rPr lang="zh-TW" altLang="en-US" u="sng" dirty="0" smtClean="0"/>
              <a:t>四</a:t>
            </a:r>
            <a:r>
              <a:rPr lang="zh-TW" altLang="en-US" dirty="0" smtClean="0"/>
              <a:t>款所稱刪除，指使已儲存之個人資料自個人資料檔案中消失</a:t>
            </a:r>
            <a:r>
              <a:rPr lang="en-US" altLang="zh-TW" dirty="0" smtClean="0">
                <a:solidFill>
                  <a:srgbClr val="FF0000"/>
                </a:solidFill>
              </a:rPr>
              <a:t>(</a:t>
            </a:r>
            <a:r>
              <a:rPr lang="zh-TW" altLang="en-US" dirty="0" smtClean="0">
                <a:solidFill>
                  <a:srgbClr val="FF0000"/>
                </a:solidFill>
              </a:rPr>
              <a:t>原為消失而不復存在</a:t>
            </a:r>
            <a:r>
              <a:rPr lang="en-US" altLang="zh-TW" dirty="0" smtClean="0">
                <a:solidFill>
                  <a:srgbClr val="FF0000"/>
                </a:solidFill>
              </a:rPr>
              <a:t>)</a:t>
            </a:r>
            <a:r>
              <a:rPr lang="zh-TW" altLang="en-US" dirty="0" smtClean="0"/>
              <a:t>。</a:t>
            </a:r>
            <a:endParaRPr lang="en-US" altLang="zh-TW" dirty="0" smtClean="0"/>
          </a:p>
          <a:p>
            <a:r>
              <a:rPr lang="zh-TW" altLang="en-US" dirty="0" smtClean="0"/>
              <a:t>前項規定，如為事後查核、比對或證明之需要而留存軌跡資料者，得不予刪除。 </a:t>
            </a:r>
          </a:p>
          <a:p>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3600" dirty="0" smtClean="0"/>
              <a:t>四、定義適當安全維護措施</a:t>
            </a:r>
            <a:r>
              <a:rPr lang="en-US" altLang="zh-TW" sz="2400" dirty="0" smtClean="0"/>
              <a:t>(</a:t>
            </a:r>
            <a:r>
              <a:rPr lang="zh-TW" altLang="en-US" sz="2400" dirty="0" smtClean="0"/>
              <a:t>細則第</a:t>
            </a:r>
            <a:r>
              <a:rPr lang="en-US" altLang="zh-TW" sz="2400" dirty="0" smtClean="0"/>
              <a:t>9</a:t>
            </a:r>
            <a:r>
              <a:rPr lang="zh-TW" altLang="en-US" sz="2400" dirty="0" smtClean="0"/>
              <a:t>條</a:t>
            </a:r>
            <a:r>
              <a:rPr lang="en-US" altLang="zh-TW" sz="2400" dirty="0" smtClean="0"/>
              <a:t>)</a:t>
            </a:r>
            <a:endParaRPr lang="zh-TW" altLang="en-US" sz="2400" dirty="0"/>
          </a:p>
        </p:txBody>
      </p:sp>
      <p:sp>
        <p:nvSpPr>
          <p:cNvPr id="5" name="內容版面配置區 4"/>
          <p:cNvSpPr>
            <a:spLocks noGrp="1"/>
          </p:cNvSpPr>
          <p:nvPr>
            <p:ph idx="1"/>
          </p:nvPr>
        </p:nvSpPr>
        <p:spPr>
          <a:xfrm>
            <a:off x="457200" y="1412776"/>
            <a:ext cx="8229600" cy="4713387"/>
          </a:xfrm>
        </p:spPr>
        <p:txBody>
          <a:bodyPr/>
          <a:lstStyle/>
          <a:p>
            <a:r>
              <a:rPr lang="zh-TW" altLang="en-US" sz="2800" dirty="0" smtClean="0"/>
              <a:t>本法所稱適當安全維護措施、安全維護事項或適當之安全措施，指公務機關或非公務機關為防止個人資料被竊取、竄改、毀損、滅失或洩漏，採取技術上</a:t>
            </a:r>
            <a:r>
              <a:rPr lang="zh-TW" altLang="en-US" sz="2800" dirty="0" smtClean="0">
                <a:solidFill>
                  <a:srgbClr val="FF0000"/>
                </a:solidFill>
              </a:rPr>
              <a:t>及組織上</a:t>
            </a:r>
            <a:r>
              <a:rPr lang="zh-TW" altLang="en-US" sz="2800" dirty="0" smtClean="0"/>
              <a:t>之必要措施。 </a:t>
            </a:r>
          </a:p>
          <a:p>
            <a:pPr lvl="1">
              <a:buNone/>
            </a:pPr>
            <a:r>
              <a:rPr lang="zh-TW" altLang="en-US" sz="2400" dirty="0" smtClean="0"/>
              <a:t>前項必要措施，應包括下列事項：</a:t>
            </a:r>
          </a:p>
          <a:p>
            <a:pPr lvl="1"/>
            <a:r>
              <a:rPr lang="zh-TW" altLang="en-US" sz="2400" dirty="0" smtClean="0"/>
              <a:t>一、	成立管理組織，配置相當資源。 </a:t>
            </a:r>
          </a:p>
          <a:p>
            <a:pPr lvl="1"/>
            <a:r>
              <a:rPr lang="zh-TW" altLang="en-US" sz="2400" dirty="0" smtClean="0"/>
              <a:t>二、	界定個人資料之範圍。 </a:t>
            </a:r>
          </a:p>
          <a:p>
            <a:pPr lvl="1"/>
            <a:r>
              <a:rPr lang="zh-TW" altLang="en-US" sz="2400" dirty="0" smtClean="0"/>
              <a:t>三、	個人資料之風險評估及管理機制。 </a:t>
            </a:r>
          </a:p>
          <a:p>
            <a:pPr lvl="1"/>
            <a:r>
              <a:rPr lang="zh-TW" altLang="en-US" sz="2400" dirty="0" smtClean="0"/>
              <a:t>四、	事故之預防、通報及應變機制。 </a:t>
            </a:r>
          </a:p>
          <a:p>
            <a:pPr lvl="1"/>
            <a:r>
              <a:rPr lang="zh-TW" altLang="en-US" sz="2400" dirty="0" smtClean="0"/>
              <a:t>五、	個人資料蒐集、處理及利用之內部管理程序。 </a:t>
            </a:r>
          </a:p>
          <a:p>
            <a:pPr lvl="1"/>
            <a:r>
              <a:rPr lang="zh-TW" altLang="en-US" sz="2400" dirty="0" smtClean="0"/>
              <a:t>六、	資料安全管理及人員管理。</a:t>
            </a:r>
            <a:r>
              <a:rPr lang="en-US" altLang="zh-TW" sz="2400" dirty="0" smtClean="0"/>
              <a:t>…</a:t>
            </a:r>
            <a:endParaRPr lang="zh-TW" altLang="en-US" sz="2400" dirty="0" smtClean="0"/>
          </a:p>
          <a:p>
            <a:endParaRPr lang="zh-TW"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五、定義適當方式通知</a:t>
            </a:r>
            <a:r>
              <a:rPr lang="en-US" altLang="zh-TW" sz="3200" dirty="0" smtClean="0"/>
              <a:t>(</a:t>
            </a:r>
            <a:r>
              <a:rPr lang="zh-TW" altLang="en-US" sz="3200" dirty="0" smtClean="0"/>
              <a:t>細則第十八條</a:t>
            </a:r>
            <a:r>
              <a:rPr lang="en-US" altLang="zh-TW" sz="3200" dirty="0" smtClean="0"/>
              <a:t>)</a:t>
            </a:r>
            <a:endParaRPr lang="zh-TW" altLang="en-US" sz="3200" dirty="0"/>
          </a:p>
        </p:txBody>
      </p:sp>
      <p:sp>
        <p:nvSpPr>
          <p:cNvPr id="3" name="內容版面配置區 2"/>
          <p:cNvSpPr>
            <a:spLocks noGrp="1"/>
          </p:cNvSpPr>
          <p:nvPr>
            <p:ph idx="1"/>
          </p:nvPr>
        </p:nvSpPr>
        <p:spPr/>
        <p:txBody>
          <a:bodyPr/>
          <a:lstStyle/>
          <a:p>
            <a:r>
              <a:rPr lang="zh-TW" altLang="en-US" dirty="0" smtClean="0"/>
              <a:t>本法第十二條所稱適當方式通知，係指即時以書面、電話等足以</a:t>
            </a:r>
            <a:r>
              <a:rPr lang="zh-TW" altLang="en-US" dirty="0"/>
              <a:t>明確</a:t>
            </a:r>
            <a:r>
              <a:rPr lang="zh-TW" altLang="en-US" dirty="0" smtClean="0"/>
              <a:t>使當事人知悉之方式。但耗費過鉅者，得以</a:t>
            </a:r>
            <a:r>
              <a:rPr lang="zh-TW" altLang="en-US" dirty="0" smtClean="0">
                <a:solidFill>
                  <a:srgbClr val="FF0000"/>
                </a:solidFill>
              </a:rPr>
              <a:t>網際網路</a:t>
            </a:r>
            <a:r>
              <a:rPr lang="zh-TW" altLang="en-US" dirty="0" smtClean="0"/>
              <a:t>或其他方式為之。 </a:t>
            </a:r>
          </a:p>
          <a:p>
            <a:r>
              <a:rPr lang="zh-TW" altLang="en-US" dirty="0" smtClean="0"/>
              <a:t>依本法第十二條通知當事人，其內容應包括個人資料被侵害之事實及已採取之因應措施</a:t>
            </a:r>
            <a:endParaRPr lang="en-US" altLang="zh-TW" dirty="0" smtClean="0"/>
          </a:p>
          <a:p>
            <a:r>
              <a:rPr lang="zh-TW" altLang="en-US" dirty="0" smtClean="0"/>
              <a:t>查明</a:t>
            </a:r>
            <a:r>
              <a:rPr lang="en-US" altLang="zh-TW" dirty="0" smtClean="0"/>
              <a:t>:</a:t>
            </a:r>
            <a:r>
              <a:rPr lang="zh-TW" altLang="en-US" dirty="0" smtClean="0"/>
              <a:t>指知悉被侵害之事實</a:t>
            </a:r>
          </a:p>
          <a:p>
            <a:endParaRPr lang="zh-TW"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六、增訂專人之定義</a:t>
            </a:r>
            <a:r>
              <a:rPr lang="en-US" altLang="zh-TW" sz="2800" dirty="0" smtClean="0"/>
              <a:t>(</a:t>
            </a:r>
            <a:r>
              <a:rPr lang="zh-TW" altLang="en-US" sz="2800" dirty="0" smtClean="0"/>
              <a:t>細則第</a:t>
            </a:r>
            <a:r>
              <a:rPr lang="en-US" altLang="zh-TW" sz="2800" dirty="0" smtClean="0"/>
              <a:t>21</a:t>
            </a:r>
            <a:r>
              <a:rPr lang="zh-TW" altLang="en-US" sz="2800" dirty="0" smtClean="0"/>
              <a:t>條</a:t>
            </a:r>
            <a:r>
              <a:rPr lang="en-US" altLang="zh-TW" sz="2800" dirty="0" smtClean="0"/>
              <a:t>)</a:t>
            </a:r>
            <a:endParaRPr lang="zh-TW" altLang="en-US" sz="2800" dirty="0"/>
          </a:p>
        </p:txBody>
      </p:sp>
      <p:sp>
        <p:nvSpPr>
          <p:cNvPr id="3" name="內容版面配置區 2"/>
          <p:cNvSpPr>
            <a:spLocks noGrp="1"/>
          </p:cNvSpPr>
          <p:nvPr>
            <p:ph idx="1"/>
          </p:nvPr>
        </p:nvSpPr>
        <p:spPr/>
        <p:txBody>
          <a:bodyPr/>
          <a:lstStyle/>
          <a:p>
            <a:r>
              <a:rPr lang="zh-TW" altLang="en-US" dirty="0" smtClean="0"/>
              <a:t>第二十一條　本法第十八條所稱專人，指具有管理及維護個人資料檔案之專業能力，且足以擔任機關檔案資料安全維護經常性工作之人員。 </a:t>
            </a:r>
          </a:p>
          <a:p>
            <a:r>
              <a:rPr lang="zh-TW" altLang="en-US" dirty="0" smtClean="0"/>
              <a:t>公務機關為使專人具有辦理安全維護事項之能力，應辦理或使專人接受相關專業之教育訓練。</a:t>
            </a:r>
          </a:p>
          <a:p>
            <a:endParaRPr lang="zh-TW"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a:xfrm>
            <a:off x="539552" y="2906713"/>
            <a:ext cx="8208911" cy="1500187"/>
          </a:xfrm>
        </p:spPr>
        <p:txBody>
          <a:bodyPr/>
          <a:lstStyle/>
          <a:p>
            <a:r>
              <a:rPr kumimoji="1" lang="zh-TW" altLang="en-US" sz="4400" b="1" dirty="0" smtClean="0">
                <a:solidFill>
                  <a:srgbClr val="000066"/>
                </a:solidFill>
                <a:effectLst>
                  <a:outerShdw blurRad="38100" dist="38100" dir="2700000" algn="tl">
                    <a:srgbClr val="C0C0C0"/>
                  </a:outerShdw>
                </a:effectLst>
                <a:latin typeface="標楷體" pitchFamily="65" charset="-120"/>
              </a:rPr>
              <a:t>肆、政府部門之因應探討    </a:t>
            </a:r>
          </a:p>
          <a:p>
            <a:endParaRPr lang="zh-TW"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個</a:t>
            </a:r>
            <a:r>
              <a:rPr lang="zh-TW" altLang="en-US" sz="4000" dirty="0"/>
              <a:t>資</a:t>
            </a:r>
            <a:r>
              <a:rPr lang="zh-TW" altLang="en-US" sz="4000" dirty="0" smtClean="0"/>
              <a:t>法施行需面對之三項問題</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p:txBody>
          <a:bodyPr/>
          <a:lstStyle/>
          <a:p>
            <a:r>
              <a:rPr lang="zh-TW" altLang="en-US" dirty="0" smtClean="0"/>
              <a:t>個資安全維護之人員</a:t>
            </a:r>
            <a:r>
              <a:rPr lang="en-US" altLang="zh-TW" dirty="0" smtClean="0"/>
              <a:t>/</a:t>
            </a:r>
            <a:r>
              <a:rPr lang="zh-TW" altLang="en-US" dirty="0" smtClean="0"/>
              <a:t>組織</a:t>
            </a:r>
            <a:endParaRPr lang="en-US" altLang="zh-TW" dirty="0" smtClean="0"/>
          </a:p>
          <a:p>
            <a:r>
              <a:rPr lang="zh-TW" altLang="en-US" dirty="0" smtClean="0"/>
              <a:t>資安管理技術</a:t>
            </a:r>
            <a:endParaRPr lang="en-US" altLang="zh-TW" dirty="0" smtClean="0"/>
          </a:p>
          <a:p>
            <a:r>
              <a:rPr lang="zh-TW" altLang="en-US" dirty="0" smtClean="0"/>
              <a:t>依循制度之完備度</a:t>
            </a:r>
            <a:endParaRPr lang="zh-TW" altLang="en-US" dirty="0"/>
          </a:p>
        </p:txBody>
      </p:sp>
    </p:spTree>
    <p:extLst>
      <p:ext uri="{BB962C8B-B14F-4D97-AF65-F5344CB8AC3E}">
        <p14:creationId xmlns:p14="http://schemas.microsoft.com/office/powerpoint/2010/main" val="3731008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r>
              <a:rPr lang="en-US" altLang="zh-TW" smtClean="0"/>
              <a:t>ISO27001</a:t>
            </a:r>
            <a:r>
              <a:rPr lang="zh-TW" altLang="en-US" smtClean="0"/>
              <a:t>的效用問題</a:t>
            </a:r>
          </a:p>
        </p:txBody>
      </p:sp>
      <p:sp>
        <p:nvSpPr>
          <p:cNvPr id="16387" name="內容版面配置區 2"/>
          <p:cNvSpPr>
            <a:spLocks noGrp="1"/>
          </p:cNvSpPr>
          <p:nvPr>
            <p:ph idx="1"/>
          </p:nvPr>
        </p:nvSpPr>
        <p:spPr>
          <a:xfrm>
            <a:off x="395288" y="1484313"/>
            <a:ext cx="8497887" cy="4857750"/>
          </a:xfrm>
        </p:spPr>
        <p:txBody>
          <a:bodyPr/>
          <a:lstStyle/>
          <a:p>
            <a:r>
              <a:rPr lang="en-US" altLang="zh-TW" smtClean="0"/>
              <a:t>16</a:t>
            </a:r>
            <a:r>
              <a:rPr lang="zh-TW" altLang="en-US" smtClean="0"/>
              <a:t>個通過</a:t>
            </a:r>
            <a:r>
              <a:rPr lang="en-US" altLang="zh-TW" smtClean="0"/>
              <a:t>ISO27001</a:t>
            </a:r>
            <a:r>
              <a:rPr lang="zh-TW" altLang="en-US" smtClean="0"/>
              <a:t>驗證的機關，經國家資通安全會報技服中心檢測</a:t>
            </a:r>
            <a:r>
              <a:rPr lang="en-US" altLang="zh-TW" smtClean="0"/>
              <a:t>:</a:t>
            </a:r>
          </a:p>
          <a:p>
            <a:pPr lvl="1"/>
            <a:r>
              <a:rPr lang="en-US" altLang="zh-TW" smtClean="0"/>
              <a:t>11</a:t>
            </a:r>
            <a:r>
              <a:rPr lang="zh-TW" altLang="en-US" smtClean="0"/>
              <a:t>個網站可取得主控權或資料。</a:t>
            </a:r>
            <a:endParaRPr lang="en-US" altLang="zh-TW" smtClean="0"/>
          </a:p>
          <a:p>
            <a:pPr lvl="1"/>
            <a:r>
              <a:rPr lang="zh-TW" altLang="en-US" smtClean="0"/>
              <a:t>內部連至外部中繼站之阻擋比率僅約</a:t>
            </a:r>
            <a:r>
              <a:rPr lang="en-US" altLang="zh-TW" smtClean="0"/>
              <a:t>67.94%</a:t>
            </a:r>
            <a:r>
              <a:rPr lang="zh-TW" altLang="en-US" sz="2400" smtClean="0"/>
              <a:t>                  </a:t>
            </a:r>
            <a:endParaRPr lang="en-US" altLang="zh-TW" sz="2400" smtClean="0"/>
          </a:p>
          <a:p>
            <a:pPr lvl="1">
              <a:buFont typeface="Wingdings" pitchFamily="2" charset="2"/>
              <a:buNone/>
            </a:pPr>
            <a:r>
              <a:rPr lang="zh-TW" altLang="en-US" sz="2000" smtClean="0"/>
              <a:t>  </a:t>
            </a:r>
            <a:r>
              <a:rPr lang="en-US" altLang="zh-TW" sz="2000" smtClean="0"/>
              <a:t>source: </a:t>
            </a:r>
            <a:r>
              <a:rPr lang="zh-TW" altLang="en-US" sz="2000" smtClean="0"/>
              <a:t>國家資通全會報技術服務中心 </a:t>
            </a:r>
            <a:r>
              <a:rPr lang="en-US" altLang="zh-TW" sz="2000" smtClean="0"/>
              <a:t>99.7.16 “</a:t>
            </a:r>
            <a:r>
              <a:rPr lang="zh-TW" altLang="en-US" sz="2000" smtClean="0"/>
              <a:t>政府資通安全檢測評鑑機制規劃報告</a:t>
            </a:r>
            <a:r>
              <a:rPr lang="en-US" altLang="zh-TW" sz="2000" smtClean="0"/>
              <a:t>”</a:t>
            </a:r>
          </a:p>
          <a:p>
            <a:pPr lvl="1">
              <a:buFont typeface="Wingdings" pitchFamily="2" charset="2"/>
              <a:buNone/>
            </a:pPr>
            <a:r>
              <a:rPr lang="en-US" altLang="zh-TW" sz="2400" smtClean="0">
                <a:solidFill>
                  <a:srgbClr val="FF0000"/>
                </a:solidFill>
              </a:rPr>
              <a:t>Key Problem1: </a:t>
            </a:r>
            <a:r>
              <a:rPr lang="zh-TW" altLang="en-US" sz="2400" smtClean="0">
                <a:solidFill>
                  <a:srgbClr val="FF0000"/>
                </a:solidFill>
              </a:rPr>
              <a:t>主要的風險因子</a:t>
            </a:r>
            <a:r>
              <a:rPr lang="en-US" altLang="zh-TW" sz="2400" smtClean="0">
                <a:solidFill>
                  <a:srgbClr val="FF0000"/>
                </a:solidFill>
              </a:rPr>
              <a:t>(</a:t>
            </a:r>
            <a:r>
              <a:rPr lang="zh-TW" altLang="en-US" sz="2400" smtClean="0">
                <a:solidFill>
                  <a:srgbClr val="FF0000"/>
                </a:solidFill>
              </a:rPr>
              <a:t>技術能力、人力問題</a:t>
            </a:r>
            <a:r>
              <a:rPr lang="en-US" altLang="zh-TW" sz="2400" smtClean="0">
                <a:solidFill>
                  <a:srgbClr val="FF0000"/>
                </a:solidFill>
              </a:rPr>
              <a:t>) </a:t>
            </a:r>
            <a:r>
              <a:rPr lang="zh-TW" altLang="en-US" sz="2400" smtClean="0">
                <a:solidFill>
                  <a:srgbClr val="FF0000"/>
                </a:solidFill>
              </a:rPr>
              <a:t>在調整</a:t>
            </a:r>
            <a:r>
              <a:rPr lang="en-US" altLang="zh-TW" sz="2400" smtClean="0">
                <a:solidFill>
                  <a:srgbClr val="FF0000"/>
                </a:solidFill>
              </a:rPr>
              <a:t>”</a:t>
            </a:r>
            <a:r>
              <a:rPr lang="zh-TW" altLang="en-US" sz="2400" smtClean="0">
                <a:solidFill>
                  <a:srgbClr val="FF0000"/>
                </a:solidFill>
              </a:rPr>
              <a:t>可接受風險值</a:t>
            </a:r>
            <a:r>
              <a:rPr lang="en-US" altLang="zh-TW" sz="2400" smtClean="0">
                <a:solidFill>
                  <a:srgbClr val="FF0000"/>
                </a:solidFill>
              </a:rPr>
              <a:t>“ </a:t>
            </a:r>
            <a:r>
              <a:rPr lang="zh-TW" altLang="en-US" sz="2400" smtClean="0">
                <a:solidFill>
                  <a:srgbClr val="FF0000"/>
                </a:solidFill>
              </a:rPr>
              <a:t>下，被淹蓋。</a:t>
            </a:r>
            <a:endParaRPr lang="en-US" altLang="zh-TW" sz="2400" smtClean="0">
              <a:solidFill>
                <a:srgbClr val="FF0000"/>
              </a:solidFill>
            </a:endParaRPr>
          </a:p>
          <a:p>
            <a:pPr lvl="1">
              <a:buFont typeface="Wingdings" pitchFamily="2" charset="2"/>
              <a:buNone/>
            </a:pPr>
            <a:r>
              <a:rPr lang="en-US" altLang="zh-TW" sz="2400" smtClean="0">
                <a:solidFill>
                  <a:srgbClr val="FF0000"/>
                </a:solidFill>
              </a:rPr>
              <a:t>Key Problem2: </a:t>
            </a:r>
            <a:r>
              <a:rPr lang="zh-TW" altLang="en-US" sz="2400" smtClean="0">
                <a:solidFill>
                  <a:srgbClr val="FF0000"/>
                </a:solidFill>
              </a:rPr>
              <a:t>通過</a:t>
            </a:r>
            <a:r>
              <a:rPr lang="en-US" altLang="zh-TW" sz="2400" smtClean="0">
                <a:solidFill>
                  <a:srgbClr val="FF0000"/>
                </a:solidFill>
              </a:rPr>
              <a:t>ISO27001</a:t>
            </a:r>
            <a:r>
              <a:rPr lang="zh-TW" altLang="en-US" sz="2400" smtClean="0">
                <a:solidFill>
                  <a:srgbClr val="FF0000"/>
                </a:solidFill>
              </a:rPr>
              <a:t>得否主張免除過失之責</a:t>
            </a:r>
            <a:r>
              <a:rPr lang="en-US" altLang="zh-TW" sz="2400" smtClean="0">
                <a:solidFill>
                  <a:srgbClr val="FF0000"/>
                </a:solidFill>
              </a:rPr>
              <a:t>?</a:t>
            </a:r>
          </a:p>
          <a:p>
            <a:pPr lvl="1">
              <a:buFont typeface="Wingdings" pitchFamily="2" charset="2"/>
              <a:buNone/>
            </a:pPr>
            <a:endParaRPr lang="zh-TW" altLang="en-US" smtClean="0">
              <a:solidFill>
                <a:srgbClr val="FF0000"/>
              </a:solidFill>
            </a:endParaRPr>
          </a:p>
        </p:txBody>
      </p:sp>
      <p:sp>
        <p:nvSpPr>
          <p:cNvPr id="16388" name="投影片編號版面配置區 3"/>
          <p:cNvSpPr>
            <a:spLocks noGrp="1"/>
          </p:cNvSpPr>
          <p:nvPr>
            <p:ph type="sldNum" sz="quarter" idx="4294967295"/>
          </p:nvPr>
        </p:nvSpPr>
        <p:spPr>
          <a:xfrm>
            <a:off x="7019925" y="6286500"/>
            <a:ext cx="1905000" cy="457200"/>
          </a:xfrm>
          <a:prstGeom prst="rect">
            <a:avLst/>
          </a:prstGeom>
          <a:noFill/>
        </p:spPr>
        <p:txBody>
          <a:bodyPr/>
          <a:lstStyle/>
          <a:p>
            <a:r>
              <a:rPr lang="zh-TW" altLang="en-US" smtClean="0"/>
              <a:t>-</a:t>
            </a:r>
            <a:fld id="{D571268B-2766-4F81-8AC3-58E6109BF6C9}" type="slidenum">
              <a:rPr lang="zh-TW" altLang="en-US" smtClean="0"/>
              <a:pPr/>
              <a:t>49</a:t>
            </a:fld>
            <a:r>
              <a:rPr lang="en-US" altLang="zh-TW" smtClean="0"/>
              <a: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692696"/>
            <a:ext cx="8100392" cy="720080"/>
          </a:xfrm>
        </p:spPr>
        <p:txBody>
          <a:bodyPr/>
          <a:lstStyle/>
          <a:p>
            <a:r>
              <a:rPr lang="zh-TW" altLang="en-US" sz="4800" dirty="0" smtClean="0">
                <a:solidFill>
                  <a:srgbClr val="FF0000"/>
                </a:solidFill>
                <a:ea typeface="標楷體" pitchFamily="65" charset="-120"/>
              </a:rPr>
              <a:t>這是個資，當事人自行公開</a:t>
            </a:r>
            <a:endParaRPr lang="zh-TW" altLang="en-US" sz="4800" dirty="0">
              <a:solidFill>
                <a:srgbClr val="FF0000"/>
              </a:solidFill>
              <a:latin typeface="標楷體" pitchFamily="65" charset="-120"/>
              <a:ea typeface="標楷體" pitchFamily="65" charset="-120"/>
            </a:endParaRPr>
          </a:p>
        </p:txBody>
      </p:sp>
      <p:pic>
        <p:nvPicPr>
          <p:cNvPr id="63490" name="Picture 2"/>
          <p:cNvPicPr>
            <a:picLocks noGrp="1" noChangeAspect="1" noChangeArrowheads="1"/>
          </p:cNvPicPr>
          <p:nvPr>
            <p:ph idx="1"/>
          </p:nvPr>
        </p:nvPicPr>
        <p:blipFill>
          <a:blip r:embed="rId2" cstate="print"/>
          <a:srcRect/>
          <a:stretch>
            <a:fillRect/>
          </a:stretch>
        </p:blipFill>
        <p:spPr bwMode="auto">
          <a:xfrm>
            <a:off x="4932040" y="1628800"/>
            <a:ext cx="3800475" cy="3438525"/>
          </a:xfrm>
          <a:prstGeom prst="rect">
            <a:avLst/>
          </a:prstGeom>
          <a:noFill/>
          <a:ln w="9525">
            <a:noFill/>
            <a:miter lim="800000"/>
            <a:headEnd/>
            <a:tailEnd/>
          </a:ln>
        </p:spPr>
      </p:pic>
      <p:pic>
        <p:nvPicPr>
          <p:cNvPr id="63491" name="Picture 3"/>
          <p:cNvPicPr>
            <a:picLocks noChangeAspect="1" noChangeArrowheads="1"/>
          </p:cNvPicPr>
          <p:nvPr/>
        </p:nvPicPr>
        <p:blipFill>
          <a:blip r:embed="rId3" cstate="print"/>
          <a:srcRect/>
          <a:stretch>
            <a:fillRect/>
          </a:stretch>
        </p:blipFill>
        <p:spPr bwMode="auto">
          <a:xfrm>
            <a:off x="323528" y="1916832"/>
            <a:ext cx="4464496" cy="4237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en-US" altLang="zh-TW" sz="3600" smtClean="0"/>
              <a:t>OWASP ASVS</a:t>
            </a:r>
            <a:r>
              <a:rPr lang="zh-TW" altLang="en-US" sz="3600" smtClean="0"/>
              <a:t> </a:t>
            </a:r>
            <a:r>
              <a:rPr lang="en-US" altLang="zh-TW" sz="3600" smtClean="0"/>
              <a:t>4</a:t>
            </a:r>
            <a:r>
              <a:rPr lang="zh-TW" altLang="en-US" sz="3600" smtClean="0"/>
              <a:t> </a:t>
            </a:r>
            <a:r>
              <a:rPr lang="en-US" altLang="zh-TW" sz="3600" smtClean="0"/>
              <a:t>Level Verification</a:t>
            </a:r>
            <a:br>
              <a:rPr lang="en-US" altLang="zh-TW" sz="3600" smtClean="0"/>
            </a:br>
            <a:r>
              <a:rPr lang="en-US" altLang="zh-TW" sz="2400" smtClean="0"/>
              <a:t>(ASVS:</a:t>
            </a:r>
            <a:r>
              <a:rPr lang="zh-TW" altLang="en-US" sz="2400" smtClean="0"/>
              <a:t> </a:t>
            </a:r>
            <a:r>
              <a:rPr lang="en-US" altLang="zh-TW" sz="2400" smtClean="0"/>
              <a:t> Application Security Verification Standand)</a:t>
            </a:r>
            <a:endParaRPr lang="zh-TW" altLang="en-US" sz="2400" smtClean="0"/>
          </a:p>
        </p:txBody>
      </p:sp>
      <p:sp>
        <p:nvSpPr>
          <p:cNvPr id="17411" name="內容版面配置區 2"/>
          <p:cNvSpPr>
            <a:spLocks noGrp="1"/>
          </p:cNvSpPr>
          <p:nvPr>
            <p:ph idx="1"/>
          </p:nvPr>
        </p:nvSpPr>
        <p:spPr>
          <a:xfrm>
            <a:off x="611188" y="1557338"/>
            <a:ext cx="8208962" cy="4676775"/>
          </a:xfrm>
          <a:ln>
            <a:solidFill>
              <a:srgbClr val="FFFF00"/>
            </a:solidFill>
          </a:ln>
        </p:spPr>
        <p:txBody>
          <a:bodyPr/>
          <a:lstStyle/>
          <a:p>
            <a:r>
              <a:rPr lang="en-US" altLang="zh-TW" sz="2400" dirty="0" smtClean="0"/>
              <a:t>Level 1: Automated Verification</a:t>
            </a:r>
            <a:endParaRPr lang="zh-TW" altLang="zh-TW" sz="2400" dirty="0" smtClean="0"/>
          </a:p>
          <a:p>
            <a:r>
              <a:rPr lang="en-US" altLang="zh-TW" sz="2400" dirty="0" smtClean="0"/>
              <a:t>Level 1A – Dynamic Scan (Partial Automated Verification)</a:t>
            </a:r>
            <a:endParaRPr lang="zh-TW" altLang="zh-TW" sz="2400" dirty="0" smtClean="0"/>
          </a:p>
          <a:p>
            <a:r>
              <a:rPr lang="en-US" altLang="zh-TW" sz="2400" dirty="0" smtClean="0"/>
              <a:t>Level 1B – Source Code Scan (Partial Automated Verification)</a:t>
            </a:r>
            <a:endParaRPr lang="zh-TW" altLang="zh-TW" sz="2400" dirty="0" smtClean="0"/>
          </a:p>
          <a:p>
            <a:r>
              <a:rPr lang="en-US" altLang="zh-TW" sz="2400" dirty="0" smtClean="0">
                <a:solidFill>
                  <a:srgbClr val="FF0000"/>
                </a:solidFill>
              </a:rPr>
              <a:t>Level 2</a:t>
            </a:r>
            <a:r>
              <a:rPr lang="en-US" altLang="zh-TW" sz="2400" dirty="0" smtClean="0">
                <a:solidFill>
                  <a:srgbClr val="C00000"/>
                </a:solidFill>
              </a:rPr>
              <a:t>: Manual Verification</a:t>
            </a:r>
            <a:endParaRPr lang="zh-TW" altLang="zh-TW" sz="2400" dirty="0" smtClean="0">
              <a:solidFill>
                <a:srgbClr val="C00000"/>
              </a:solidFill>
            </a:endParaRPr>
          </a:p>
          <a:p>
            <a:r>
              <a:rPr lang="en-US" altLang="zh-TW" sz="2400" dirty="0" smtClean="0">
                <a:solidFill>
                  <a:srgbClr val="C00000"/>
                </a:solidFill>
              </a:rPr>
              <a:t>Level 2A – Penetration Test (Partial Manual Verification)</a:t>
            </a:r>
            <a:endParaRPr lang="zh-TW" altLang="zh-TW" sz="2400" dirty="0" smtClean="0">
              <a:solidFill>
                <a:srgbClr val="C00000"/>
              </a:solidFill>
            </a:endParaRPr>
          </a:p>
          <a:p>
            <a:r>
              <a:rPr lang="en-US" altLang="zh-TW" sz="2400" dirty="0" smtClean="0">
                <a:solidFill>
                  <a:srgbClr val="C00000"/>
                </a:solidFill>
              </a:rPr>
              <a:t>Level 2B – Code Review (Partial Manual Verifica</a:t>
            </a:r>
            <a:r>
              <a:rPr lang="en-US" altLang="zh-TW" sz="2400" dirty="0" smtClean="0"/>
              <a:t>tion)</a:t>
            </a:r>
            <a:endParaRPr lang="zh-TW" altLang="zh-TW" sz="2400" dirty="0" smtClean="0"/>
          </a:p>
          <a:p>
            <a:r>
              <a:rPr lang="en-US" altLang="zh-TW" sz="2400" dirty="0" smtClean="0">
                <a:solidFill>
                  <a:srgbClr val="FF0000"/>
                </a:solidFill>
              </a:rPr>
              <a:t>Level 3: Design Verification</a:t>
            </a:r>
            <a:endParaRPr lang="zh-TW" altLang="zh-TW" sz="2400" dirty="0" smtClean="0">
              <a:solidFill>
                <a:srgbClr val="FF0000"/>
              </a:solidFill>
            </a:endParaRPr>
          </a:p>
          <a:p>
            <a:r>
              <a:rPr lang="en-US" altLang="zh-TW" sz="2400" dirty="0" smtClean="0">
                <a:solidFill>
                  <a:srgbClr val="FF0000"/>
                </a:solidFill>
              </a:rPr>
              <a:t>Level 4: Internal Verification</a:t>
            </a:r>
            <a:endParaRPr lang="zh-TW" altLang="zh-TW" sz="2400" dirty="0" smtClean="0">
              <a:solidFill>
                <a:srgbClr val="FF0000"/>
              </a:solidFill>
            </a:endParaRPr>
          </a:p>
          <a:p>
            <a:endParaRPr lang="zh-TW" altLang="en-US" dirty="0" smtClean="0"/>
          </a:p>
        </p:txBody>
      </p:sp>
      <p:sp>
        <p:nvSpPr>
          <p:cNvPr id="17412" name="投影片編號版面配置區 3"/>
          <p:cNvSpPr>
            <a:spLocks noGrp="1"/>
          </p:cNvSpPr>
          <p:nvPr>
            <p:ph type="sldNum" sz="quarter" idx="4294967295"/>
          </p:nvPr>
        </p:nvSpPr>
        <p:spPr>
          <a:xfrm>
            <a:off x="7019925" y="6286500"/>
            <a:ext cx="1905000" cy="457200"/>
          </a:xfrm>
          <a:prstGeom prst="rect">
            <a:avLst/>
          </a:prstGeom>
          <a:noFill/>
        </p:spPr>
        <p:txBody>
          <a:bodyPr/>
          <a:lstStyle/>
          <a:p>
            <a:r>
              <a:rPr lang="zh-TW" altLang="en-US" smtClean="0"/>
              <a:t>-</a:t>
            </a:r>
            <a:fld id="{614C3B1D-DCD7-4E8F-A1EF-D0B912C91813}" type="slidenum">
              <a:rPr lang="zh-TW" altLang="en-US" smtClean="0"/>
              <a:pPr/>
              <a:t>50</a:t>
            </a:fld>
            <a:r>
              <a:rPr lang="en-US" altLang="zh-TW" smtClean="0"/>
              <a:t>-</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685800" y="982663"/>
            <a:ext cx="7772400" cy="769937"/>
          </a:xfrm>
        </p:spPr>
        <p:txBody>
          <a:bodyPr/>
          <a:lstStyle/>
          <a:p>
            <a:endParaRPr lang="zh-TW" altLang="en-US" smtClean="0"/>
          </a:p>
        </p:txBody>
      </p:sp>
      <p:pic>
        <p:nvPicPr>
          <p:cNvPr id="23555" name="Picture 2"/>
          <p:cNvPicPr>
            <a:picLocks noGrp="1" noChangeAspect="1" noChangeArrowheads="1"/>
          </p:cNvPicPr>
          <p:nvPr>
            <p:ph type="dgm" idx="1"/>
          </p:nvPr>
        </p:nvPicPr>
        <p:blipFill>
          <a:blip r:embed="rId2" cstate="print"/>
          <a:srcRect/>
          <a:stretch>
            <a:fillRect/>
          </a:stretch>
        </p:blipFill>
        <p:spPr>
          <a:xfrm>
            <a:off x="0" y="-171450"/>
            <a:ext cx="9144000" cy="7029450"/>
          </a:xfrm>
          <a:noFill/>
        </p:spPr>
      </p:pic>
      <p:sp>
        <p:nvSpPr>
          <p:cNvPr id="6" name="文字方塊 5"/>
          <p:cNvSpPr txBox="1"/>
          <p:nvPr/>
        </p:nvSpPr>
        <p:spPr>
          <a:xfrm>
            <a:off x="251520" y="4941168"/>
            <a:ext cx="8424936" cy="707886"/>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wrap="square" rtlCol="0">
            <a:spAutoFit/>
          </a:bodyPr>
          <a:lstStyle/>
          <a:p>
            <a:r>
              <a:rPr lang="zh-TW" altLang="en-US" sz="4000" dirty="0" smtClean="0">
                <a:solidFill>
                  <a:srgbClr val="C00000"/>
                </a:solidFill>
              </a:rPr>
              <a:t>本田</a:t>
            </a:r>
            <a:r>
              <a:rPr lang="en-US" altLang="zh-TW" sz="4000" dirty="0" smtClean="0">
                <a:solidFill>
                  <a:srgbClr val="C00000"/>
                </a:solidFill>
              </a:rPr>
              <a:t>(US</a:t>
            </a:r>
            <a:r>
              <a:rPr lang="zh-TW" altLang="en-US" sz="4000" dirty="0" smtClean="0">
                <a:solidFill>
                  <a:srgbClr val="C00000"/>
                </a:solidFill>
              </a:rPr>
              <a:t>廠</a:t>
            </a:r>
            <a:r>
              <a:rPr lang="en-US" altLang="zh-TW" sz="4000" dirty="0" smtClean="0">
                <a:solidFill>
                  <a:srgbClr val="C00000"/>
                </a:solidFill>
              </a:rPr>
              <a:t>)</a:t>
            </a:r>
            <a:r>
              <a:rPr lang="zh-TW" altLang="en-US" sz="4000" dirty="0" smtClean="0">
                <a:solidFill>
                  <a:srgbClr val="C00000"/>
                </a:solidFill>
              </a:rPr>
              <a:t>於</a:t>
            </a:r>
            <a:r>
              <a:rPr lang="en-US" altLang="zh-TW" sz="4000" dirty="0" smtClean="0">
                <a:solidFill>
                  <a:srgbClr val="C00000"/>
                </a:solidFill>
              </a:rPr>
              <a:t>2011.3</a:t>
            </a:r>
            <a:r>
              <a:rPr lang="zh-TW" altLang="en-US" sz="4000" dirty="0" smtClean="0">
                <a:solidFill>
                  <a:srgbClr val="C00000"/>
                </a:solidFill>
              </a:rPr>
              <a:t>洩漏個資</a:t>
            </a:r>
            <a:r>
              <a:rPr lang="en-US" altLang="zh-TW" sz="4000" dirty="0" smtClean="0">
                <a:solidFill>
                  <a:srgbClr val="C00000"/>
                </a:solidFill>
              </a:rPr>
              <a:t>470</a:t>
            </a:r>
            <a:r>
              <a:rPr lang="zh-TW" altLang="en-US" sz="4000" dirty="0" smtClean="0">
                <a:solidFill>
                  <a:srgbClr val="C00000"/>
                </a:solidFill>
              </a:rPr>
              <a:t>萬筆</a:t>
            </a:r>
            <a:endParaRPr lang="zh-TW" altLang="en-US" sz="4000" dirty="0">
              <a:solidFill>
                <a:srgbClr val="C00000"/>
              </a:solidFill>
            </a:endParaRPr>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zh-TW" altLang="en-US" sz="3200" smtClean="0"/>
              <a:t>新加坡李光耀學院公共政策研習心得摘要</a:t>
            </a:r>
          </a:p>
        </p:txBody>
      </p:sp>
      <p:sp>
        <p:nvSpPr>
          <p:cNvPr id="18435" name="Rectangle 3"/>
          <p:cNvSpPr>
            <a:spLocks noGrp="1" noChangeArrowheads="1"/>
          </p:cNvSpPr>
          <p:nvPr>
            <p:ph idx="1"/>
          </p:nvPr>
        </p:nvSpPr>
        <p:spPr/>
        <p:txBody>
          <a:bodyPr/>
          <a:lstStyle/>
          <a:p>
            <a:pPr>
              <a:buFont typeface="Wingdings" pitchFamily="2" charset="2"/>
              <a:buNone/>
            </a:pPr>
            <a:r>
              <a:rPr lang="en-US" altLang="zh-TW" smtClean="0"/>
              <a:t>  “</a:t>
            </a:r>
            <a:r>
              <a:rPr lang="zh-TW" altLang="en-US" smtClean="0"/>
              <a:t>政策衡量通常以政績之立即呈現或媒體之快速回應為主。決策者鮮少費心思於長程的風險與不確定性問題的預防或規劃上。獎勵或重視過程之效率展現而忽視真正最後產生效果之衡量</a:t>
            </a:r>
            <a:r>
              <a:rPr lang="en-US" altLang="zh-TW" smtClean="0"/>
              <a:t>---</a:t>
            </a:r>
            <a:r>
              <a:rPr lang="zh-TW" altLang="en-US" smtClean="0"/>
              <a:t>華爾街之金融海嘯可為殷鑑”</a:t>
            </a:r>
          </a:p>
          <a:p>
            <a:pPr>
              <a:buFont typeface="Wingdings" pitchFamily="2" charset="2"/>
              <a:buNone/>
            </a:pPr>
            <a:r>
              <a:rPr lang="en-US" altLang="zh-TW" smtClean="0"/>
              <a:t>(</a:t>
            </a:r>
            <a:r>
              <a:rPr lang="zh-TW" altLang="en-US" smtClean="0"/>
              <a:t>摘自受訓資料</a:t>
            </a:r>
            <a:r>
              <a:rPr lang="en-US" altLang="zh-TW" smtClean="0"/>
              <a:t>---</a:t>
            </a:r>
            <a:r>
              <a:rPr lang="zh-TW" altLang="en-US" smtClean="0"/>
              <a:t>動態管理 </a:t>
            </a:r>
            <a:r>
              <a:rPr lang="en-US" altLang="zh-TW" smtClean="0"/>
              <a:t>Prof. Neo Boon Siong)</a:t>
            </a:r>
            <a:r>
              <a:rPr lang="zh-TW" altLang="en-US" smtClean="0"/>
              <a: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個資法施行細則第八條</a:t>
            </a:r>
            <a:endParaRPr lang="zh-TW" altLang="en-US" dirty="0"/>
          </a:p>
        </p:txBody>
      </p:sp>
      <p:sp>
        <p:nvSpPr>
          <p:cNvPr id="3" name="內容版面配置區 2"/>
          <p:cNvSpPr>
            <a:spLocks noGrp="1"/>
          </p:cNvSpPr>
          <p:nvPr>
            <p:ph idx="1"/>
          </p:nvPr>
        </p:nvSpPr>
        <p:spPr/>
        <p:txBody>
          <a:bodyPr/>
          <a:lstStyle/>
          <a:p>
            <a:r>
              <a:rPr lang="zh-TW" altLang="en-US" dirty="0" smtClean="0"/>
              <a:t>業務委外，委託人之監督義務</a:t>
            </a:r>
            <a:r>
              <a:rPr lang="en-US" altLang="zh-TW" dirty="0" smtClean="0"/>
              <a:t>(</a:t>
            </a:r>
            <a:r>
              <a:rPr lang="zh-TW" altLang="en-US" dirty="0" smtClean="0"/>
              <a:t>本條新增</a:t>
            </a:r>
            <a:r>
              <a:rPr lang="en-US" altLang="zh-TW" dirty="0" smtClean="0"/>
              <a:t>)</a:t>
            </a:r>
          </a:p>
          <a:p>
            <a:pPr marL="457200" lvl="1" indent="0">
              <a:buNone/>
            </a:pPr>
            <a:r>
              <a:rPr lang="zh-TW" altLang="en-US" dirty="0"/>
              <a:t>監督義務包括</a:t>
            </a:r>
            <a:r>
              <a:rPr lang="en-US" altLang="zh-TW" dirty="0" smtClean="0"/>
              <a:t>:</a:t>
            </a:r>
          </a:p>
          <a:p>
            <a:pPr lvl="1"/>
            <a:r>
              <a:rPr lang="zh-TW" altLang="en-US" dirty="0" smtClean="0"/>
              <a:t>監督受託人</a:t>
            </a:r>
            <a:r>
              <a:rPr lang="zh-TW" altLang="en-US" dirty="0"/>
              <a:t>就第九</a:t>
            </a:r>
            <a:r>
              <a:rPr lang="zh-TW" altLang="en-US" dirty="0" smtClean="0"/>
              <a:t>條第二項應採之必要措施</a:t>
            </a:r>
            <a:endParaRPr lang="en-US" altLang="zh-TW" dirty="0" smtClean="0"/>
          </a:p>
          <a:p>
            <a:pPr lvl="1"/>
            <a:r>
              <a:rPr lang="zh-TW" altLang="en-US" dirty="0"/>
              <a:t>委託人應</a:t>
            </a:r>
            <a:r>
              <a:rPr lang="zh-TW" altLang="en-US" dirty="0" smtClean="0"/>
              <a:t>定期確認受託人執行之狀況，並將確認結果做成紀錄</a:t>
            </a:r>
            <a:endParaRPr lang="en-US" altLang="zh-TW" dirty="0" smtClean="0"/>
          </a:p>
          <a:p>
            <a:pPr lvl="1"/>
            <a:endParaRPr lang="en-US" altLang="zh-TW" dirty="0"/>
          </a:p>
          <a:p>
            <a:pPr marL="457200" lvl="1" indent="0" algn="ctr">
              <a:buNone/>
            </a:pPr>
            <a:r>
              <a:rPr lang="zh-TW" altLang="en-US" sz="4400" dirty="0" smtClean="0">
                <a:solidFill>
                  <a:srgbClr val="FF0000"/>
                </a:solidFill>
              </a:rPr>
              <a:t>風險之所在</a:t>
            </a:r>
            <a:endParaRPr lang="en-US" altLang="zh-TW" sz="4400" dirty="0" smtClean="0">
              <a:solidFill>
                <a:srgbClr val="FF0000"/>
              </a:solidFill>
            </a:endParaRPr>
          </a:p>
          <a:p>
            <a:pPr marL="457200" lvl="1" indent="0">
              <a:buNone/>
            </a:pPr>
            <a:endParaRPr lang="en-US" altLang="zh-TW" dirty="0" smtClean="0"/>
          </a:p>
          <a:p>
            <a:pPr lvl="1"/>
            <a:endParaRPr lang="zh-TW" altLang="en-US" dirty="0"/>
          </a:p>
        </p:txBody>
      </p:sp>
    </p:spTree>
    <p:extLst>
      <p:ext uri="{BB962C8B-B14F-4D97-AF65-F5344CB8AC3E}">
        <p14:creationId xmlns:p14="http://schemas.microsoft.com/office/powerpoint/2010/main" val="2773458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5"/>
          <p:cNvSpPr>
            <a:spLocks noGrp="1"/>
          </p:cNvSpPr>
          <p:nvPr>
            <p:ph type="ctrTitle"/>
          </p:nvPr>
        </p:nvSpPr>
        <p:spPr>
          <a:xfrm>
            <a:off x="685800" y="2941638"/>
            <a:ext cx="7772400" cy="769937"/>
          </a:xfrm>
        </p:spPr>
        <p:txBody>
          <a:bodyPr/>
          <a:lstStyle/>
          <a:p>
            <a:pPr algn="ctr" eaLnBrk="1" hangingPunct="1"/>
            <a:r>
              <a:rPr lang="zh-TW" altLang="en-US" smtClean="0"/>
              <a:t>我國資訊委外現況</a:t>
            </a:r>
          </a:p>
        </p:txBody>
      </p:sp>
      <p:sp>
        <p:nvSpPr>
          <p:cNvPr id="19459" name="Rectangle 3"/>
          <p:cNvSpPr>
            <a:spLocks noGrp="1" noChangeArrowheads="1"/>
          </p:cNvSpPr>
          <p:nvPr>
            <p:ph type="subTitle" idx="1"/>
          </p:nvPr>
        </p:nvSpPr>
        <p:spPr/>
        <p:txBody>
          <a:bodyPr/>
          <a:lstStyle/>
          <a:p>
            <a:pPr eaLnBrk="1" hangingPunct="1"/>
            <a:r>
              <a:rPr lang="en-US" altLang="zh-TW" sz="4800" smtClean="0">
                <a:latin typeface="Times New Roman" pitchFamily="18" charset="0"/>
              </a:rPr>
              <a:t>    </a:t>
            </a:r>
          </a:p>
        </p:txBody>
      </p:sp>
      <p:sp>
        <p:nvSpPr>
          <p:cNvPr id="19460" name="投影片編號版面配置區 5"/>
          <p:cNvSpPr>
            <a:spLocks noGrp="1"/>
          </p:cNvSpPr>
          <p:nvPr>
            <p:ph type="sldNum" sz="quarter" idx="4294967295"/>
          </p:nvPr>
        </p:nvSpPr>
        <p:spPr>
          <a:xfrm>
            <a:off x="7019925" y="6286500"/>
            <a:ext cx="1905000" cy="457200"/>
          </a:xfrm>
          <a:prstGeom prst="rect">
            <a:avLst/>
          </a:prstGeom>
          <a:noFill/>
        </p:spPr>
        <p:txBody>
          <a:bodyPr/>
          <a:lstStyle/>
          <a:p>
            <a:r>
              <a:rPr lang="zh-TW" altLang="en-US" smtClean="0"/>
              <a:t>-</a:t>
            </a:r>
            <a:fld id="{AC825878-9D8E-453F-970B-E27BBD250718}" type="slidenum">
              <a:rPr lang="zh-TW" altLang="en-US" smtClean="0"/>
              <a:pPr/>
              <a:t>54</a:t>
            </a:fld>
            <a:r>
              <a:rPr lang="en-US" altLang="zh-TW" smtClean="0"/>
              <a:t>-</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zh-TW" altLang="en-US" b="1" smtClean="0">
                <a:latin typeface="標楷體" pitchFamily="65" charset="-120"/>
              </a:rPr>
              <a:t>政府與民間資訊支出統計</a:t>
            </a:r>
            <a:r>
              <a:rPr lang="zh-TW" altLang="en-US" smtClean="0"/>
              <a:t> </a:t>
            </a:r>
          </a:p>
        </p:txBody>
      </p:sp>
      <p:sp>
        <p:nvSpPr>
          <p:cNvPr id="20483" name="Rectangle 3"/>
          <p:cNvSpPr>
            <a:spLocks noGrp="1" noChangeArrowheads="1"/>
          </p:cNvSpPr>
          <p:nvPr>
            <p:ph idx="1"/>
          </p:nvPr>
        </p:nvSpPr>
        <p:spPr>
          <a:xfrm>
            <a:off x="762000" y="1524000"/>
            <a:ext cx="7543800" cy="5029200"/>
          </a:xfrm>
        </p:spPr>
        <p:txBody>
          <a:bodyPr/>
          <a:lstStyle/>
          <a:p>
            <a:pPr marL="609600" indent="-609600" algn="just" eaLnBrk="1" hangingPunct="1">
              <a:buFont typeface="Wingdings" pitchFamily="2" charset="2"/>
              <a:buNone/>
            </a:pPr>
            <a:r>
              <a:rPr lang="zh-TW" altLang="en-US" smtClean="0">
                <a:latin typeface="Times New Roman" pitchFamily="18" charset="0"/>
              </a:rPr>
              <a:t>名詞定義：</a:t>
            </a:r>
          </a:p>
          <a:p>
            <a:pPr marL="990600" lvl="1" indent="-533400" eaLnBrk="1" hangingPunct="1">
              <a:lnSpc>
                <a:spcPct val="80000"/>
              </a:lnSpc>
            </a:pPr>
            <a:r>
              <a:rPr lang="zh-TW" altLang="en-US" smtClean="0"/>
              <a:t>資訊經費：指資訊設備費+資訊業務費+資訊人事費。</a:t>
            </a:r>
          </a:p>
          <a:p>
            <a:pPr marL="990600" lvl="1" indent="-533400" eaLnBrk="1" hangingPunct="1">
              <a:lnSpc>
                <a:spcPct val="80000"/>
              </a:lnSpc>
            </a:pPr>
            <a:r>
              <a:rPr lang="zh-TW" altLang="en-US" smtClean="0"/>
              <a:t>資訊人力比：資訊員額/機關(或企業)</a:t>
            </a:r>
            <a:r>
              <a:rPr lang="en-US" altLang="zh-TW" smtClean="0"/>
              <a:t>PC</a:t>
            </a:r>
            <a:r>
              <a:rPr lang="zh-TW" altLang="en-US" smtClean="0"/>
              <a:t>數量。</a:t>
            </a:r>
          </a:p>
          <a:p>
            <a:pPr marL="990600" lvl="1" indent="-533400" eaLnBrk="1" hangingPunct="1">
              <a:lnSpc>
                <a:spcPct val="80000"/>
              </a:lnSpc>
            </a:pPr>
            <a:r>
              <a:rPr lang="zh-TW" altLang="en-US" smtClean="0"/>
              <a:t>年平均資訊經費：資訊經費/政府機關</a:t>
            </a:r>
            <a:r>
              <a:rPr lang="en-US" altLang="zh-TW" smtClean="0"/>
              <a:t>PC</a:t>
            </a:r>
            <a:r>
              <a:rPr lang="zh-TW" altLang="en-US" smtClean="0"/>
              <a:t>數量。</a:t>
            </a:r>
          </a:p>
          <a:p>
            <a:pPr marL="990600" lvl="1" indent="-533400" eaLnBrk="1" hangingPunct="1">
              <a:lnSpc>
                <a:spcPct val="80000"/>
              </a:lnSpc>
            </a:pPr>
            <a:r>
              <a:rPr lang="zh-TW" altLang="en-US" smtClean="0"/>
              <a:t>委外策略組合</a:t>
            </a:r>
            <a:r>
              <a:rPr lang="en-US" altLang="zh-TW" smtClean="0"/>
              <a:t>(portfolio of outsourcing)</a:t>
            </a:r>
            <a:r>
              <a:rPr lang="zh-TW" altLang="en-US" smtClean="0"/>
              <a:t>：資訊業務之開發或維運採自有人力或委外開發或其一定比例之組合運用。</a:t>
            </a:r>
          </a:p>
        </p:txBody>
      </p:sp>
      <p:sp>
        <p:nvSpPr>
          <p:cNvPr id="20484" name="投影片編號版面配置區 5"/>
          <p:cNvSpPr>
            <a:spLocks noGrp="1"/>
          </p:cNvSpPr>
          <p:nvPr>
            <p:ph type="sldNum" sz="quarter" idx="4294967295"/>
          </p:nvPr>
        </p:nvSpPr>
        <p:spPr>
          <a:xfrm>
            <a:off x="7019925" y="6286500"/>
            <a:ext cx="1905000" cy="457200"/>
          </a:xfrm>
          <a:prstGeom prst="rect">
            <a:avLst/>
          </a:prstGeom>
          <a:noFill/>
        </p:spPr>
        <p:txBody>
          <a:bodyPr/>
          <a:lstStyle/>
          <a:p>
            <a:r>
              <a:rPr lang="zh-TW" altLang="en-US" smtClean="0"/>
              <a:t>-</a:t>
            </a:r>
            <a:fld id="{4B0A5784-A54D-47CD-BB5E-5A667B496681}" type="slidenum">
              <a:rPr lang="zh-TW" altLang="en-US" smtClean="0"/>
              <a:pPr/>
              <a:t>55</a:t>
            </a:fld>
            <a:r>
              <a:rPr lang="en-US" altLang="zh-TW" smtClean="0"/>
              <a: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09600" y="357188"/>
            <a:ext cx="7924800" cy="914400"/>
          </a:xfrm>
        </p:spPr>
        <p:txBody>
          <a:bodyPr/>
          <a:lstStyle/>
          <a:p>
            <a:pPr eaLnBrk="1" hangingPunct="1"/>
            <a:r>
              <a:rPr lang="zh-TW" altLang="en-US" b="1" smtClean="0">
                <a:latin typeface="標楷體" pitchFamily="65" charset="-120"/>
              </a:rPr>
              <a:t>政府與民間資訊支出統計</a:t>
            </a:r>
            <a:r>
              <a:rPr lang="zh-TW" altLang="en-US" sz="2400" b="1" smtClean="0">
                <a:latin typeface="標楷體" pitchFamily="65" charset="-120"/>
              </a:rPr>
              <a:t>(續一)</a:t>
            </a:r>
          </a:p>
        </p:txBody>
      </p:sp>
      <p:sp>
        <p:nvSpPr>
          <p:cNvPr id="1028" name="投影片編號版面配置區 5"/>
          <p:cNvSpPr>
            <a:spLocks noGrp="1"/>
          </p:cNvSpPr>
          <p:nvPr>
            <p:ph type="sldNum" sz="quarter" idx="4294967295"/>
          </p:nvPr>
        </p:nvSpPr>
        <p:spPr>
          <a:xfrm>
            <a:off x="7019925" y="6286500"/>
            <a:ext cx="1905000" cy="457200"/>
          </a:xfrm>
          <a:prstGeom prst="rect">
            <a:avLst/>
          </a:prstGeom>
          <a:noFill/>
        </p:spPr>
        <p:txBody>
          <a:bodyPr/>
          <a:lstStyle/>
          <a:p>
            <a:r>
              <a:rPr lang="zh-TW" altLang="en-US" smtClean="0"/>
              <a:t>-</a:t>
            </a:r>
            <a:fld id="{7256D8BC-EB24-417A-AF15-06C4CF142124}" type="slidenum">
              <a:rPr lang="zh-TW" altLang="en-US" smtClean="0"/>
              <a:pPr/>
              <a:t>56</a:t>
            </a:fld>
            <a:r>
              <a:rPr lang="en-US" altLang="zh-TW" smtClean="0"/>
              <a:t>-</a:t>
            </a:r>
          </a:p>
        </p:txBody>
      </p:sp>
      <p:graphicFrame>
        <p:nvGraphicFramePr>
          <p:cNvPr id="1026" name="Object 54"/>
          <p:cNvGraphicFramePr>
            <a:graphicFrameLocks noChangeAspect="1"/>
          </p:cNvGraphicFramePr>
          <p:nvPr/>
        </p:nvGraphicFramePr>
        <p:xfrm>
          <a:off x="395288" y="1341438"/>
          <a:ext cx="8569325" cy="5297487"/>
        </p:xfrm>
        <a:graphic>
          <a:graphicData uri="http://schemas.openxmlformats.org/presentationml/2006/ole">
            <mc:AlternateContent xmlns:mc="http://schemas.openxmlformats.org/markup-compatibility/2006">
              <mc:Choice xmlns:v="urn:schemas-microsoft-com:vml" Requires="v">
                <p:oleObj spid="_x0000_s375841" name="投影片" r:id="rId4" imgW="4570541" imgH="3427323" progId="PowerPoint.Slide.12">
                  <p:embed/>
                </p:oleObj>
              </mc:Choice>
              <mc:Fallback>
                <p:oleObj name="投影片" r:id="rId4" imgW="4570541" imgH="3427323" progId="PowerPoint.Slide.12">
                  <p:embed/>
                  <p:pic>
                    <p:nvPicPr>
                      <p:cNvPr id="0" name="Object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341438"/>
                        <a:ext cx="8569325" cy="529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zh-TW" altLang="en-US" b="1" smtClean="0">
                <a:latin typeface="標楷體" pitchFamily="65" charset="-120"/>
              </a:rPr>
              <a:t>政府與民間資訊支出統計</a:t>
            </a:r>
            <a:r>
              <a:rPr lang="zh-TW" altLang="en-US" sz="2400" b="1" smtClean="0">
                <a:latin typeface="標楷體" pitchFamily="65" charset="-120"/>
              </a:rPr>
              <a:t>(續二</a:t>
            </a:r>
            <a:r>
              <a:rPr lang="en-US" altLang="zh-TW" sz="2400" b="1" smtClean="0">
                <a:latin typeface="標楷體" pitchFamily="65" charset="-120"/>
              </a:rPr>
              <a:t>)</a:t>
            </a:r>
          </a:p>
        </p:txBody>
      </p:sp>
      <p:sp>
        <p:nvSpPr>
          <p:cNvPr id="2052" name="Rectangle 3"/>
          <p:cNvSpPr>
            <a:spLocks noGrp="1" noChangeArrowheads="1"/>
          </p:cNvSpPr>
          <p:nvPr>
            <p:ph idx="1"/>
          </p:nvPr>
        </p:nvSpPr>
        <p:spPr/>
        <p:txBody>
          <a:bodyPr/>
          <a:lstStyle/>
          <a:p>
            <a:pPr eaLnBrk="1" hangingPunct="1"/>
            <a:endParaRPr lang="zh-TW" altLang="en-US" smtClean="0"/>
          </a:p>
        </p:txBody>
      </p:sp>
      <p:sp>
        <p:nvSpPr>
          <p:cNvPr id="2053" name="投影片編號版面配置區 5"/>
          <p:cNvSpPr>
            <a:spLocks noGrp="1"/>
          </p:cNvSpPr>
          <p:nvPr>
            <p:ph type="sldNum" sz="quarter" idx="4294967295"/>
          </p:nvPr>
        </p:nvSpPr>
        <p:spPr>
          <a:xfrm>
            <a:off x="7019925" y="6286500"/>
            <a:ext cx="1905000" cy="457200"/>
          </a:xfrm>
          <a:prstGeom prst="rect">
            <a:avLst/>
          </a:prstGeom>
          <a:noFill/>
        </p:spPr>
        <p:txBody>
          <a:bodyPr/>
          <a:lstStyle/>
          <a:p>
            <a:r>
              <a:rPr lang="zh-TW" altLang="en-US" smtClean="0"/>
              <a:t>-</a:t>
            </a:r>
            <a:fld id="{3240AD94-F3BD-4CDD-85C4-8233C57D1C8D}" type="slidenum">
              <a:rPr lang="zh-TW" altLang="en-US" smtClean="0"/>
              <a:pPr/>
              <a:t>57</a:t>
            </a:fld>
            <a:r>
              <a:rPr lang="en-US" altLang="zh-TW" smtClean="0"/>
              <a:t>-</a:t>
            </a:r>
          </a:p>
        </p:txBody>
      </p:sp>
      <p:sp>
        <p:nvSpPr>
          <p:cNvPr id="22564" name="Rectangle 36"/>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sp>
        <p:nvSpPr>
          <p:cNvPr id="22567" name="Rectangle 39"/>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050" name="Object 38"/>
          <p:cNvGraphicFramePr>
            <a:graphicFrameLocks noChangeAspect="1"/>
          </p:cNvGraphicFramePr>
          <p:nvPr/>
        </p:nvGraphicFramePr>
        <p:xfrm>
          <a:off x="684213" y="1484313"/>
          <a:ext cx="8135937" cy="4832350"/>
        </p:xfrm>
        <a:graphic>
          <a:graphicData uri="http://schemas.openxmlformats.org/presentationml/2006/ole">
            <mc:AlternateContent xmlns:mc="http://schemas.openxmlformats.org/markup-compatibility/2006">
              <mc:Choice xmlns:v="urn:schemas-microsoft-com:vml" Requires="v">
                <p:oleObj spid="_x0000_s376865" name="投影片" r:id="rId4" imgW="4570541" imgH="3427323" progId="PowerPoint.Slide.12">
                  <p:embed/>
                </p:oleObj>
              </mc:Choice>
              <mc:Fallback>
                <p:oleObj name="投影片" r:id="rId4" imgW="4570541" imgH="3427323" progId="PowerPoint.Slide.12">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484313"/>
                        <a:ext cx="8135937"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zh-TW" altLang="en-US" smtClean="0"/>
          </a:p>
        </p:txBody>
      </p:sp>
      <p:sp>
        <p:nvSpPr>
          <p:cNvPr id="21507" name="Rectangle 3"/>
          <p:cNvSpPr>
            <a:spLocks noGrp="1" noChangeArrowheads="1"/>
          </p:cNvSpPr>
          <p:nvPr>
            <p:ph idx="1"/>
          </p:nvPr>
        </p:nvSpPr>
        <p:spPr/>
        <p:txBody>
          <a:bodyPr/>
          <a:lstStyle/>
          <a:p>
            <a:pPr>
              <a:buFont typeface="Wingdings" pitchFamily="2" charset="2"/>
              <a:buNone/>
            </a:pPr>
            <a:r>
              <a:rPr lang="en-US" altLang="zh-TW" sz="4400" b="1" smtClean="0">
                <a:latin typeface="Times New Roman" pitchFamily="18" charset="0"/>
              </a:rPr>
              <a:t>WHY</a:t>
            </a:r>
            <a:r>
              <a:rPr lang="zh-TW" altLang="en-US" sz="4400" b="1" smtClean="0">
                <a:latin typeface="Times New Roman" pitchFamily="18" charset="0"/>
              </a:rPr>
              <a:t>？</a:t>
            </a:r>
          </a:p>
          <a:p>
            <a:pPr>
              <a:buFont typeface="Wingdings" pitchFamily="2" charset="2"/>
              <a:buNone/>
            </a:pPr>
            <a:endParaRPr lang="en-US" altLang="zh-TW" b="1" smtClean="0">
              <a:latin typeface="Times New Roman" pitchFamily="18" charset="0"/>
            </a:endParaRPr>
          </a:p>
          <a:p>
            <a:pPr algn="ctr">
              <a:buFont typeface="Wingdings" pitchFamily="2" charset="2"/>
              <a:buNone/>
            </a:pPr>
            <a:r>
              <a:rPr lang="en-US" altLang="zh-TW" sz="5400" b="1" smtClean="0">
                <a:solidFill>
                  <a:srgbClr val="FF0000"/>
                </a:solidFill>
                <a:latin typeface="Times New Roman" pitchFamily="18" charset="0"/>
              </a:rPr>
              <a:t>Security &amp; Competence Concern</a:t>
            </a:r>
          </a:p>
          <a:p>
            <a:pPr>
              <a:buFont typeface="Wingdings" pitchFamily="2" charset="2"/>
              <a:buNone/>
            </a:pPr>
            <a:endParaRPr lang="zh-TW" altLang="en-US" sz="4000" b="1"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a:xfrm>
            <a:off x="611188" y="549275"/>
            <a:ext cx="7924800" cy="769938"/>
          </a:xfrm>
        </p:spPr>
        <p:txBody>
          <a:bodyPr/>
          <a:lstStyle/>
          <a:p>
            <a:r>
              <a:rPr lang="zh-TW" altLang="en-US" smtClean="0"/>
              <a:t>個資法第</a:t>
            </a:r>
            <a:r>
              <a:rPr lang="en-US" altLang="zh-TW" smtClean="0"/>
              <a:t>18</a:t>
            </a:r>
            <a:r>
              <a:rPr lang="zh-TW" altLang="en-US" smtClean="0"/>
              <a:t>條與</a:t>
            </a:r>
            <a:r>
              <a:rPr lang="en-US" altLang="zh-TW" smtClean="0"/>
              <a:t>BSI10012</a:t>
            </a:r>
            <a:endParaRPr lang="zh-TW" altLang="en-US" smtClean="0"/>
          </a:p>
        </p:txBody>
      </p:sp>
      <p:sp>
        <p:nvSpPr>
          <p:cNvPr id="3" name="內容版面配置區 2"/>
          <p:cNvSpPr>
            <a:spLocks noGrp="1"/>
          </p:cNvSpPr>
          <p:nvPr>
            <p:ph idx="1"/>
          </p:nvPr>
        </p:nvSpPr>
        <p:spPr>
          <a:xfrm>
            <a:off x="250825" y="1341438"/>
            <a:ext cx="8572500" cy="4967287"/>
          </a:xfrm>
        </p:spPr>
        <p:txBody>
          <a:bodyPr/>
          <a:lstStyle/>
          <a:p>
            <a:pPr>
              <a:defRPr/>
            </a:pPr>
            <a:r>
              <a:rPr lang="zh-TW" altLang="en-US" dirty="0" smtClean="0"/>
              <a:t>個資法第</a:t>
            </a:r>
            <a:r>
              <a:rPr lang="en-US" altLang="zh-TW" dirty="0" smtClean="0"/>
              <a:t>18 </a:t>
            </a:r>
            <a:r>
              <a:rPr lang="zh-TW" altLang="en-US" dirty="0" smtClean="0"/>
              <a:t>條</a:t>
            </a:r>
            <a:r>
              <a:rPr lang="en-US" altLang="zh-TW" dirty="0" smtClean="0"/>
              <a:t>:</a:t>
            </a:r>
          </a:p>
          <a:p>
            <a:pPr lvl="1">
              <a:buFont typeface="Wingdings" pitchFamily="2" charset="2"/>
              <a:buNone/>
              <a:defRPr/>
            </a:pPr>
            <a:r>
              <a:rPr lang="zh-TW" altLang="en-US" dirty="0" smtClean="0"/>
              <a:t>  </a:t>
            </a:r>
            <a:r>
              <a:rPr lang="zh-TW" altLang="en-US" dirty="0" smtClean="0">
                <a:solidFill>
                  <a:schemeClr val="tx2"/>
                </a:solidFill>
              </a:rPr>
              <a:t>公務機關保有個人資料檔案者，應指定專人辦理安全維護事項，防止個人 資料被竊取、竄改、毀損、滅失或洩漏。   </a:t>
            </a:r>
            <a:r>
              <a:rPr lang="en-US" altLang="zh-TW" dirty="0" smtClean="0">
                <a:solidFill>
                  <a:schemeClr val="tx2"/>
                </a:solidFill>
              </a:rPr>
              <a:t>(</a:t>
            </a:r>
            <a:r>
              <a:rPr lang="zh-TW" altLang="en-US" dirty="0" smtClean="0">
                <a:solidFill>
                  <a:schemeClr val="tx2"/>
                </a:solidFill>
              </a:rPr>
              <a:t>非公務機關無專人規定</a:t>
            </a:r>
            <a:r>
              <a:rPr lang="en-US" altLang="zh-TW" dirty="0" smtClean="0">
                <a:solidFill>
                  <a:schemeClr val="tx2"/>
                </a:solidFill>
              </a:rPr>
              <a:t>)</a:t>
            </a:r>
          </a:p>
          <a:p>
            <a:pPr marL="342900" lvl="1" indent="-342900">
              <a:buFont typeface="Wingdings" pitchFamily="2" charset="2"/>
              <a:buChar char="v"/>
              <a:defRPr/>
            </a:pPr>
            <a:r>
              <a:rPr lang="en-US" altLang="zh-TW" dirty="0" smtClean="0"/>
              <a:t>BSI10012</a:t>
            </a:r>
            <a:r>
              <a:rPr lang="zh-TW" altLang="en-US" dirty="0" smtClean="0"/>
              <a:t> 第</a:t>
            </a:r>
            <a:r>
              <a:rPr lang="en-US" altLang="zh-TW" dirty="0" smtClean="0"/>
              <a:t>4</a:t>
            </a:r>
            <a:r>
              <a:rPr lang="zh-TW" altLang="en-US" dirty="0" smtClean="0"/>
              <a:t>章</a:t>
            </a:r>
            <a:r>
              <a:rPr lang="en-US" altLang="zh-TW" dirty="0" smtClean="0"/>
              <a:t>(Implementing PIMS):</a:t>
            </a:r>
          </a:p>
          <a:p>
            <a:pPr marL="742950" lvl="2" indent="-342900">
              <a:defRPr/>
            </a:pPr>
            <a:r>
              <a:rPr lang="en-US" altLang="zh-TW" dirty="0" smtClean="0">
                <a:solidFill>
                  <a:schemeClr val="tx2"/>
                </a:solidFill>
              </a:rPr>
              <a:t>4.1:Key Appointment ( Senior manager, and day to day compliance worker)</a:t>
            </a:r>
          </a:p>
          <a:p>
            <a:pPr marL="742950" lvl="2" indent="-342900">
              <a:defRPr/>
            </a:pPr>
            <a:r>
              <a:rPr lang="en-US" altLang="zh-TW" dirty="0" smtClean="0">
                <a:solidFill>
                  <a:schemeClr val="tx2"/>
                </a:solidFill>
              </a:rPr>
              <a:t>4.2 Day to day responsibility for compliance with policy</a:t>
            </a:r>
          </a:p>
          <a:p>
            <a:pPr marL="342900" lvl="1" indent="-342900">
              <a:buFont typeface="Wingdings" pitchFamily="2" charset="2"/>
              <a:buChar char="v"/>
              <a:defRPr/>
            </a:pPr>
            <a:r>
              <a:rPr lang="zh-TW" altLang="en-US" dirty="0" smtClean="0">
                <a:solidFill>
                  <a:srgbClr val="FF0000"/>
                </a:solidFill>
              </a:rPr>
              <a:t>政府組改規定三四級機關不設資訊單位，似與個資法規定意旨相違</a:t>
            </a:r>
            <a:endParaRPr lang="en-US" altLang="zh-TW" dirty="0" smtClean="0">
              <a:solidFill>
                <a:srgbClr val="FF0000"/>
              </a:solidFill>
            </a:endParaRPr>
          </a:p>
          <a:p>
            <a:pPr marL="342900" lvl="1" indent="-342900">
              <a:buFont typeface="Wingdings" pitchFamily="2" charset="2"/>
              <a:buChar char="v"/>
              <a:defRPr/>
            </a:pPr>
            <a:endParaRPr lang="en-US" altLang="zh-TW" dirty="0" smtClean="0"/>
          </a:p>
          <a:p>
            <a:pPr marL="342900" lvl="1" indent="-342900">
              <a:buFont typeface="Wingdings" pitchFamily="2" charset="2"/>
              <a:buChar char="v"/>
              <a:defRPr/>
            </a:pPr>
            <a:endParaRPr lang="en-US" altLang="zh-TW" dirty="0" smtClean="0"/>
          </a:p>
          <a:p>
            <a:pPr marL="342900" lvl="1" indent="-342900">
              <a:buFont typeface="Wingdings" pitchFamily="2" charset="2"/>
              <a:buChar char="v"/>
              <a:defRPr/>
            </a:pPr>
            <a:endParaRPr lang="en-US" altLang="zh-TW" dirty="0" smtClean="0"/>
          </a:p>
          <a:p>
            <a:pPr marL="742950" lvl="2" indent="-342900">
              <a:buFont typeface="Wingdings" pitchFamily="2" charset="2"/>
              <a:buChar char="v"/>
              <a:defRPr/>
            </a:pPr>
            <a:endParaRPr lang="en-US" altLang="zh-TW" dirty="0" smtClean="0"/>
          </a:p>
          <a:p>
            <a:pPr marL="742950" lvl="2" indent="-342900">
              <a:buFont typeface="Wingdings" pitchFamily="2" charset="2"/>
              <a:buChar char="v"/>
              <a:defRPr/>
            </a:pPr>
            <a:endParaRPr lang="en-US" altLang="zh-TW" dirty="0" smtClean="0"/>
          </a:p>
          <a:p>
            <a:pPr marL="742950" lvl="2" indent="-342900">
              <a:buFont typeface="Wingdings" pitchFamily="2" charset="2"/>
              <a:buChar char="v"/>
              <a:defRPr/>
            </a:pPr>
            <a:endParaRPr lang="zh-TW" altLang="en-US" dirty="0" smtClean="0"/>
          </a:p>
          <a:p>
            <a:pPr>
              <a:defRPr/>
            </a:pPr>
            <a:endParaRPr lang="en-US" altLang="zh-TW"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56706" name="Picture 2"/>
          <p:cNvPicPr>
            <a:picLocks noChangeAspect="1" noChangeArrowheads="1"/>
          </p:cNvPicPr>
          <p:nvPr/>
        </p:nvPicPr>
        <p:blipFill>
          <a:blip r:embed="rId2" cstate="print"/>
          <a:srcRect/>
          <a:stretch>
            <a:fillRect/>
          </a:stretch>
        </p:blipFill>
        <p:spPr bwMode="auto">
          <a:xfrm>
            <a:off x="-1404664" y="0"/>
            <a:ext cx="13983766" cy="7315200"/>
          </a:xfrm>
          <a:prstGeom prst="rect">
            <a:avLst/>
          </a:prstGeom>
          <a:noFill/>
          <a:ln w="9525">
            <a:solidFill>
              <a:srgbClr val="FFFF00"/>
            </a:solid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611188" y="611188"/>
            <a:ext cx="7924800" cy="708025"/>
          </a:xfrm>
        </p:spPr>
        <p:txBody>
          <a:bodyPr/>
          <a:lstStyle/>
          <a:p>
            <a:r>
              <a:rPr lang="zh-TW" altLang="en-US" sz="4000" smtClean="0"/>
              <a:t>我國個資法第</a:t>
            </a:r>
            <a:r>
              <a:rPr lang="en-US" altLang="zh-TW" sz="4000" smtClean="0"/>
              <a:t>18</a:t>
            </a:r>
            <a:r>
              <a:rPr lang="zh-TW" altLang="en-US" sz="4000" smtClean="0"/>
              <a:t>條與德國立法例</a:t>
            </a:r>
          </a:p>
        </p:txBody>
      </p:sp>
      <p:sp>
        <p:nvSpPr>
          <p:cNvPr id="48131" name="內容版面配置區 2"/>
          <p:cNvSpPr>
            <a:spLocks noGrp="1"/>
          </p:cNvSpPr>
          <p:nvPr>
            <p:ph idx="1"/>
          </p:nvPr>
        </p:nvSpPr>
        <p:spPr>
          <a:xfrm>
            <a:off x="250825" y="1341438"/>
            <a:ext cx="8572500" cy="4967287"/>
          </a:xfrm>
        </p:spPr>
        <p:txBody>
          <a:bodyPr/>
          <a:lstStyle/>
          <a:p>
            <a:pPr marL="342900" lvl="1" indent="-342900">
              <a:buFont typeface="Wingdings" pitchFamily="2" charset="2"/>
              <a:buChar char="v"/>
              <a:defRPr/>
            </a:pPr>
            <a:r>
              <a:rPr lang="zh-TW" altLang="en-US" dirty="0" smtClean="0"/>
              <a:t>德國個資法第</a:t>
            </a:r>
            <a:r>
              <a:rPr lang="en-US" altLang="zh-TW" dirty="0" smtClean="0"/>
              <a:t>4f,4g</a:t>
            </a:r>
            <a:r>
              <a:rPr lang="zh-TW" altLang="en-US" dirty="0" smtClean="0"/>
              <a:t>兩條共十款詳細界定各個公務機關設置資料保護專人之職掌、訓練、任用與保障等</a:t>
            </a:r>
            <a:endParaRPr lang="en-US" altLang="zh-TW" dirty="0" smtClean="0"/>
          </a:p>
          <a:p>
            <a:pPr lvl="1">
              <a:buFont typeface="Wingdings" pitchFamily="2" charset="2"/>
              <a:buNone/>
              <a:defRPr/>
            </a:pPr>
            <a:r>
              <a:rPr lang="en-US" altLang="zh-TW" sz="2400" dirty="0" smtClean="0"/>
              <a:t>(</a:t>
            </a:r>
            <a:r>
              <a:rPr lang="zh-TW" altLang="zh-TW" sz="2400" dirty="0" smtClean="0"/>
              <a:t>德國聯邦法律公報，</a:t>
            </a:r>
            <a:r>
              <a:rPr lang="en-US" altLang="zh-TW" sz="2400" dirty="0" smtClean="0"/>
              <a:t>2003):</a:t>
            </a:r>
          </a:p>
          <a:p>
            <a:pPr lvl="1">
              <a:defRPr/>
            </a:pPr>
            <a:r>
              <a:rPr lang="zh-TW" altLang="zh-TW" sz="2400" dirty="0" smtClean="0">
                <a:solidFill>
                  <a:schemeClr val="tx2"/>
                </a:solidFill>
              </a:rPr>
              <a:t>德國個資法規定政府或民間機構若收集個資之人數達</a:t>
            </a:r>
            <a:r>
              <a:rPr lang="en-US" altLang="zh-TW" sz="2400" dirty="0" smtClean="0">
                <a:solidFill>
                  <a:schemeClr val="tx2"/>
                </a:solidFill>
              </a:rPr>
              <a:t>20</a:t>
            </a:r>
            <a:r>
              <a:rPr lang="zh-TW" altLang="zh-TW" sz="2400" dirty="0" smtClean="0">
                <a:solidFill>
                  <a:schemeClr val="tx2"/>
                </a:solidFill>
              </a:rPr>
              <a:t>人以上必須設置個資保護監察人。</a:t>
            </a:r>
            <a:r>
              <a:rPr lang="en-US" altLang="zh-TW" sz="2400" dirty="0" smtClean="0">
                <a:solidFill>
                  <a:schemeClr val="tx2"/>
                </a:solidFill>
              </a:rPr>
              <a:t>§4f.(1)</a:t>
            </a:r>
            <a:endParaRPr lang="zh-TW" altLang="zh-TW" sz="2400" dirty="0" smtClean="0">
              <a:solidFill>
                <a:schemeClr val="tx2"/>
              </a:solidFill>
            </a:endParaRPr>
          </a:p>
          <a:p>
            <a:pPr lvl="1">
              <a:defRPr/>
            </a:pPr>
            <a:r>
              <a:rPr lang="zh-TW" altLang="zh-TW" sz="2400" dirty="0" smtClean="0">
                <a:solidFill>
                  <a:schemeClr val="tx2"/>
                </a:solidFill>
              </a:rPr>
              <a:t>個資保護監察人之任命資格須依具備執行任務所需專業，併信用可靠為限。其專業程度依負責資料處理之範圍及資料應受保護程度決定之，並得設置輔佐人。</a:t>
            </a:r>
            <a:r>
              <a:rPr lang="en-US" altLang="zh-TW" sz="2400" dirty="0" smtClean="0">
                <a:solidFill>
                  <a:schemeClr val="tx2"/>
                </a:solidFill>
              </a:rPr>
              <a:t>§4f.(2)</a:t>
            </a:r>
            <a:endParaRPr lang="zh-TW" altLang="zh-TW" sz="2400" dirty="0" smtClean="0">
              <a:solidFill>
                <a:schemeClr val="tx2"/>
              </a:solidFill>
            </a:endParaRPr>
          </a:p>
          <a:p>
            <a:pPr lvl="1">
              <a:defRPr/>
            </a:pPr>
            <a:r>
              <a:rPr lang="zh-TW" altLang="zh-TW" sz="2400" dirty="0" smtClean="0">
                <a:solidFill>
                  <a:schemeClr val="tx2"/>
                </a:solidFill>
              </a:rPr>
              <a:t>個資保護監察人直屬於公務或非公務機關首長，其於資料保護監察之範圍執行職務時，不受其他指揮監督。</a:t>
            </a:r>
            <a:r>
              <a:rPr lang="en-US" altLang="zh-TW" sz="2400" dirty="0" smtClean="0">
                <a:solidFill>
                  <a:schemeClr val="tx2"/>
                </a:solidFill>
              </a:rPr>
              <a:t>§4f.(3)</a:t>
            </a:r>
            <a:endParaRPr lang="zh-TW" altLang="zh-TW" sz="2400" dirty="0" smtClean="0">
              <a:solidFill>
                <a:schemeClr val="tx2"/>
              </a:solidFill>
            </a:endParaRPr>
          </a:p>
          <a:p>
            <a:pPr marL="342900" lvl="1" indent="-342900">
              <a:buFont typeface="Wingdings" pitchFamily="2" charset="2"/>
              <a:buChar char="v"/>
              <a:defRPr/>
            </a:pPr>
            <a:endParaRPr lang="en-US" altLang="zh-TW" dirty="0" smtClean="0"/>
          </a:p>
          <a:p>
            <a:pPr marL="342900" lvl="1" indent="-342900">
              <a:buFont typeface="Wingdings" pitchFamily="2" charset="2"/>
              <a:buChar char="v"/>
              <a:defRPr/>
            </a:pPr>
            <a:endParaRPr lang="en-US" altLang="zh-TW" dirty="0" smtClean="0"/>
          </a:p>
          <a:p>
            <a:pPr marL="342900" lvl="1" indent="-342900">
              <a:buFont typeface="Wingdings" pitchFamily="2" charset="2"/>
              <a:buNone/>
              <a:defRPr/>
            </a:pPr>
            <a:endParaRPr lang="en-US" altLang="zh-TW" sz="3600" dirty="0" smtClean="0">
              <a:solidFill>
                <a:srgbClr val="C00000"/>
              </a:solidFill>
            </a:endParaRPr>
          </a:p>
          <a:p>
            <a:pPr marL="342900" lvl="1" indent="-342900" algn="ctr">
              <a:buFont typeface="Wingdings" pitchFamily="2" charset="2"/>
              <a:buNone/>
              <a:defRPr/>
            </a:pPr>
            <a:r>
              <a:rPr lang="zh-TW" altLang="en-US" sz="3600" dirty="0" smtClean="0">
                <a:solidFill>
                  <a:srgbClr val="C00000"/>
                </a:solidFill>
              </a:rPr>
              <a:t> </a:t>
            </a:r>
            <a:endParaRPr lang="en-US" altLang="zh-TW" sz="3600" dirty="0" smtClean="0">
              <a:solidFill>
                <a:srgbClr val="C00000"/>
              </a:solidFill>
            </a:endParaRPr>
          </a:p>
          <a:p>
            <a:pPr marL="342900" lvl="1" indent="-342900">
              <a:buFont typeface="Wingdings" pitchFamily="2" charset="2"/>
              <a:buChar char="v"/>
              <a:defRPr/>
            </a:pPr>
            <a:endParaRPr lang="en-US" altLang="zh-TW" dirty="0" smtClean="0"/>
          </a:p>
          <a:p>
            <a:pPr marL="342900" lvl="1" indent="-342900">
              <a:buFont typeface="Wingdings" pitchFamily="2" charset="2"/>
              <a:buChar char="v"/>
              <a:defRPr/>
            </a:pPr>
            <a:endParaRPr lang="en-US" altLang="zh-TW" dirty="0" smtClean="0"/>
          </a:p>
          <a:p>
            <a:pPr marL="742950" lvl="2" indent="-342900">
              <a:buFont typeface="Wingdings" pitchFamily="2" charset="2"/>
              <a:buChar char="v"/>
              <a:defRPr/>
            </a:pPr>
            <a:endParaRPr lang="en-US" altLang="zh-TW" dirty="0" smtClean="0"/>
          </a:p>
          <a:p>
            <a:pPr marL="742950" lvl="2" indent="-342900">
              <a:buFont typeface="Wingdings" pitchFamily="2" charset="2"/>
              <a:buChar char="v"/>
              <a:defRPr/>
            </a:pPr>
            <a:endParaRPr lang="en-US" altLang="zh-TW" dirty="0" smtClean="0"/>
          </a:p>
          <a:p>
            <a:pPr marL="742950" lvl="2" indent="-342900">
              <a:buFont typeface="Wingdings" pitchFamily="2" charset="2"/>
              <a:buChar char="v"/>
              <a:defRPr/>
            </a:pPr>
            <a:endParaRPr lang="zh-TW" altLang="en-US" dirty="0" smtClean="0"/>
          </a:p>
          <a:p>
            <a:pPr>
              <a:defRPr/>
            </a:pPr>
            <a:endParaRPr lang="en-US" altLang="zh-TW" dirty="0"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5"/>
          <p:cNvSpPr>
            <a:spLocks noGrp="1"/>
          </p:cNvSpPr>
          <p:nvPr>
            <p:ph type="title"/>
          </p:nvPr>
        </p:nvSpPr>
        <p:spPr/>
        <p:txBody>
          <a:bodyPr/>
          <a:lstStyle/>
          <a:p>
            <a:pPr algn="ctr"/>
            <a:r>
              <a:rPr lang="zh-TW" altLang="en-US" smtClean="0"/>
              <a:t>德國立法例</a:t>
            </a:r>
            <a:r>
              <a:rPr lang="en-US" altLang="zh-TW" smtClean="0"/>
              <a:t>(2)</a:t>
            </a:r>
            <a:endParaRPr lang="zh-TW" altLang="en-US" smtClean="0"/>
          </a:p>
        </p:txBody>
      </p:sp>
      <p:sp>
        <p:nvSpPr>
          <p:cNvPr id="45059" name="直排文字版面配置區 6"/>
          <p:cNvSpPr>
            <a:spLocks noGrp="1"/>
          </p:cNvSpPr>
          <p:nvPr>
            <p:ph type="body" orient="vert" idx="1"/>
          </p:nvPr>
        </p:nvSpPr>
        <p:spPr>
          <a:xfrm>
            <a:off x="912813" y="1600200"/>
            <a:ext cx="7620000" cy="4276725"/>
          </a:xfrm>
        </p:spPr>
        <p:txBody>
          <a:bodyPr/>
          <a:lstStyle/>
          <a:p>
            <a:r>
              <a:rPr lang="zh-TW" altLang="zh-TW" sz="2800" smtClean="0"/>
              <a:t>公務及非公務機關應協助個資保護監察人履行職務，在其職務必要範圍內，輔以人員、處所、設備、資源供其應用。</a:t>
            </a:r>
            <a:r>
              <a:rPr lang="en-US" altLang="zh-TW" sz="2800" smtClean="0"/>
              <a:t>§4f.(5)</a:t>
            </a:r>
            <a:endParaRPr lang="zh-TW" altLang="zh-TW" sz="2800" smtClean="0"/>
          </a:p>
          <a:p>
            <a:r>
              <a:rPr lang="zh-TW" altLang="zh-TW" sz="2800" smtClean="0"/>
              <a:t>其中令人印象深刻的為</a:t>
            </a:r>
            <a:r>
              <a:rPr lang="en-US" altLang="zh-TW" sz="2800" smtClean="0"/>
              <a:t>4g</a:t>
            </a:r>
            <a:r>
              <a:rPr lang="zh-TW" altLang="zh-TW" sz="2800" smtClean="0"/>
              <a:t>第</a:t>
            </a:r>
            <a:r>
              <a:rPr lang="en-US" altLang="zh-TW" sz="2800" smtClean="0"/>
              <a:t>1</a:t>
            </a:r>
            <a:r>
              <a:rPr lang="zh-TW" altLang="zh-TW" sz="2800" smtClean="0"/>
              <a:t>款</a:t>
            </a:r>
            <a:r>
              <a:rPr lang="en-US" altLang="zh-TW" sz="2800" smtClean="0"/>
              <a:t>:</a:t>
            </a:r>
          </a:p>
          <a:p>
            <a:pPr>
              <a:buFont typeface="Wingdings" pitchFamily="2" charset="2"/>
              <a:buNone/>
            </a:pPr>
            <a:r>
              <a:rPr lang="en-US" altLang="zh-TW" sz="2800" smtClean="0"/>
              <a:t>   </a:t>
            </a:r>
            <a:r>
              <a:rPr lang="zh-TW" altLang="zh-TW" sz="2800" smtClean="0">
                <a:solidFill>
                  <a:schemeClr val="tx2"/>
                </a:solidFill>
              </a:rPr>
              <a:t>用以處理個人資料之程式，應確保其運用符合法令規定。任何處理個人資料之規畫，須知會個資保護監察人。</a:t>
            </a:r>
          </a:p>
          <a:p>
            <a:endParaRPr lang="zh-TW" altLang="en-US" smtClean="0"/>
          </a:p>
        </p:txBody>
      </p:sp>
      <p:sp>
        <p:nvSpPr>
          <p:cNvPr id="4" name="頁尾版面配置區 3"/>
          <p:cNvSpPr>
            <a:spLocks noGrp="1"/>
          </p:cNvSpPr>
          <p:nvPr>
            <p:ph type="ftr" sz="quarter" idx="11"/>
          </p:nvPr>
        </p:nvSpPr>
        <p:spPr/>
        <p:txBody>
          <a:bodyPr/>
          <a:lstStyle/>
          <a:p>
            <a:pPr>
              <a:defRPr/>
            </a:pPr>
            <a:r>
              <a:rPr lang="zh-TW" altLang="en-US" dirty="0" smtClean="0">
                <a:solidFill>
                  <a:srgbClr val="003366"/>
                </a:solidFill>
              </a:rPr>
              <a:t>法務資訊安全簡介</a:t>
            </a:r>
            <a:endParaRPr lang="en-US" altLang="zh-TW" dirty="0">
              <a:solidFill>
                <a:srgbClr val="003366"/>
              </a:solidFill>
            </a:endParaRPr>
          </a:p>
        </p:txBody>
      </p:sp>
      <p:sp>
        <p:nvSpPr>
          <p:cNvPr id="45061" name="投影片編號版面配置區 4"/>
          <p:cNvSpPr>
            <a:spLocks noGrp="1"/>
          </p:cNvSpPr>
          <p:nvPr>
            <p:ph type="sldNum" sz="quarter" idx="12"/>
          </p:nvPr>
        </p:nvSpPr>
        <p:spPr>
          <a:noFill/>
        </p:spPr>
        <p:txBody>
          <a:bodyPr/>
          <a:lstStyle/>
          <a:p>
            <a:fld id="{39E2CB98-F64F-440F-84C5-4DA35053E802}" type="slidenum">
              <a:rPr lang="zh-TW" altLang="en-US" smtClean="0">
                <a:solidFill>
                  <a:srgbClr val="9A0000"/>
                </a:solidFill>
              </a:rPr>
              <a:pPr/>
              <a:t>61</a:t>
            </a:fld>
            <a:endParaRPr lang="en-US" altLang="zh-TW" smtClean="0">
              <a:solidFill>
                <a:srgbClr val="9A0000"/>
              </a:solidFill>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pPr algn="ctr"/>
            <a:r>
              <a:rPr lang="zh-TW" altLang="en-US" smtClean="0"/>
              <a:t>德國立法例</a:t>
            </a:r>
            <a:r>
              <a:rPr lang="en-US" altLang="zh-TW" sz="3600" smtClean="0"/>
              <a:t>(3)</a:t>
            </a:r>
            <a:endParaRPr lang="zh-TW" altLang="en-US" sz="3600" smtClean="0"/>
          </a:p>
        </p:txBody>
      </p:sp>
      <p:sp>
        <p:nvSpPr>
          <p:cNvPr id="46083" name="直排文字版面配置區 2"/>
          <p:cNvSpPr>
            <a:spLocks noGrp="1"/>
          </p:cNvSpPr>
          <p:nvPr>
            <p:ph type="body" orient="vert" idx="1"/>
          </p:nvPr>
        </p:nvSpPr>
        <p:spPr/>
        <p:txBody>
          <a:bodyPr/>
          <a:lstStyle/>
          <a:p>
            <a:pPr marL="342900" lvl="1" indent="-342900">
              <a:buSzPct val="75000"/>
            </a:pPr>
            <a:r>
              <a:rPr lang="zh-TW" altLang="en-US" smtClean="0"/>
              <a:t>德國個資法第</a:t>
            </a:r>
            <a:r>
              <a:rPr lang="en-US" altLang="zh-TW" smtClean="0"/>
              <a:t>29</a:t>
            </a:r>
            <a:r>
              <a:rPr lang="zh-TW" altLang="en-US" smtClean="0"/>
              <a:t>條另於聯邦設</a:t>
            </a:r>
            <a:r>
              <a:rPr lang="en-US" altLang="zh-TW" smtClean="0"/>
              <a:t>“</a:t>
            </a:r>
            <a:r>
              <a:rPr lang="zh-TW" altLang="en-US" smtClean="0"/>
              <a:t>資訊保護官</a:t>
            </a:r>
            <a:r>
              <a:rPr lang="en-US" altLang="zh-TW" smtClean="0"/>
              <a:t>”</a:t>
            </a:r>
            <a:r>
              <a:rPr lang="zh-TW" altLang="en-US" smtClean="0"/>
              <a:t>，由總理提名，經國會任命，相當我國</a:t>
            </a:r>
            <a:r>
              <a:rPr lang="zh-TW" altLang="en-US" smtClean="0">
                <a:solidFill>
                  <a:srgbClr val="C00000"/>
                </a:solidFill>
              </a:rPr>
              <a:t>政務委員</a:t>
            </a:r>
            <a:endParaRPr lang="en-US" altLang="zh-TW" smtClean="0">
              <a:solidFill>
                <a:srgbClr val="C00000"/>
              </a:solidFill>
            </a:endParaRPr>
          </a:p>
          <a:p>
            <a:pPr marL="342900" lvl="1" indent="-342900">
              <a:buSzPct val="75000"/>
            </a:pPr>
            <a:r>
              <a:rPr lang="zh-TW" altLang="en-US" smtClean="0">
                <a:solidFill>
                  <a:srgbClr val="C00000"/>
                </a:solidFill>
              </a:rPr>
              <a:t>課責與賦權</a:t>
            </a:r>
            <a:r>
              <a:rPr lang="en-US" altLang="zh-TW" smtClean="0">
                <a:solidFill>
                  <a:srgbClr val="C00000"/>
                </a:solidFill>
              </a:rPr>
              <a:t>(</a:t>
            </a:r>
            <a:r>
              <a:rPr lang="zh-TW" altLang="en-US" smtClean="0">
                <a:solidFill>
                  <a:srgbClr val="C00000"/>
                </a:solidFill>
              </a:rPr>
              <a:t>資源、職掌</a:t>
            </a:r>
            <a:r>
              <a:rPr lang="en-US" altLang="zh-TW" smtClean="0">
                <a:solidFill>
                  <a:srgbClr val="C00000"/>
                </a:solidFill>
              </a:rPr>
              <a:t>)</a:t>
            </a:r>
            <a:r>
              <a:rPr lang="zh-TW" altLang="en-US" smtClean="0">
                <a:solidFill>
                  <a:srgbClr val="C00000"/>
                </a:solidFill>
              </a:rPr>
              <a:t>同時考量</a:t>
            </a:r>
            <a:endParaRPr lang="en-US" altLang="zh-TW" smtClean="0">
              <a:solidFill>
                <a:srgbClr val="C00000"/>
              </a:solidFill>
            </a:endParaRPr>
          </a:p>
          <a:p>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solidFill>
                  <a:srgbClr val="003366"/>
                </a:solidFill>
              </a:rPr>
              <a:t>法務資訊安全簡介</a:t>
            </a:r>
            <a:endParaRPr lang="en-US" altLang="zh-TW" dirty="0">
              <a:solidFill>
                <a:srgbClr val="003366"/>
              </a:solidFill>
            </a:endParaRPr>
          </a:p>
        </p:txBody>
      </p:sp>
      <p:sp>
        <p:nvSpPr>
          <p:cNvPr id="46085" name="投影片編號版面配置區 4"/>
          <p:cNvSpPr>
            <a:spLocks noGrp="1"/>
          </p:cNvSpPr>
          <p:nvPr>
            <p:ph type="sldNum" sz="quarter" idx="12"/>
          </p:nvPr>
        </p:nvSpPr>
        <p:spPr>
          <a:noFill/>
        </p:spPr>
        <p:txBody>
          <a:bodyPr/>
          <a:lstStyle/>
          <a:p>
            <a:fld id="{CC453591-4297-42CA-AFE5-75824E2CD7B8}" type="slidenum">
              <a:rPr lang="zh-TW" altLang="en-US" smtClean="0">
                <a:solidFill>
                  <a:srgbClr val="9A0000"/>
                </a:solidFill>
              </a:rPr>
              <a:pPr/>
              <a:t>62</a:t>
            </a:fld>
            <a:endParaRPr lang="en-US" altLang="zh-TW" smtClean="0">
              <a:solidFill>
                <a:srgbClr val="9A0000"/>
              </a:solidFill>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602159"/>
            <a:ext cx="8162925" cy="769441"/>
          </a:xfrm>
        </p:spPr>
        <p:txBody>
          <a:bodyPr/>
          <a:lstStyle/>
          <a:p>
            <a:r>
              <a:rPr lang="zh-TW" altLang="en-US" dirty="0" smtClean="0"/>
              <a:t>國際個資保護專責機關設置摘述</a:t>
            </a:r>
            <a:endParaRPr lang="zh-TW" altLang="en-US" dirty="0"/>
          </a:p>
        </p:txBody>
      </p:sp>
      <p:sp>
        <p:nvSpPr>
          <p:cNvPr id="3" name="直排文字版面配置區 2"/>
          <p:cNvSpPr>
            <a:spLocks noGrp="1"/>
          </p:cNvSpPr>
          <p:nvPr>
            <p:ph type="body" orient="vert" idx="1"/>
          </p:nvPr>
        </p:nvSpPr>
        <p:spPr>
          <a:xfrm>
            <a:off x="467545" y="1600200"/>
            <a:ext cx="8496944" cy="4637112"/>
          </a:xfrm>
        </p:spPr>
        <p:txBody>
          <a:bodyPr/>
          <a:lstStyle/>
          <a:p>
            <a:pPr marL="0" indent="0">
              <a:buNone/>
            </a:pPr>
            <a:endParaRPr lang="zh-TW" altLang="en-US" dirty="0"/>
          </a:p>
        </p:txBody>
      </p:sp>
      <p:sp>
        <p:nvSpPr>
          <p:cNvPr id="4" name="頁尾版面配置區 3"/>
          <p:cNvSpPr>
            <a:spLocks noGrp="1"/>
          </p:cNvSpPr>
          <p:nvPr>
            <p:ph type="ftr" sz="quarter" idx="11"/>
          </p:nvPr>
        </p:nvSpPr>
        <p:spPr/>
        <p:txBody>
          <a:bodyPr/>
          <a:lstStyle/>
          <a:p>
            <a:pPr>
              <a:defRPr/>
            </a:pPr>
            <a:r>
              <a:rPr lang="zh-TW" altLang="en-US" dirty="0" smtClean="0">
                <a:solidFill>
                  <a:srgbClr val="003366"/>
                </a:solidFill>
              </a:rPr>
              <a:t>法務資訊安全簡介</a:t>
            </a:r>
            <a:endParaRPr lang="en-US" altLang="zh-TW" dirty="0">
              <a:solidFill>
                <a:srgbClr val="003366"/>
              </a:solidFill>
            </a:endParaRPr>
          </a:p>
        </p:txBody>
      </p:sp>
      <p:sp>
        <p:nvSpPr>
          <p:cNvPr id="5" name="投影片編號版面配置區 4"/>
          <p:cNvSpPr>
            <a:spLocks noGrp="1"/>
          </p:cNvSpPr>
          <p:nvPr>
            <p:ph type="sldNum" sz="quarter" idx="12"/>
          </p:nvPr>
        </p:nvSpPr>
        <p:spPr/>
        <p:txBody>
          <a:bodyPr/>
          <a:lstStyle/>
          <a:p>
            <a:pPr>
              <a:defRPr/>
            </a:pPr>
            <a:fld id="{69167AB7-DF96-4E03-B1F5-012E949AE095}" type="slidenum">
              <a:rPr lang="zh-TW" altLang="en-US" smtClean="0">
                <a:solidFill>
                  <a:srgbClr val="9A0000"/>
                </a:solidFill>
              </a:rPr>
              <a:pPr>
                <a:defRPr/>
              </a:pPr>
              <a:t>63</a:t>
            </a:fld>
            <a:endParaRPr lang="en-US" altLang="zh-TW" dirty="0">
              <a:solidFill>
                <a:srgbClr val="9A0000"/>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1679981632"/>
              </p:ext>
            </p:extLst>
          </p:nvPr>
        </p:nvGraphicFramePr>
        <p:xfrm>
          <a:off x="323529" y="1484784"/>
          <a:ext cx="8640959" cy="4896544"/>
        </p:xfrm>
        <a:graphic>
          <a:graphicData uri="http://schemas.openxmlformats.org/drawingml/2006/table">
            <a:tbl>
              <a:tblPr firstRow="1" bandRow="1">
                <a:tableStyleId>{073A0DAA-6AF3-43AB-8588-CEC1D06C72B9}</a:tableStyleId>
              </a:tblPr>
              <a:tblGrid>
                <a:gridCol w="1440159"/>
                <a:gridCol w="2189044"/>
                <a:gridCol w="1563300"/>
                <a:gridCol w="1456015"/>
                <a:gridCol w="1992441"/>
              </a:tblGrid>
              <a:tr h="370840">
                <a:tc>
                  <a:txBody>
                    <a:bodyPr/>
                    <a:lstStyle/>
                    <a:p>
                      <a:r>
                        <a:rPr lang="zh-TW" altLang="en-US" sz="2000" dirty="0" smtClean="0"/>
                        <a:t>國 家 別</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t>專責機關名稱</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t>幕僚工作人員數量</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t>委員會人數</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t>準據法律</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TW" altLang="en-US" sz="2000" dirty="0" smtClean="0"/>
                        <a:t>加拿大</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t>個資監察官</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t>158(</a:t>
                      </a:r>
                      <a:r>
                        <a:rPr lang="zh-TW" altLang="en-US" sz="2000" dirty="0" smtClean="0"/>
                        <a:t>全職</a:t>
                      </a:r>
                      <a:r>
                        <a:rPr lang="en-US" altLang="zh-TW" sz="2000" dirty="0" smtClean="0"/>
                        <a:t>)</a:t>
                      </a:r>
                      <a:endParaRPr lang="zh-TW" altLang="en-US" sz="2000" dirty="0" smtClean="0"/>
                    </a:p>
                    <a:p>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000" dirty="0" smtClean="0"/>
                        <a:t>1</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altLang="zh-TW" sz="2000" dirty="0" smtClean="0"/>
                        <a:t>1.</a:t>
                      </a:r>
                      <a:r>
                        <a:rPr lang="zh-TW" altLang="en-US" sz="2000" dirty="0" smtClean="0"/>
                        <a:t>聯邦隱私權法</a:t>
                      </a:r>
                      <a:endParaRPr lang="en-US" altLang="zh-TW" sz="2000" dirty="0" smtClean="0"/>
                    </a:p>
                    <a:p>
                      <a:pPr marL="0" indent="0">
                        <a:buFont typeface="Arial" pitchFamily="34" charset="0"/>
                        <a:buNone/>
                      </a:pPr>
                      <a:r>
                        <a:rPr lang="en-US" altLang="zh-TW" sz="2000" dirty="0" smtClean="0"/>
                        <a:t>2.</a:t>
                      </a:r>
                      <a:r>
                        <a:rPr lang="zh-TW" altLang="en-US" sz="2000" dirty="0" smtClean="0"/>
                        <a:t>個資及電子文書法</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TW" altLang="en-US" sz="2000" dirty="0" smtClean="0"/>
                        <a:t>澳洲</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t>聯邦資訊監察官</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000" dirty="0" smtClean="0"/>
                        <a:t>77</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000" dirty="0" smtClean="0"/>
                        <a:t>3(</a:t>
                      </a:r>
                      <a:r>
                        <a:rPr lang="zh-TW" altLang="en-US" sz="2000" dirty="0" smtClean="0"/>
                        <a:t>由總理任命</a:t>
                      </a:r>
                      <a:r>
                        <a:rPr lang="en-US" altLang="zh-TW" sz="2000" dirty="0" smtClean="0"/>
                        <a:t>)</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zh-TW" altLang="en-US" sz="2000" dirty="0" smtClean="0"/>
                        <a:t>聯邦隱私法</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6416">
                <a:tc>
                  <a:txBody>
                    <a:bodyPr/>
                    <a:lstStyle/>
                    <a:p>
                      <a:r>
                        <a:rPr lang="zh-TW" altLang="en-US" sz="2000" dirty="0" smtClean="0"/>
                        <a:t>瑞典</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t>資料保護檢查院</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000" dirty="0" smtClean="0"/>
                        <a:t>43</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000" dirty="0" smtClean="0"/>
                        <a:t>5</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t>個人資料法</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TW" altLang="en-US" sz="2000" dirty="0" smtClean="0"/>
                        <a:t>韓國</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t>個人情報保護委員會</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000" dirty="0" smtClean="0"/>
                        <a:t>2011.9</a:t>
                      </a:r>
                      <a:r>
                        <a:rPr lang="zh-TW" altLang="en-US" sz="2000" dirty="0" smtClean="0"/>
                        <a:t>成立，尚無明確資料</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000" dirty="0" smtClean="0"/>
                        <a:t>15(</a:t>
                      </a:r>
                      <a:r>
                        <a:rPr lang="zh-TW" altLang="en-US" sz="2000" dirty="0" smtClean="0"/>
                        <a:t>由總統、國會及大法官推舉任命</a:t>
                      </a:r>
                      <a:r>
                        <a:rPr lang="en-US" altLang="zh-TW" sz="2000" dirty="0" smtClean="0"/>
                        <a:t>)</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t>個人情報保護法</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6368">
                <a:tc>
                  <a:txBody>
                    <a:bodyPr/>
                    <a:lstStyle/>
                    <a:p>
                      <a:r>
                        <a:rPr lang="zh-TW" altLang="en-US" sz="2000" dirty="0" smtClean="0"/>
                        <a:t>英國</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t>資訊監察官</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000" dirty="0" smtClean="0"/>
                        <a:t>352</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000" dirty="0" smtClean="0"/>
                        <a:t>1(</a:t>
                      </a:r>
                      <a:r>
                        <a:rPr lang="zh-TW" altLang="en-US" sz="2000" dirty="0" smtClean="0"/>
                        <a:t>由女皇任命</a:t>
                      </a:r>
                      <a:r>
                        <a:rPr lang="en-US" altLang="zh-TW" sz="2000" dirty="0" smtClean="0"/>
                        <a:t>)</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t>資料保護法</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426863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755650" y="260350"/>
            <a:ext cx="7772400" cy="576362"/>
          </a:xfrm>
        </p:spPr>
        <p:txBody>
          <a:bodyPr/>
          <a:lstStyle/>
          <a:p>
            <a:pPr algn="ctr"/>
            <a:r>
              <a:rPr lang="zh-TW" altLang="en-US" dirty="0" smtClean="0"/>
              <a:t>國外資訊人力配置比率</a:t>
            </a:r>
          </a:p>
        </p:txBody>
      </p:sp>
      <p:pic>
        <p:nvPicPr>
          <p:cNvPr id="24579" name="Picture 3"/>
          <p:cNvPicPr>
            <a:picLocks noGrp="1" noChangeAspect="1" noChangeArrowheads="1"/>
          </p:cNvPicPr>
          <p:nvPr>
            <p:ph type="dgm" idx="1"/>
          </p:nvPr>
        </p:nvPicPr>
        <p:blipFill>
          <a:blip r:embed="rId2" cstate="print"/>
          <a:srcRect/>
          <a:stretch>
            <a:fillRect/>
          </a:stretch>
        </p:blipFill>
        <p:spPr>
          <a:xfrm>
            <a:off x="395288" y="1412875"/>
            <a:ext cx="8424862" cy="5445125"/>
          </a:xfrm>
          <a:noFill/>
        </p:spPr>
      </p:pic>
      <p:sp>
        <p:nvSpPr>
          <p:cNvPr id="4" name="頁尾版面配置區 3"/>
          <p:cNvSpPr>
            <a:spLocks noGrp="1"/>
          </p:cNvSpPr>
          <p:nvPr>
            <p:ph type="ftr" sz="quarter" idx="11"/>
          </p:nvPr>
        </p:nvSpPr>
        <p:spPr/>
        <p:txBody>
          <a:bodyPr/>
          <a:lstStyle/>
          <a:p>
            <a:pPr>
              <a:defRPr/>
            </a:pPr>
            <a:endParaRPr lang="en-US" altLang="zh-TW"/>
          </a:p>
        </p:txBody>
      </p:sp>
      <p:sp>
        <p:nvSpPr>
          <p:cNvPr id="24581" name="投影片編號版面配置區 4"/>
          <p:cNvSpPr>
            <a:spLocks noGrp="1"/>
          </p:cNvSpPr>
          <p:nvPr>
            <p:ph type="sldNum" sz="quarter" idx="12"/>
          </p:nvPr>
        </p:nvSpPr>
        <p:spPr>
          <a:noFill/>
        </p:spPr>
        <p:txBody>
          <a:bodyPr/>
          <a:lstStyle/>
          <a:p>
            <a:r>
              <a:rPr lang="en-US" altLang="zh-TW" smtClean="0"/>
              <a:t>-</a:t>
            </a:r>
            <a:fld id="{84B8D218-47FF-45B7-89BE-FF19A38AD279}" type="slidenum">
              <a:rPr lang="en-US" altLang="zh-TW" smtClean="0"/>
              <a:pPr/>
              <a:t>64</a:t>
            </a:fld>
            <a:r>
              <a:rPr lang="en-US" altLang="zh-TW" smtClean="0"/>
              <a:t>-</a:t>
            </a:r>
          </a:p>
        </p:txBody>
      </p:sp>
      <p:sp>
        <p:nvSpPr>
          <p:cNvPr id="6" name="文字方塊 5"/>
          <p:cNvSpPr txBox="1"/>
          <p:nvPr/>
        </p:nvSpPr>
        <p:spPr>
          <a:xfrm>
            <a:off x="7380312" y="692696"/>
            <a:ext cx="1152128" cy="646331"/>
          </a:xfrm>
          <a:prstGeom prst="rect">
            <a:avLst/>
          </a:prstGeom>
          <a:noFill/>
        </p:spPr>
        <p:txBody>
          <a:bodyPr wrap="square" rtlCol="0">
            <a:spAutoFit/>
          </a:bodyPr>
          <a:lstStyle/>
          <a:p>
            <a:r>
              <a:rPr lang="en-US" altLang="zh-TW" sz="1800" dirty="0" smtClean="0"/>
              <a:t>Employee over 1000</a:t>
            </a:r>
            <a:endParaRPr lang="zh-TW" altLang="en-US" sz="1800" dirty="0"/>
          </a:p>
        </p:txBody>
      </p:sp>
      <p:sp>
        <p:nvSpPr>
          <p:cNvPr id="7" name="文字方塊 6"/>
          <p:cNvSpPr txBox="1"/>
          <p:nvPr/>
        </p:nvSpPr>
        <p:spPr>
          <a:xfrm>
            <a:off x="5292080" y="764704"/>
            <a:ext cx="1296144" cy="646331"/>
          </a:xfrm>
          <a:prstGeom prst="rect">
            <a:avLst/>
          </a:prstGeom>
          <a:noFill/>
        </p:spPr>
        <p:txBody>
          <a:bodyPr wrap="square" rtlCol="0">
            <a:spAutoFit/>
          </a:bodyPr>
          <a:lstStyle/>
          <a:p>
            <a:r>
              <a:rPr lang="en-US" altLang="zh-TW" sz="1800" dirty="0" smtClean="0"/>
              <a:t>Employee under1000</a:t>
            </a:r>
            <a:endParaRPr lang="zh-TW" altLang="en-US" sz="1800" dirty="0"/>
          </a:p>
        </p:txBody>
      </p:sp>
    </p:spTree>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marL="0" indent="0" algn="ctr">
              <a:buNone/>
            </a:pPr>
            <a:r>
              <a:rPr lang="zh-TW" altLang="en-US" sz="5400" dirty="0" smtClean="0"/>
              <a:t>資安管理技術問題</a:t>
            </a:r>
            <a:endParaRPr lang="en-US" altLang="zh-TW" sz="5400" dirty="0" smtClean="0"/>
          </a:p>
          <a:p>
            <a:r>
              <a:rPr lang="zh-TW" altLang="en-US" sz="4000" dirty="0"/>
              <a:t>高權</a:t>
            </a:r>
            <a:r>
              <a:rPr lang="zh-TW" altLang="en-US" sz="4000" dirty="0" smtClean="0"/>
              <a:t>使用者</a:t>
            </a:r>
            <a:r>
              <a:rPr lang="en-US" altLang="zh-TW" sz="4000" dirty="0" smtClean="0"/>
              <a:t>/</a:t>
            </a:r>
            <a:r>
              <a:rPr lang="zh-TW" altLang="en-US" sz="4000" dirty="0" smtClean="0"/>
              <a:t>委外廠商管理</a:t>
            </a:r>
            <a:endParaRPr lang="en-US" altLang="zh-TW" sz="4000" dirty="0" smtClean="0"/>
          </a:p>
          <a:p>
            <a:r>
              <a:rPr lang="zh-TW" altLang="en-US" sz="4000" dirty="0" smtClean="0"/>
              <a:t>國家資安管理之分層負責機制</a:t>
            </a:r>
            <a:endParaRPr lang="en-US" altLang="zh-TW" sz="4000" dirty="0" smtClean="0"/>
          </a:p>
          <a:p>
            <a:endParaRPr lang="zh-TW" altLang="en-US" dirty="0"/>
          </a:p>
        </p:txBody>
      </p:sp>
    </p:spTree>
    <p:extLst>
      <p:ext uri="{BB962C8B-B14F-4D97-AF65-F5344CB8AC3E}">
        <p14:creationId xmlns:p14="http://schemas.microsoft.com/office/powerpoint/2010/main" val="2568222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bwMode="auto">
          <a:xfrm>
            <a:off x="457200" y="692150"/>
            <a:ext cx="8229600" cy="725488"/>
          </a:xfrm>
          <a:noFill/>
          <a:ln>
            <a:miter lim="800000"/>
            <a:headEnd/>
            <a:tailEnd/>
          </a:ln>
        </p:spPr>
        <p:txBody>
          <a:bodyPr vert="horz" wrap="square" lIns="91440" tIns="45720" rIns="91440" bIns="45720" numCol="1" anchor="t" anchorCtr="0" compatLnSpc="1">
            <a:prstTxWarp prst="textNoShape">
              <a:avLst/>
            </a:prstTxWarp>
          </a:bodyPr>
          <a:lstStyle/>
          <a:p>
            <a:r>
              <a:rPr lang="zh-TW" altLang="en-US" sz="3600" b="1" dirty="0">
                <a:solidFill>
                  <a:schemeClr val="hlink"/>
                </a:solidFill>
                <a:latin typeface="細明體" pitchFamily="49" charset="-120"/>
                <a:ea typeface="標楷體" pitchFamily="65" charset="-120"/>
              </a:rPr>
              <a:t>資訊系統</a:t>
            </a:r>
            <a:r>
              <a:rPr lang="zh-TW" altLang="en-US" sz="3600" b="1" dirty="0" smtClean="0">
                <a:solidFill>
                  <a:schemeClr val="hlink"/>
                </a:solidFill>
                <a:latin typeface="細明體" pitchFamily="49" charset="-120"/>
                <a:ea typeface="標楷體" pitchFamily="65" charset="-120"/>
              </a:rPr>
              <a:t>安全威脅來源</a:t>
            </a:r>
            <a:endParaRPr lang="en-US" altLang="zh-TW" sz="3600" b="1" dirty="0">
              <a:solidFill>
                <a:srgbClr val="000066"/>
              </a:solidFill>
              <a:latin typeface="標楷體" pitchFamily="65" charset="-120"/>
              <a:ea typeface="標楷體" pitchFamily="65" charset="-120"/>
            </a:endParaRPr>
          </a:p>
        </p:txBody>
      </p:sp>
      <p:sp>
        <p:nvSpPr>
          <p:cNvPr id="200707" name="Rectangle 3"/>
          <p:cNvSpPr>
            <a:spLocks noGrp="1" noChangeArrowheads="1"/>
          </p:cNvSpPr>
          <p:nvPr>
            <p:ph type="body" idx="1"/>
          </p:nvPr>
        </p:nvSpPr>
        <p:spPr bwMode="auto">
          <a:xfrm>
            <a:off x="457200" y="1600200"/>
            <a:ext cx="8229600" cy="2836863"/>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zh-TW" altLang="en-US" b="1" dirty="0">
              <a:solidFill>
                <a:schemeClr val="hlink"/>
              </a:solidFill>
              <a:ea typeface="標楷體" pitchFamily="65" charset="-120"/>
            </a:endParaRPr>
          </a:p>
          <a:p>
            <a:r>
              <a:rPr lang="en-US" altLang="zh-TW" dirty="0">
                <a:ea typeface="新細明體" charset="-120"/>
              </a:rPr>
              <a:t>Threat from Environment </a:t>
            </a:r>
            <a:r>
              <a:rPr lang="en-US" altLang="zh-TW" dirty="0">
                <a:ea typeface="新細明體" charset="-120"/>
                <a:cs typeface="Times New Roman" pitchFamily="18" charset="0"/>
              </a:rPr>
              <a:t>: 15%-17%</a:t>
            </a:r>
          </a:p>
          <a:p>
            <a:r>
              <a:rPr lang="en-US" altLang="zh-TW" dirty="0">
                <a:ea typeface="新細明體" charset="-120"/>
                <a:cs typeface="Times New Roman" pitchFamily="18" charset="0"/>
              </a:rPr>
              <a:t>Threat from People</a:t>
            </a:r>
            <a:r>
              <a:rPr lang="en-US" altLang="zh-TW" dirty="0">
                <a:ea typeface="新細明體" charset="-120"/>
              </a:rPr>
              <a:t> :83%-85%</a:t>
            </a:r>
          </a:p>
          <a:p>
            <a:pPr lvl="1">
              <a:buClr>
                <a:schemeClr val="hlink"/>
              </a:buClr>
              <a:buFont typeface="Wingdings" pitchFamily="2" charset="2"/>
              <a:buChar char="n"/>
            </a:pPr>
            <a:r>
              <a:rPr lang="en-US" altLang="zh-TW" dirty="0">
                <a:ea typeface="新細明體" charset="-120"/>
              </a:rPr>
              <a:t>Internal People :70%-80%</a:t>
            </a:r>
          </a:p>
          <a:p>
            <a:pPr lvl="1">
              <a:buClr>
                <a:schemeClr val="hlink"/>
              </a:buClr>
              <a:buFont typeface="Wingdings" pitchFamily="2" charset="2"/>
              <a:buChar char="n"/>
            </a:pPr>
            <a:r>
              <a:rPr lang="en-US" altLang="zh-TW" dirty="0">
                <a:ea typeface="新細明體" charset="-120"/>
              </a:rPr>
              <a:t>External People :3%-15%</a:t>
            </a:r>
          </a:p>
        </p:txBody>
      </p:sp>
      <p:sp>
        <p:nvSpPr>
          <p:cNvPr id="200708" name="Text Box 4"/>
          <p:cNvSpPr txBox="1">
            <a:spLocks noChangeArrowheads="1"/>
          </p:cNvSpPr>
          <p:nvPr/>
        </p:nvSpPr>
        <p:spPr bwMode="auto">
          <a:xfrm>
            <a:off x="2124075" y="5373688"/>
            <a:ext cx="4176713" cy="457200"/>
          </a:xfrm>
          <a:prstGeom prst="rect">
            <a:avLst/>
          </a:prstGeom>
          <a:noFill/>
          <a:ln w="9525">
            <a:noFill/>
            <a:miter lim="800000"/>
            <a:headEnd/>
            <a:tailEnd/>
          </a:ln>
          <a:effectLst/>
        </p:spPr>
        <p:txBody>
          <a:bodyPr lIns="90000" tIns="46800" rIns="90000" bIns="46800">
            <a:spAutoFit/>
          </a:bodyPr>
          <a:lstStyle/>
          <a:p>
            <a:pPr>
              <a:spcBef>
                <a:spcPct val="50000"/>
              </a:spcBef>
            </a:pPr>
            <a:r>
              <a:rPr lang="en-US" altLang="zh-TW" sz="2400">
                <a:ea typeface="新細明體" charset="-120"/>
              </a:rPr>
              <a:t>Source  :Datapro Report 1995</a:t>
            </a:r>
          </a:p>
        </p:txBody>
      </p:sp>
      <p:sp>
        <p:nvSpPr>
          <p:cNvPr id="200709" name="Rectangle 5"/>
          <p:cNvSpPr>
            <a:spLocks noChangeArrowheads="1"/>
          </p:cNvSpPr>
          <p:nvPr/>
        </p:nvSpPr>
        <p:spPr bwMode="auto">
          <a:xfrm>
            <a:off x="395288" y="1412875"/>
            <a:ext cx="7315200" cy="76200"/>
          </a:xfrm>
          <a:prstGeom prst="rect">
            <a:avLst/>
          </a:prstGeom>
          <a:gradFill rotWithShape="1">
            <a:gsLst>
              <a:gs pos="0">
                <a:srgbClr val="993366">
                  <a:gamma/>
                  <a:shade val="46275"/>
                  <a:invGamma/>
                </a:srgbClr>
              </a:gs>
              <a:gs pos="50000">
                <a:srgbClr val="993366"/>
              </a:gs>
              <a:gs pos="100000">
                <a:srgbClr val="993366">
                  <a:gamma/>
                  <a:shade val="46275"/>
                  <a:invGamma/>
                </a:srgbClr>
              </a:gs>
            </a:gsLst>
            <a:lin ang="0" scaled="1"/>
          </a:gradFill>
          <a:ln w="9525">
            <a:solidFill>
              <a:schemeClr val="tx1"/>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高權使用者管理</a:t>
            </a:r>
            <a:br>
              <a:rPr lang="zh-TW" altLang="en-US" dirty="0"/>
            </a:br>
            <a:endParaRPr lang="zh-TW" altLang="en-US" dirty="0"/>
          </a:p>
        </p:txBody>
      </p:sp>
      <p:sp>
        <p:nvSpPr>
          <p:cNvPr id="3" name="內容版面配置區 2"/>
          <p:cNvSpPr>
            <a:spLocks noGrp="1"/>
          </p:cNvSpPr>
          <p:nvPr>
            <p:ph idx="1"/>
          </p:nvPr>
        </p:nvSpPr>
        <p:spPr/>
        <p:txBody>
          <a:bodyPr/>
          <a:lstStyle/>
          <a:p>
            <a:r>
              <a:rPr lang="zh-TW" altLang="en-US" sz="4000" dirty="0" smtClean="0">
                <a:solidFill>
                  <a:srgbClr val="FF0000"/>
                </a:solidFill>
              </a:rPr>
              <a:t>人性總有弱點</a:t>
            </a:r>
            <a:endParaRPr lang="en-US" altLang="zh-TW" sz="4000" dirty="0" smtClean="0">
              <a:solidFill>
                <a:srgbClr val="FF0000"/>
              </a:solidFill>
            </a:endParaRPr>
          </a:p>
          <a:p>
            <a:pPr marL="0" indent="0">
              <a:buNone/>
            </a:pPr>
            <a:r>
              <a:rPr lang="zh-TW" altLang="en-US" dirty="0" smtClean="0"/>
              <a:t>              </a:t>
            </a:r>
            <a:r>
              <a:rPr lang="en-US" altLang="zh-TW" dirty="0" smtClean="0"/>
              <a:t>-----</a:t>
            </a:r>
            <a:r>
              <a:rPr lang="zh-TW" altLang="en-US" dirty="0" smtClean="0"/>
              <a:t>信賴不是資安管理的適當概念</a:t>
            </a:r>
            <a:endParaRPr lang="en-US" altLang="zh-TW" dirty="0" smtClean="0"/>
          </a:p>
          <a:p>
            <a:r>
              <a:rPr lang="zh-TW" altLang="en-US" dirty="0"/>
              <a:t>制衡的制度</a:t>
            </a:r>
            <a:r>
              <a:rPr lang="zh-TW" altLang="en-US" dirty="0" smtClean="0"/>
              <a:t>設計</a:t>
            </a:r>
            <a:endParaRPr lang="en-US" altLang="zh-TW" dirty="0" smtClean="0"/>
          </a:p>
          <a:p>
            <a:r>
              <a:rPr lang="zh-TW" altLang="en-US" dirty="0"/>
              <a:t>高權管理工具之</a:t>
            </a:r>
            <a:r>
              <a:rPr lang="zh-TW" altLang="en-US" dirty="0" smtClean="0"/>
              <a:t>引進</a:t>
            </a:r>
            <a:endParaRPr lang="en-US" altLang="zh-TW" dirty="0" smtClean="0"/>
          </a:p>
          <a:p>
            <a:pPr lvl="1"/>
            <a:r>
              <a:rPr lang="en-US" altLang="zh-TW" dirty="0" smtClean="0"/>
              <a:t>IMPERVA</a:t>
            </a:r>
          </a:p>
          <a:p>
            <a:pPr lvl="1"/>
            <a:r>
              <a:rPr lang="en-US" altLang="zh-TW" dirty="0" smtClean="0"/>
              <a:t>GUARDIN</a:t>
            </a:r>
          </a:p>
          <a:p>
            <a:pPr lvl="1"/>
            <a:r>
              <a:rPr lang="zh-TW" altLang="en-US" dirty="0"/>
              <a:t>國內資行研發產品</a:t>
            </a:r>
            <a:endParaRPr lang="en-US" altLang="zh-TW" dirty="0" smtClean="0"/>
          </a:p>
          <a:p>
            <a:endParaRPr lang="zh-TW" altLang="en-US" dirty="0"/>
          </a:p>
        </p:txBody>
      </p:sp>
    </p:spTree>
    <p:extLst>
      <p:ext uri="{BB962C8B-B14F-4D97-AF65-F5344CB8AC3E}">
        <p14:creationId xmlns:p14="http://schemas.microsoft.com/office/powerpoint/2010/main" val="1044815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國家資安管理之分層負責機制</a:t>
            </a:r>
            <a:br>
              <a:rPr lang="zh-TW" altLang="en-US" dirty="0"/>
            </a:br>
            <a:endParaRPr lang="zh-TW" altLang="en-US" dirty="0"/>
          </a:p>
        </p:txBody>
      </p:sp>
      <p:sp>
        <p:nvSpPr>
          <p:cNvPr id="3" name="內容版面配置區 2"/>
          <p:cNvSpPr>
            <a:spLocks noGrp="1"/>
          </p:cNvSpPr>
          <p:nvPr>
            <p:ph idx="1"/>
          </p:nvPr>
        </p:nvSpPr>
        <p:spPr/>
        <p:txBody>
          <a:bodyPr/>
          <a:lstStyle/>
          <a:p>
            <a:r>
              <a:rPr lang="zh-TW" altLang="en-US" dirty="0" smtClean="0"/>
              <a:t>三階式分層機制</a:t>
            </a:r>
            <a:endParaRPr lang="en-US" altLang="zh-TW" dirty="0" smtClean="0"/>
          </a:p>
          <a:p>
            <a:pPr lvl="1"/>
            <a:r>
              <a:rPr lang="zh-TW" altLang="en-US" dirty="0"/>
              <a:t>國家</a:t>
            </a:r>
            <a:r>
              <a:rPr lang="zh-TW" altLang="en-US" dirty="0" smtClean="0"/>
              <a:t>級資安研發及攻防組織</a:t>
            </a:r>
            <a:r>
              <a:rPr lang="en-US" altLang="zh-TW" dirty="0" smtClean="0"/>
              <a:t>---</a:t>
            </a:r>
            <a:r>
              <a:rPr lang="zh-TW" altLang="en-US" dirty="0" smtClean="0"/>
              <a:t>以行政院資安技術服務小組為基礎</a:t>
            </a:r>
            <a:r>
              <a:rPr lang="en-US" altLang="zh-TW" dirty="0" smtClean="0"/>
              <a:t>---</a:t>
            </a:r>
            <a:r>
              <a:rPr lang="zh-TW" altLang="en-US" dirty="0" smtClean="0"/>
              <a:t>非典型資安攻擊之攻防</a:t>
            </a:r>
            <a:endParaRPr lang="en-US" altLang="zh-TW" dirty="0" smtClean="0"/>
          </a:p>
          <a:p>
            <a:pPr lvl="1"/>
            <a:r>
              <a:rPr lang="zh-TW" altLang="en-US" dirty="0" smtClean="0"/>
              <a:t>部會層級資安團隊</a:t>
            </a:r>
            <a:r>
              <a:rPr lang="en-US" altLang="zh-TW" dirty="0" smtClean="0"/>
              <a:t>---</a:t>
            </a:r>
            <a:r>
              <a:rPr lang="zh-TW" altLang="en-US" dirty="0" smtClean="0"/>
              <a:t>以商業軟體功能可及資領域為防禦範圍</a:t>
            </a:r>
            <a:endParaRPr lang="en-US" altLang="zh-TW" dirty="0" smtClean="0"/>
          </a:p>
          <a:p>
            <a:pPr lvl="1"/>
            <a:r>
              <a:rPr lang="zh-TW" altLang="en-US" dirty="0"/>
              <a:t>所屬機關</a:t>
            </a:r>
            <a:r>
              <a:rPr lang="zh-TW" altLang="en-US" dirty="0" smtClean="0"/>
              <a:t>層級資安人員</a:t>
            </a:r>
            <a:r>
              <a:rPr lang="en-US" altLang="zh-TW" dirty="0" smtClean="0"/>
              <a:t>:</a:t>
            </a:r>
            <a:r>
              <a:rPr lang="zh-TW" altLang="en-US" dirty="0" smtClean="0"/>
              <a:t>依部會資安政策、工具執行機關資安管理</a:t>
            </a:r>
            <a:endParaRPr lang="zh-TW" altLang="en-US" dirty="0"/>
          </a:p>
        </p:txBody>
      </p:sp>
    </p:spTree>
    <p:extLst>
      <p:ext uri="{BB962C8B-B14F-4D97-AF65-F5344CB8AC3E}">
        <p14:creationId xmlns:p14="http://schemas.microsoft.com/office/powerpoint/2010/main" val="2234049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依循制度之完備度</a:t>
            </a:r>
            <a:br>
              <a:rPr lang="zh-TW" altLang="en-US" dirty="0"/>
            </a:br>
            <a:endParaRPr lang="zh-TW" altLang="en-US" dirty="0"/>
          </a:p>
        </p:txBody>
      </p:sp>
      <p:sp>
        <p:nvSpPr>
          <p:cNvPr id="3" name="內容版面配置區 2"/>
          <p:cNvSpPr>
            <a:spLocks noGrp="1"/>
          </p:cNvSpPr>
          <p:nvPr>
            <p:ph idx="1"/>
          </p:nvPr>
        </p:nvSpPr>
        <p:spPr/>
        <p:txBody>
          <a:bodyPr/>
          <a:lstStyle/>
          <a:p>
            <a:pPr marL="0" indent="0" algn="ctr">
              <a:buNone/>
            </a:pPr>
            <a:endParaRPr lang="en-US" altLang="zh-TW" dirty="0" smtClean="0"/>
          </a:p>
          <a:p>
            <a:pPr marL="0" indent="0" algn="ctr">
              <a:buNone/>
            </a:pPr>
            <a:r>
              <a:rPr lang="zh-TW" altLang="en-US" dirty="0" smtClean="0">
                <a:solidFill>
                  <a:srgbClr val="FF0000"/>
                </a:solidFill>
              </a:rPr>
              <a:t>在困窘環境下的</a:t>
            </a:r>
            <a:r>
              <a:rPr lang="zh-TW" altLang="en-US" dirty="0">
                <a:solidFill>
                  <a:srgbClr val="FF0000"/>
                </a:solidFill>
              </a:rPr>
              <a:t>免強</a:t>
            </a:r>
            <a:r>
              <a:rPr lang="zh-TW" altLang="en-US" dirty="0" smtClean="0">
                <a:solidFill>
                  <a:srgbClr val="FF0000"/>
                </a:solidFill>
              </a:rPr>
              <a:t>圖存的做法</a:t>
            </a:r>
            <a:r>
              <a:rPr lang="en-US" altLang="zh-TW" dirty="0" smtClean="0">
                <a:solidFill>
                  <a:srgbClr val="FF0000"/>
                </a:solidFill>
              </a:rPr>
              <a:t>---</a:t>
            </a:r>
          </a:p>
          <a:p>
            <a:pPr marL="0" indent="0" algn="ctr">
              <a:buNone/>
            </a:pPr>
            <a:r>
              <a:rPr lang="zh-TW" altLang="en-US" sz="4800" dirty="0" smtClean="0"/>
              <a:t>法務部資安</a:t>
            </a:r>
            <a:r>
              <a:rPr lang="zh-TW" altLang="en-US" sz="4800" dirty="0"/>
              <a:t>作法</a:t>
            </a:r>
            <a:r>
              <a:rPr lang="zh-TW" altLang="en-US" sz="4800" dirty="0" smtClean="0"/>
              <a:t>簡介</a:t>
            </a:r>
            <a:endParaRPr lang="zh-TW" altLang="en-US" sz="4800" dirty="0"/>
          </a:p>
        </p:txBody>
      </p:sp>
    </p:spTree>
    <p:extLst>
      <p:ext uri="{BB962C8B-B14F-4D97-AF65-F5344CB8AC3E}">
        <p14:creationId xmlns:p14="http://schemas.microsoft.com/office/powerpoint/2010/main" val="266506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04664"/>
            <a:ext cx="8208912" cy="1800200"/>
          </a:xfrm>
        </p:spPr>
        <p:txBody>
          <a:bodyPr/>
          <a:lstStyle/>
          <a:p>
            <a:r>
              <a:rPr lang="zh-TW" altLang="en-US" dirty="0" smtClean="0">
                <a:latin typeface="標楷體" pitchFamily="65" charset="-120"/>
                <a:ea typeface="標楷體" pitchFamily="65" charset="-120"/>
              </a:rPr>
              <a:t>個人資料保護三</a:t>
            </a:r>
            <a:r>
              <a:rPr lang="zh-TW" altLang="en-US" dirty="0" smtClean="0">
                <a:ea typeface="標楷體" pitchFamily="65" charset="-120"/>
              </a:rPr>
              <a:t>重點</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179512" y="1700808"/>
          <a:ext cx="8964488"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5652120" y="2204864"/>
            <a:ext cx="1800200" cy="707886"/>
          </a:xfrm>
          <a:prstGeom prst="rect">
            <a:avLst/>
          </a:prstGeom>
          <a:noFill/>
        </p:spPr>
        <p:txBody>
          <a:bodyPr wrap="square" rtlCol="0">
            <a:spAutoFit/>
          </a:bodyPr>
          <a:lstStyle/>
          <a:p>
            <a:pPr algn="l" fontAlgn="auto">
              <a:spcBef>
                <a:spcPts val="0"/>
              </a:spcBef>
              <a:spcAft>
                <a:spcPts val="0"/>
              </a:spcAft>
            </a:pPr>
            <a:r>
              <a:rPr lang="zh-TW" altLang="en-US" sz="2000" dirty="0">
                <a:solidFill>
                  <a:srgbClr val="FF8241">
                    <a:lumMod val="75000"/>
                  </a:srgbClr>
                </a:solidFill>
                <a:latin typeface="標楷體" pitchFamily="65" charset="-120"/>
              </a:rPr>
              <a:t>以任何方式取得個人資料。</a:t>
            </a:r>
          </a:p>
        </p:txBody>
      </p:sp>
      <p:sp>
        <p:nvSpPr>
          <p:cNvPr id="6" name="文字方塊 5"/>
          <p:cNvSpPr txBox="1"/>
          <p:nvPr/>
        </p:nvSpPr>
        <p:spPr>
          <a:xfrm>
            <a:off x="6948264" y="3712964"/>
            <a:ext cx="1800200" cy="2862322"/>
          </a:xfrm>
          <a:prstGeom prst="rect">
            <a:avLst/>
          </a:prstGeom>
          <a:noFill/>
        </p:spPr>
        <p:txBody>
          <a:bodyPr wrap="square" rtlCol="0">
            <a:spAutoFit/>
          </a:bodyPr>
          <a:lstStyle/>
          <a:p>
            <a:pPr algn="l" fontAlgn="auto">
              <a:spcBef>
                <a:spcPts val="0"/>
              </a:spcBef>
              <a:spcAft>
                <a:spcPts val="0"/>
              </a:spcAft>
            </a:pPr>
            <a:r>
              <a:rPr lang="zh-TW" altLang="en-US" sz="2000" dirty="0">
                <a:solidFill>
                  <a:srgbClr val="FF8241">
                    <a:lumMod val="75000"/>
                  </a:srgbClr>
                </a:solidFill>
                <a:latin typeface="標楷體" pitchFamily="65" charset="-120"/>
              </a:rPr>
              <a:t>為建立或利用各人資料檔案所為資料之記錄、輸入、儲存、 編輯、更正、複製、檢索、刪除、輸出、連結、內部傳送。</a:t>
            </a:r>
          </a:p>
        </p:txBody>
      </p:sp>
      <p:sp>
        <p:nvSpPr>
          <p:cNvPr id="7" name="文字方塊 6"/>
          <p:cNvSpPr txBox="1"/>
          <p:nvPr/>
        </p:nvSpPr>
        <p:spPr>
          <a:xfrm>
            <a:off x="395536" y="4725144"/>
            <a:ext cx="1872208" cy="1015663"/>
          </a:xfrm>
          <a:prstGeom prst="rect">
            <a:avLst/>
          </a:prstGeom>
          <a:noFill/>
        </p:spPr>
        <p:txBody>
          <a:bodyPr wrap="square" rtlCol="0">
            <a:spAutoFit/>
          </a:bodyPr>
          <a:lstStyle/>
          <a:p>
            <a:pPr algn="l" fontAlgn="auto">
              <a:spcBef>
                <a:spcPts val="0"/>
              </a:spcBef>
              <a:spcAft>
                <a:spcPts val="0"/>
              </a:spcAft>
            </a:pPr>
            <a:r>
              <a:rPr lang="zh-TW" altLang="en-US" sz="2000" dirty="0">
                <a:solidFill>
                  <a:srgbClr val="FF8241">
                    <a:lumMod val="75000"/>
                  </a:srgbClr>
                </a:solidFill>
                <a:latin typeface="標楷體" pitchFamily="65" charset="-120"/>
              </a:rPr>
              <a:t>將蒐集之個人資料為處理以外之使用。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bwMode="auto">
          <a:xfrm>
            <a:off x="838200" y="685800"/>
            <a:ext cx="7543800" cy="838200"/>
          </a:xfrm>
          <a:noFill/>
          <a:ln cap="flat">
            <a:miter lim="800000"/>
            <a:headEnd/>
            <a:tailEnd/>
          </a:ln>
        </p:spPr>
        <p:txBody>
          <a:bodyPr vert="horz" wrap="square" lIns="90000" tIns="46800" rIns="90000" bIns="46800" numCol="1" anchor="t" anchorCtr="0" compatLnSpc="1">
            <a:prstTxWarp prst="textNoShape">
              <a:avLst/>
            </a:prstTxWarp>
          </a:bodyPr>
          <a:lstStyle/>
          <a:p>
            <a:pPr algn="ctr"/>
            <a:r>
              <a:rPr lang="zh-TW" altLang="en-US" sz="3600" b="1" dirty="0" smtClean="0">
                <a:solidFill>
                  <a:srgbClr val="000099"/>
                </a:solidFill>
                <a:latin typeface="標楷體" pitchFamily="65" charset="-120"/>
                <a:ea typeface="標楷體" pitchFamily="65" charset="-120"/>
              </a:rPr>
              <a:t>一、</a:t>
            </a:r>
            <a:r>
              <a:rPr lang="zh-TW" altLang="en-US" sz="3600" b="1" dirty="0">
                <a:solidFill>
                  <a:srgbClr val="000099"/>
                </a:solidFill>
                <a:latin typeface="標楷體" pitchFamily="65" charset="-120"/>
                <a:ea typeface="標楷體" pitchFamily="65" charset="-120"/>
              </a:rPr>
              <a:t>人員安全管理及教育</a:t>
            </a:r>
            <a:r>
              <a:rPr lang="zh-TW" altLang="en-US" sz="3600" b="1" dirty="0" smtClean="0">
                <a:solidFill>
                  <a:srgbClr val="000099"/>
                </a:solidFill>
                <a:latin typeface="標楷體" pitchFamily="65" charset="-120"/>
                <a:ea typeface="標楷體" pitchFamily="65" charset="-120"/>
              </a:rPr>
              <a:t>訓練</a:t>
            </a:r>
            <a:r>
              <a:rPr kumimoji="1" lang="en-US" altLang="zh-TW" b="1" dirty="0" smtClean="0">
                <a:solidFill>
                  <a:srgbClr val="000000"/>
                </a:solidFill>
                <a:effectLst>
                  <a:outerShdw blurRad="38100" dist="38100" dir="2700000" algn="tl">
                    <a:srgbClr val="C0C0C0"/>
                  </a:outerShdw>
                </a:effectLst>
                <a:latin typeface="標楷體" pitchFamily="65" charset="-120"/>
                <a:ea typeface="標楷體" pitchFamily="65" charset="-120"/>
              </a:rPr>
              <a:t> </a:t>
            </a:r>
            <a:r>
              <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rPr>
              <a:t/>
            </a:r>
            <a:br>
              <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rPr>
            </a:br>
            <a:r>
              <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rPr>
              <a:t/>
            </a:r>
            <a:br>
              <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rPr>
            </a:br>
            <a:endPar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endParaRPr>
          </a:p>
        </p:txBody>
      </p:sp>
      <p:sp>
        <p:nvSpPr>
          <p:cNvPr id="184323" name="Rectangle 3"/>
          <p:cNvSpPr>
            <a:spLocks noChangeArrowheads="1"/>
          </p:cNvSpPr>
          <p:nvPr/>
        </p:nvSpPr>
        <p:spPr bwMode="auto">
          <a:xfrm>
            <a:off x="914400" y="1524000"/>
            <a:ext cx="6934200" cy="76200"/>
          </a:xfrm>
          <a:prstGeom prst="rect">
            <a:avLst/>
          </a:prstGeom>
          <a:gradFill rotWithShape="1">
            <a:gsLst>
              <a:gs pos="0">
                <a:srgbClr val="993366">
                  <a:gamma/>
                  <a:shade val="46275"/>
                  <a:invGamma/>
                </a:srgbClr>
              </a:gs>
              <a:gs pos="50000">
                <a:srgbClr val="993366"/>
              </a:gs>
              <a:gs pos="100000">
                <a:srgbClr val="993366">
                  <a:gamma/>
                  <a:shade val="46275"/>
                  <a:invGamma/>
                </a:srgbClr>
              </a:gs>
            </a:gsLst>
            <a:lin ang="0" scaled="1"/>
          </a:gradFill>
          <a:ln w="9525">
            <a:solidFill>
              <a:schemeClr val="tx1"/>
            </a:solidFill>
            <a:miter lim="800000"/>
            <a:headEnd/>
            <a:tailEnd/>
          </a:ln>
          <a:effectLst/>
        </p:spPr>
        <p:txBody>
          <a:bodyPr wrap="none" anchor="ctr"/>
          <a:lstStyle/>
          <a:p>
            <a:endParaRPr lang="zh-TW" altLang="en-US"/>
          </a:p>
        </p:txBody>
      </p:sp>
      <p:sp>
        <p:nvSpPr>
          <p:cNvPr id="184324" name="Rectangle 4"/>
          <p:cNvSpPr>
            <a:spLocks noGrp="1" noChangeArrowheads="1"/>
          </p:cNvSpPr>
          <p:nvPr>
            <p:ph type="body" sz="half" idx="1"/>
          </p:nvPr>
        </p:nvSpPr>
        <p:spPr bwMode="auto">
          <a:xfrm>
            <a:off x="533400" y="1524000"/>
            <a:ext cx="8229600" cy="533400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r>
              <a:rPr lang="zh-TW" altLang="en-US" sz="3600" b="1" dirty="0">
                <a:solidFill>
                  <a:srgbClr val="000099"/>
                </a:solidFill>
                <a:latin typeface="標楷體" pitchFamily="65" charset="-120"/>
                <a:ea typeface="標楷體" pitchFamily="65" charset="-120"/>
              </a:rPr>
              <a:t>訓練資訊處人員</a:t>
            </a:r>
          </a:p>
          <a:p>
            <a:pPr lvl="1">
              <a:buFont typeface="Wingdings" pitchFamily="2" charset="2"/>
              <a:buBlip>
                <a:blip r:embed="rId3"/>
              </a:buBlip>
            </a:pPr>
            <a:r>
              <a:rPr lang="zh-TW" altLang="en-US" b="1" dirty="0">
                <a:solidFill>
                  <a:srgbClr val="006600"/>
                </a:solidFill>
                <a:latin typeface="標楷體" pitchFamily="65" charset="-120"/>
                <a:ea typeface="標楷體" pitchFamily="65" charset="-120"/>
              </a:rPr>
              <a:t>強化資安攻防技巧基本能力 </a:t>
            </a:r>
            <a:r>
              <a:rPr lang="en-US" altLang="zh-TW" b="1" dirty="0">
                <a:solidFill>
                  <a:srgbClr val="006600"/>
                </a:solidFill>
                <a:latin typeface="標楷體" pitchFamily="65" charset="-120"/>
                <a:ea typeface="標楷體" pitchFamily="65" charset="-120"/>
              </a:rPr>
              <a:t>PM4:00-6:30</a:t>
            </a:r>
          </a:p>
          <a:p>
            <a:pPr lvl="1">
              <a:buFont typeface="Wingdings" pitchFamily="2" charset="2"/>
              <a:buBlip>
                <a:blip r:embed="rId3"/>
              </a:buBlip>
            </a:pPr>
            <a:r>
              <a:rPr lang="zh-TW" altLang="en-US" b="1" dirty="0">
                <a:solidFill>
                  <a:srgbClr val="006600"/>
                </a:solidFill>
                <a:latin typeface="標楷體" pitchFamily="65" charset="-120"/>
                <a:ea typeface="標楷體" pitchFamily="65" charset="-120"/>
              </a:rPr>
              <a:t>全部人員共同研討委外合約及保</a:t>
            </a:r>
            <a:r>
              <a:rPr lang="zh-TW" altLang="en-US" b="1" dirty="0" smtClean="0">
                <a:solidFill>
                  <a:srgbClr val="006600"/>
                </a:solidFill>
                <a:latin typeface="標楷體" pitchFamily="65" charset="-120"/>
                <a:ea typeface="標楷體" pitchFamily="65" charset="-120"/>
              </a:rPr>
              <a:t>密切措施訂</a:t>
            </a:r>
            <a:r>
              <a:rPr lang="zh-TW" altLang="en-US" b="1" dirty="0">
                <a:solidFill>
                  <a:srgbClr val="006600"/>
                </a:solidFill>
                <a:latin typeface="標楷體" pitchFamily="65" charset="-120"/>
                <a:ea typeface="標楷體" pitchFamily="65" charset="-120"/>
              </a:rPr>
              <a:t>定</a:t>
            </a:r>
          </a:p>
          <a:p>
            <a:pPr lvl="1">
              <a:buFont typeface="Wingdings" pitchFamily="2" charset="2"/>
              <a:buNone/>
            </a:pPr>
            <a:r>
              <a:rPr lang="zh-TW" altLang="en-US" b="1" dirty="0">
                <a:solidFill>
                  <a:srgbClr val="006600"/>
                </a:solidFill>
                <a:latin typeface="標楷體" pitchFamily="65" charset="-120"/>
                <a:ea typeface="標楷體" pitchFamily="65" charset="-120"/>
              </a:rPr>
              <a:t>  之內容</a:t>
            </a:r>
            <a:r>
              <a:rPr lang="en-US" altLang="zh-TW" sz="2400" b="1" dirty="0">
                <a:ea typeface="新細明體" charset="-120"/>
              </a:rPr>
              <a:t>(</a:t>
            </a:r>
            <a:r>
              <a:rPr lang="zh-TW" altLang="en-US" sz="2400" b="1" dirty="0">
                <a:ea typeface="新細明體" charset="-120"/>
              </a:rPr>
              <a:t>形成集體意識與可操作性</a:t>
            </a:r>
            <a:r>
              <a:rPr lang="en-US" altLang="zh-TW" sz="2400" b="1" dirty="0">
                <a:ea typeface="新細明體" charset="-120"/>
              </a:rPr>
              <a:t>)</a:t>
            </a:r>
            <a:endParaRPr lang="en-US" altLang="zh-TW" b="1" dirty="0">
              <a:solidFill>
                <a:srgbClr val="006600"/>
              </a:solidFill>
              <a:latin typeface="標楷體" pitchFamily="65" charset="-120"/>
              <a:ea typeface="標楷體" pitchFamily="65" charset="-120"/>
            </a:endParaRPr>
          </a:p>
          <a:p>
            <a:pPr>
              <a:buFont typeface="Wingdings" pitchFamily="2" charset="2"/>
              <a:buChar char="§"/>
            </a:pPr>
            <a:r>
              <a:rPr lang="zh-TW" altLang="en-US" sz="3600" b="1" dirty="0">
                <a:solidFill>
                  <a:srgbClr val="000099"/>
                </a:solidFill>
                <a:latin typeface="標楷體" pitchFamily="65" charset="-120"/>
                <a:ea typeface="標楷體" pitchFamily="65" charset="-120"/>
              </a:rPr>
              <a:t>所屬機關首長</a:t>
            </a:r>
          </a:p>
          <a:p>
            <a:pPr lvl="1">
              <a:buClr>
                <a:srgbClr val="000099"/>
              </a:buClr>
              <a:buFont typeface="Wingdings" pitchFamily="2" charset="2"/>
              <a:buBlip>
                <a:blip r:embed="rId3"/>
              </a:buBlip>
            </a:pPr>
            <a:r>
              <a:rPr lang="zh-TW" altLang="en-US" b="1" dirty="0">
                <a:solidFill>
                  <a:srgbClr val="008000"/>
                </a:solidFill>
                <a:latin typeface="標楷體" pitchFamily="65" charset="-120"/>
                <a:ea typeface="標楷體" pitchFamily="65" charset="-120"/>
              </a:rPr>
              <a:t>本部統一調訓</a:t>
            </a:r>
          </a:p>
          <a:p>
            <a:pPr>
              <a:buFont typeface="Wingdings" pitchFamily="2" charset="2"/>
              <a:buChar char="§"/>
            </a:pPr>
            <a:r>
              <a:rPr lang="zh-TW" altLang="en-US" sz="3600" b="1" dirty="0">
                <a:solidFill>
                  <a:srgbClr val="000099"/>
                </a:solidFill>
                <a:latin typeface="標楷體" pitchFamily="65" charset="-120"/>
                <a:ea typeface="標楷體" pitchFamily="65" charset="-120"/>
              </a:rPr>
              <a:t>所屬機關資訊</a:t>
            </a:r>
            <a:r>
              <a:rPr lang="zh-TW" altLang="en-US" sz="3600" b="1" dirty="0" smtClean="0">
                <a:solidFill>
                  <a:srgbClr val="000099"/>
                </a:solidFill>
                <a:latin typeface="標楷體" pitchFamily="65" charset="-120"/>
                <a:ea typeface="標楷體" pitchFamily="65" charset="-120"/>
              </a:rPr>
              <a:t>人員</a:t>
            </a:r>
            <a:r>
              <a:rPr lang="en-US" altLang="zh-TW" sz="3600" b="1" dirty="0" smtClean="0">
                <a:solidFill>
                  <a:srgbClr val="000099"/>
                </a:solidFill>
                <a:latin typeface="標楷體" pitchFamily="65" charset="-120"/>
                <a:ea typeface="標楷體" pitchFamily="65" charset="-120"/>
              </a:rPr>
              <a:t>(</a:t>
            </a:r>
            <a:r>
              <a:rPr lang="zh-TW" altLang="en-US" sz="3600" b="1" dirty="0" smtClean="0">
                <a:solidFill>
                  <a:srgbClr val="000099"/>
                </a:solidFill>
                <a:latin typeface="標楷體" pitchFamily="65" charset="-120"/>
                <a:ea typeface="標楷體" pitchFamily="65" charset="-120"/>
              </a:rPr>
              <a:t>沒有資訊人員由統計人員兼辦</a:t>
            </a:r>
            <a:r>
              <a:rPr lang="en-US" altLang="zh-TW" sz="3600" b="1" dirty="0" smtClean="0">
                <a:solidFill>
                  <a:srgbClr val="000099"/>
                </a:solidFill>
                <a:latin typeface="標楷體" pitchFamily="65" charset="-120"/>
                <a:ea typeface="標楷體" pitchFamily="65" charset="-120"/>
              </a:rPr>
              <a:t>)</a:t>
            </a:r>
            <a:endParaRPr lang="zh-TW" altLang="en-US" sz="3600" b="1" dirty="0">
              <a:solidFill>
                <a:srgbClr val="000099"/>
              </a:solidFill>
              <a:latin typeface="標楷體" pitchFamily="65" charset="-120"/>
              <a:ea typeface="標楷體" pitchFamily="65" charset="-120"/>
            </a:endParaRPr>
          </a:p>
          <a:p>
            <a:pPr lvl="1">
              <a:buFont typeface="Wingdings" pitchFamily="2" charset="2"/>
              <a:buBlip>
                <a:blip r:embed="rId3"/>
              </a:buBlip>
            </a:pPr>
            <a:r>
              <a:rPr lang="zh-TW" altLang="en-US" b="1" dirty="0">
                <a:solidFill>
                  <a:srgbClr val="008000"/>
                </a:solidFill>
                <a:latin typeface="標楷體" pitchFamily="65" charset="-120"/>
                <a:ea typeface="標楷體" pitchFamily="65" charset="-120"/>
              </a:rPr>
              <a:t>本部統一調訓</a:t>
            </a:r>
          </a:p>
          <a:p>
            <a:pPr lvl="1">
              <a:buFont typeface="Wingdings" pitchFamily="2" charset="2"/>
              <a:buBlip>
                <a:blip r:embed="rId3"/>
              </a:buBlip>
            </a:pPr>
            <a:endParaRPr lang="en-US" altLang="zh-TW" b="1" dirty="0">
              <a:solidFill>
                <a:srgbClr val="006600"/>
              </a:solidFill>
              <a:latin typeface="標楷體" pitchFamily="65" charset="-120"/>
              <a:ea typeface="標楷體" pitchFamily="65" charset="-120"/>
            </a:endParaRPr>
          </a:p>
        </p:txBody>
      </p:sp>
    </p:spTree>
    <p:custDataLst>
      <p:tags r:id="rId1"/>
    </p:custData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bwMode="auto">
          <a:xfrm>
            <a:off x="971550" y="692150"/>
            <a:ext cx="7010400" cy="838200"/>
          </a:xfrm>
          <a:noFill/>
          <a:ln cap="flat">
            <a:miter lim="800000"/>
            <a:headEnd/>
            <a:tailEnd/>
          </a:ln>
        </p:spPr>
        <p:txBody>
          <a:bodyPr vert="horz" wrap="square" lIns="90000" tIns="46800" rIns="90000" bIns="46800" numCol="1" anchor="t" anchorCtr="0" compatLnSpc="1">
            <a:prstTxWarp prst="textNoShape">
              <a:avLst/>
            </a:prstTxWarp>
          </a:bodyPr>
          <a:lstStyle/>
          <a:p>
            <a:r>
              <a:rPr kumimoji="1" lang="zh-TW" altLang="en-US" sz="3600" dirty="0" smtClean="0">
                <a:solidFill>
                  <a:srgbClr val="000066"/>
                </a:solidFill>
                <a:effectLst>
                  <a:outerShdw blurRad="38100" dist="38100" dir="2700000" algn="tl">
                    <a:srgbClr val="C0C0C0"/>
                  </a:outerShdw>
                </a:effectLst>
                <a:latin typeface="標楷體" pitchFamily="65" charset="-120"/>
                <a:ea typeface="標楷體" pitchFamily="65" charset="-120"/>
              </a:rPr>
              <a:t>二、</a:t>
            </a:r>
            <a:r>
              <a:rPr kumimoji="1" lang="zh-TW" altLang="en-US" sz="3600" dirty="0">
                <a:solidFill>
                  <a:srgbClr val="000066"/>
                </a:solidFill>
                <a:effectLst>
                  <a:outerShdw blurRad="38100" dist="38100" dir="2700000" algn="tl">
                    <a:srgbClr val="C0C0C0"/>
                  </a:outerShdw>
                </a:effectLst>
                <a:latin typeface="標楷體" pitchFamily="65" charset="-120"/>
                <a:ea typeface="標楷體" pitchFamily="65" charset="-120"/>
              </a:rPr>
              <a:t>制度</a:t>
            </a:r>
            <a:r>
              <a:rPr kumimoji="1" lang="en-US" altLang="zh-TW" sz="3600" dirty="0">
                <a:solidFill>
                  <a:srgbClr val="000066"/>
                </a:solidFill>
                <a:effectLst>
                  <a:outerShdw blurRad="38100" dist="38100" dir="2700000" algn="tl">
                    <a:srgbClr val="C0C0C0"/>
                  </a:outerShdw>
                </a:effectLst>
                <a:latin typeface="標楷體" pitchFamily="65" charset="-120"/>
                <a:ea typeface="標楷體" pitchFamily="65" charset="-120"/>
              </a:rPr>
              <a:t>/</a:t>
            </a:r>
            <a:r>
              <a:rPr kumimoji="1" lang="zh-TW" altLang="en-US" sz="3600" dirty="0">
                <a:solidFill>
                  <a:srgbClr val="000066"/>
                </a:solidFill>
                <a:effectLst>
                  <a:outerShdw blurRad="38100" dist="38100" dir="2700000" algn="tl">
                    <a:srgbClr val="C0C0C0"/>
                  </a:outerShdw>
                </a:effectLst>
                <a:latin typeface="標楷體" pitchFamily="65" charset="-120"/>
                <a:ea typeface="標楷體" pitchFamily="65" charset="-120"/>
              </a:rPr>
              <a:t>法規</a:t>
            </a:r>
            <a:r>
              <a:rPr kumimoji="1" lang="en-US" altLang="zh-TW" sz="3600" dirty="0" smtClean="0">
                <a:solidFill>
                  <a:srgbClr val="000066"/>
                </a:solidFill>
                <a:effectLst>
                  <a:outerShdw blurRad="38100" dist="38100" dir="2700000" algn="tl">
                    <a:srgbClr val="C0C0C0"/>
                  </a:outerShdw>
                </a:effectLst>
                <a:latin typeface="標楷體" pitchFamily="65" charset="-120"/>
                <a:ea typeface="標楷體" pitchFamily="65" charset="-120"/>
              </a:rPr>
              <a:t>(</a:t>
            </a:r>
            <a:r>
              <a:rPr kumimoji="1" lang="zh-TW" altLang="en-US" sz="3600" dirty="0" smtClean="0">
                <a:solidFill>
                  <a:srgbClr val="000066"/>
                </a:solidFill>
                <a:effectLst>
                  <a:outerShdw blurRad="38100" dist="38100" dir="2700000" algn="tl">
                    <a:srgbClr val="C0C0C0"/>
                  </a:outerShdw>
                </a:effectLst>
                <a:latin typeface="標楷體" pitchFamily="65" charset="-120"/>
                <a:ea typeface="標楷體" pitchFamily="65" charset="-120"/>
              </a:rPr>
              <a:t>一</a:t>
            </a:r>
            <a:r>
              <a:rPr kumimoji="1" lang="en-US" altLang="zh-TW" sz="3600" dirty="0" smtClean="0">
                <a:solidFill>
                  <a:srgbClr val="000066"/>
                </a:solidFill>
                <a:effectLst>
                  <a:outerShdw blurRad="38100" dist="38100" dir="2700000" algn="tl">
                    <a:srgbClr val="C0C0C0"/>
                  </a:outerShdw>
                </a:effectLst>
                <a:latin typeface="標楷體" pitchFamily="65" charset="-120"/>
                <a:ea typeface="標楷體" pitchFamily="65" charset="-120"/>
              </a:rPr>
              <a:t>)</a:t>
            </a:r>
            <a:r>
              <a:rPr kumimoji="1" lang="en-US" altLang="zh-TW" sz="3600" dirty="0">
                <a:solidFill>
                  <a:srgbClr val="000066"/>
                </a:solidFill>
                <a:effectLst>
                  <a:outerShdw blurRad="38100" dist="38100" dir="2700000" algn="tl">
                    <a:srgbClr val="C0C0C0"/>
                  </a:outerShdw>
                </a:effectLst>
                <a:latin typeface="標楷體" pitchFamily="65" charset="-120"/>
                <a:ea typeface="標楷體" pitchFamily="65" charset="-120"/>
              </a:rPr>
              <a:t/>
            </a:r>
            <a:br>
              <a:rPr kumimoji="1" lang="en-US" altLang="zh-TW" sz="3600" dirty="0">
                <a:solidFill>
                  <a:srgbClr val="000066"/>
                </a:solidFill>
                <a:effectLst>
                  <a:outerShdw blurRad="38100" dist="38100" dir="2700000" algn="tl">
                    <a:srgbClr val="C0C0C0"/>
                  </a:outerShdw>
                </a:effectLst>
                <a:latin typeface="標楷體" pitchFamily="65" charset="-120"/>
                <a:ea typeface="標楷體" pitchFamily="65" charset="-120"/>
              </a:rPr>
            </a:br>
            <a:r>
              <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rPr>
              <a:t/>
            </a:r>
            <a:br>
              <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rPr>
            </a:br>
            <a:r>
              <a:rPr kumimoji="1" lang="en-US" altLang="zh-TW" sz="2400" b="1" dirty="0">
                <a:solidFill>
                  <a:srgbClr val="000000"/>
                </a:solidFill>
                <a:effectLst>
                  <a:outerShdw blurRad="38100" dist="38100" dir="2700000" algn="tl">
                    <a:srgbClr val="C0C0C0"/>
                  </a:outerShdw>
                </a:effectLst>
                <a:latin typeface="標楷體" pitchFamily="65" charset="-120"/>
                <a:ea typeface="標楷體" pitchFamily="65" charset="-120"/>
              </a:rPr>
              <a:t/>
            </a:r>
            <a:br>
              <a:rPr kumimoji="1" lang="en-US" altLang="zh-TW" sz="2400" b="1" dirty="0">
                <a:solidFill>
                  <a:srgbClr val="000000"/>
                </a:solidFill>
                <a:effectLst>
                  <a:outerShdw blurRad="38100" dist="38100" dir="2700000" algn="tl">
                    <a:srgbClr val="C0C0C0"/>
                  </a:outerShdw>
                </a:effectLst>
                <a:latin typeface="標楷體" pitchFamily="65" charset="-120"/>
                <a:ea typeface="標楷體" pitchFamily="65" charset="-120"/>
              </a:rPr>
            </a:br>
            <a:r>
              <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rPr>
              <a:t/>
            </a:r>
            <a:br>
              <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rPr>
            </a:br>
            <a:endPar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endParaRPr>
          </a:p>
        </p:txBody>
      </p:sp>
      <p:sp>
        <p:nvSpPr>
          <p:cNvPr id="189443" name="Rectangle 3"/>
          <p:cNvSpPr>
            <a:spLocks noChangeArrowheads="1"/>
          </p:cNvSpPr>
          <p:nvPr/>
        </p:nvSpPr>
        <p:spPr bwMode="auto">
          <a:xfrm>
            <a:off x="914400" y="1524000"/>
            <a:ext cx="6934200" cy="76200"/>
          </a:xfrm>
          <a:prstGeom prst="rect">
            <a:avLst/>
          </a:prstGeom>
          <a:gradFill rotWithShape="1">
            <a:gsLst>
              <a:gs pos="0">
                <a:srgbClr val="993366">
                  <a:gamma/>
                  <a:shade val="46275"/>
                  <a:invGamma/>
                </a:srgbClr>
              </a:gs>
              <a:gs pos="50000">
                <a:srgbClr val="993366"/>
              </a:gs>
              <a:gs pos="100000">
                <a:srgbClr val="993366">
                  <a:gamma/>
                  <a:shade val="46275"/>
                  <a:invGamma/>
                </a:srgbClr>
              </a:gs>
            </a:gsLst>
            <a:lin ang="0" scaled="1"/>
          </a:gradFill>
          <a:ln w="9525">
            <a:solidFill>
              <a:schemeClr val="tx1"/>
            </a:solidFill>
            <a:miter lim="800000"/>
            <a:headEnd/>
            <a:tailEnd/>
          </a:ln>
          <a:effectLst/>
        </p:spPr>
        <p:txBody>
          <a:bodyPr wrap="none" anchor="ctr"/>
          <a:lstStyle/>
          <a:p>
            <a:endParaRPr lang="zh-TW" altLang="en-US">
              <a:solidFill>
                <a:srgbClr val="000000"/>
              </a:solidFill>
            </a:endParaRPr>
          </a:p>
        </p:txBody>
      </p:sp>
      <p:sp>
        <p:nvSpPr>
          <p:cNvPr id="189444" name="Rectangle 4"/>
          <p:cNvSpPr>
            <a:spLocks noGrp="1" noChangeArrowheads="1"/>
          </p:cNvSpPr>
          <p:nvPr>
            <p:ph type="body" sz="half" idx="1"/>
          </p:nvPr>
        </p:nvSpPr>
        <p:spPr bwMode="auto">
          <a:xfrm>
            <a:off x="323528" y="1773238"/>
            <a:ext cx="8280920" cy="467995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
            </a:pPr>
            <a:r>
              <a:rPr lang="zh-TW" altLang="en-US" b="1" dirty="0" smtClean="0">
                <a:solidFill>
                  <a:srgbClr val="003366"/>
                </a:solidFill>
                <a:latin typeface="標楷體" pitchFamily="65" charset="-120"/>
                <a:ea typeface="標楷體" pitchFamily="65" charset="-120"/>
              </a:rPr>
              <a:t>制度面</a:t>
            </a:r>
            <a:endParaRPr lang="zh-TW" altLang="en-US" b="1" dirty="0">
              <a:solidFill>
                <a:srgbClr val="003366"/>
              </a:solidFill>
              <a:latin typeface="標楷體" pitchFamily="65" charset="-120"/>
              <a:ea typeface="標楷體" pitchFamily="65" charset="-120"/>
            </a:endParaRPr>
          </a:p>
          <a:p>
            <a:pPr lvl="1">
              <a:lnSpc>
                <a:spcPct val="90000"/>
              </a:lnSpc>
              <a:buClr>
                <a:srgbClr val="000099"/>
              </a:buClr>
              <a:buBlip>
                <a:blip r:embed="rId3"/>
              </a:buBlip>
            </a:pPr>
            <a:r>
              <a:rPr lang="zh-TW" altLang="en-US" b="1" dirty="0" smtClean="0">
                <a:solidFill>
                  <a:srgbClr val="003300"/>
                </a:solidFill>
                <a:latin typeface="標楷體" pitchFamily="65" charset="-120"/>
                <a:ea typeface="標楷體" pitchFamily="65" charset="-120"/>
              </a:rPr>
              <a:t>中央集權制</a:t>
            </a:r>
            <a:r>
              <a:rPr lang="en-US" altLang="zh-TW" b="1" dirty="0" smtClean="0">
                <a:solidFill>
                  <a:srgbClr val="003300"/>
                </a:solidFill>
                <a:latin typeface="標楷體" pitchFamily="65" charset="-120"/>
                <a:ea typeface="標楷體" pitchFamily="65" charset="-120"/>
              </a:rPr>
              <a:t>:</a:t>
            </a:r>
            <a:r>
              <a:rPr lang="zh-TW" altLang="en-US" b="1" dirty="0" smtClean="0">
                <a:solidFill>
                  <a:srgbClr val="003300"/>
                </a:solidFill>
                <a:latin typeface="標楷體" pitchFamily="65" charset="-120"/>
                <a:ea typeface="標楷體" pitchFamily="65" charset="-120"/>
              </a:rPr>
              <a:t>整體性資訊系統概由中央</a:t>
            </a:r>
            <a:r>
              <a:rPr lang="en-US" altLang="zh-TW" b="1" dirty="0" smtClean="0">
                <a:solidFill>
                  <a:srgbClr val="003300"/>
                </a:solidFill>
                <a:latin typeface="標楷體" pitchFamily="65" charset="-120"/>
                <a:ea typeface="標楷體" pitchFamily="65" charset="-120"/>
              </a:rPr>
              <a:t>(</a:t>
            </a:r>
            <a:r>
              <a:rPr lang="zh-TW" altLang="en-US" b="1" dirty="0">
                <a:solidFill>
                  <a:srgbClr val="003300"/>
                </a:solidFill>
                <a:latin typeface="標楷體" pitchFamily="65" charset="-120"/>
                <a:ea typeface="標楷體" pitchFamily="65" charset="-120"/>
              </a:rPr>
              <a:t>法務部資訊</a:t>
            </a:r>
            <a:r>
              <a:rPr lang="zh-TW" altLang="en-US" b="1" dirty="0" smtClean="0">
                <a:solidFill>
                  <a:srgbClr val="003300"/>
                </a:solidFill>
                <a:latin typeface="標楷體" pitchFamily="65" charset="-120"/>
                <a:ea typeface="標楷體" pitchFamily="65" charset="-120"/>
              </a:rPr>
              <a:t>處</a:t>
            </a:r>
            <a:r>
              <a:rPr lang="en-US" altLang="zh-TW" b="1" dirty="0">
                <a:solidFill>
                  <a:srgbClr val="003300"/>
                </a:solidFill>
                <a:latin typeface="標楷體" pitchFamily="65" charset="-120"/>
                <a:ea typeface="標楷體" pitchFamily="65" charset="-120"/>
              </a:rPr>
              <a:t>)</a:t>
            </a:r>
            <a:r>
              <a:rPr lang="zh-TW" altLang="en-US" b="1" dirty="0" smtClean="0">
                <a:solidFill>
                  <a:srgbClr val="003300"/>
                </a:solidFill>
                <a:latin typeface="標楷體" pitchFamily="65" charset="-120"/>
                <a:ea typeface="標楷體" pitchFamily="65" charset="-120"/>
              </a:rPr>
              <a:t>統籌開發</a:t>
            </a:r>
            <a:endParaRPr lang="en-US" altLang="zh-TW" b="1" dirty="0" smtClean="0">
              <a:solidFill>
                <a:srgbClr val="003300"/>
              </a:solidFill>
              <a:latin typeface="標楷體" pitchFamily="65" charset="-120"/>
              <a:ea typeface="標楷體" pitchFamily="65" charset="-120"/>
            </a:endParaRPr>
          </a:p>
          <a:p>
            <a:pPr lvl="1">
              <a:lnSpc>
                <a:spcPct val="90000"/>
              </a:lnSpc>
              <a:buClr>
                <a:srgbClr val="000099"/>
              </a:buClr>
              <a:buFont typeface="Wingdings" pitchFamily="2" charset="2"/>
              <a:buBlip>
                <a:blip r:embed="rId3"/>
              </a:buBlip>
            </a:pPr>
            <a:r>
              <a:rPr lang="zh-TW" altLang="en-US" b="1" dirty="0" smtClean="0">
                <a:solidFill>
                  <a:srgbClr val="003300"/>
                </a:solidFill>
                <a:latin typeface="標楷體" pitchFamily="65" charset="-120"/>
                <a:ea typeface="標楷體" pitchFamily="65" charset="-120"/>
              </a:rPr>
              <a:t>資訊安全</a:t>
            </a:r>
            <a:r>
              <a:rPr lang="zh-TW" altLang="en-US" b="1" dirty="0">
                <a:solidFill>
                  <a:srgbClr val="003300"/>
                </a:solidFill>
                <a:latin typeface="標楷體" pitchFamily="65" charset="-120"/>
                <a:ea typeface="標楷體" pitchFamily="65" charset="-120"/>
              </a:rPr>
              <a:t>行政</a:t>
            </a:r>
            <a:r>
              <a:rPr lang="zh-TW" altLang="en-US" b="1" dirty="0" smtClean="0">
                <a:solidFill>
                  <a:srgbClr val="003300"/>
                </a:solidFill>
                <a:latin typeface="標楷體" pitchFamily="65" charset="-120"/>
                <a:ea typeface="標楷體" pitchFamily="65" charset="-120"/>
              </a:rPr>
              <a:t>規則統由中央統籌制定</a:t>
            </a:r>
            <a:endParaRPr lang="en-US" altLang="zh-TW" b="1" dirty="0" smtClean="0">
              <a:solidFill>
                <a:srgbClr val="003300"/>
              </a:solidFill>
              <a:latin typeface="標楷體" pitchFamily="65" charset="-120"/>
              <a:ea typeface="標楷體" pitchFamily="65" charset="-120"/>
            </a:endParaRPr>
          </a:p>
          <a:p>
            <a:pPr lvl="1">
              <a:lnSpc>
                <a:spcPct val="90000"/>
              </a:lnSpc>
              <a:buClr>
                <a:srgbClr val="000099"/>
              </a:buClr>
              <a:buFont typeface="Wingdings" pitchFamily="2" charset="2"/>
              <a:buBlip>
                <a:blip r:embed="rId3"/>
              </a:buBlip>
            </a:pPr>
            <a:r>
              <a:rPr lang="zh-TW" altLang="en-US" b="1" dirty="0">
                <a:solidFill>
                  <a:srgbClr val="003300"/>
                </a:solidFill>
                <a:latin typeface="標楷體" pitchFamily="65" charset="-120"/>
                <a:ea typeface="標楷體" pitchFamily="65" charset="-120"/>
              </a:rPr>
              <a:t>最低自有技術</a:t>
            </a:r>
            <a:r>
              <a:rPr lang="zh-TW" altLang="en-US" b="1" dirty="0" smtClean="0">
                <a:solidFill>
                  <a:srgbClr val="003300"/>
                </a:solidFill>
                <a:latin typeface="標楷體" pitchFamily="65" charset="-120"/>
                <a:ea typeface="標楷體" pitchFamily="65" charset="-120"/>
              </a:rPr>
              <a:t>人力之組織設計</a:t>
            </a:r>
            <a:endParaRPr lang="zh-TW" altLang="en-US" b="1" dirty="0">
              <a:solidFill>
                <a:srgbClr val="003300"/>
              </a:solidFill>
              <a:latin typeface="標楷體" pitchFamily="65" charset="-120"/>
              <a:ea typeface="標楷體" pitchFamily="65" charset="-120"/>
            </a:endParaRPr>
          </a:p>
          <a:p>
            <a:pPr>
              <a:lnSpc>
                <a:spcPct val="90000"/>
              </a:lnSpc>
              <a:buFont typeface="Wingdings" pitchFamily="2" charset="2"/>
              <a:buNone/>
            </a:pPr>
            <a:endParaRPr lang="zh-TW" altLang="en-US" b="1" dirty="0">
              <a:solidFill>
                <a:srgbClr val="000099"/>
              </a:solidFill>
              <a:latin typeface="標楷體" pitchFamily="65" charset="-120"/>
              <a:ea typeface="標楷體" pitchFamily="65" charset="-120"/>
            </a:endParaRPr>
          </a:p>
          <a:p>
            <a:pPr>
              <a:lnSpc>
                <a:spcPct val="90000"/>
              </a:lnSpc>
              <a:buFont typeface="Wingdings" pitchFamily="2" charset="2"/>
              <a:buNone/>
            </a:pPr>
            <a:endParaRPr lang="zh-TW" altLang="en-US" b="1" dirty="0">
              <a:solidFill>
                <a:srgbClr val="000099"/>
              </a:solidFill>
              <a:latin typeface="標楷體" pitchFamily="65" charset="-120"/>
              <a:ea typeface="標楷體" pitchFamily="65" charset="-120"/>
            </a:endParaRPr>
          </a:p>
          <a:p>
            <a:pPr>
              <a:lnSpc>
                <a:spcPct val="90000"/>
              </a:lnSpc>
              <a:buFont typeface="Wingdings" pitchFamily="2" charset="2"/>
              <a:buNone/>
            </a:pPr>
            <a:endParaRPr lang="en-US" altLang="zh-TW" b="1" dirty="0">
              <a:solidFill>
                <a:srgbClr val="000099"/>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79277249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bwMode="auto">
          <a:xfrm>
            <a:off x="971550" y="692150"/>
            <a:ext cx="7010400" cy="838200"/>
          </a:xfrm>
          <a:noFill/>
          <a:ln cap="flat">
            <a:miter lim="800000"/>
            <a:headEnd/>
            <a:tailEnd/>
          </a:ln>
        </p:spPr>
        <p:txBody>
          <a:bodyPr vert="horz" wrap="square" lIns="90000" tIns="46800" rIns="90000" bIns="46800" numCol="1" anchor="t" anchorCtr="0" compatLnSpc="1">
            <a:prstTxWarp prst="textNoShape">
              <a:avLst/>
            </a:prstTxWarp>
          </a:bodyPr>
          <a:lstStyle/>
          <a:p>
            <a:r>
              <a:rPr kumimoji="1" lang="zh-TW" altLang="en-US" sz="3600" dirty="0" smtClean="0">
                <a:solidFill>
                  <a:srgbClr val="000066"/>
                </a:solidFill>
                <a:effectLst>
                  <a:outerShdw blurRad="38100" dist="38100" dir="2700000" algn="tl">
                    <a:srgbClr val="C0C0C0"/>
                  </a:outerShdw>
                </a:effectLst>
                <a:latin typeface="標楷體" pitchFamily="65" charset="-120"/>
                <a:ea typeface="標楷體" pitchFamily="65" charset="-120"/>
              </a:rPr>
              <a:t>二、</a:t>
            </a:r>
            <a:r>
              <a:rPr kumimoji="1" lang="zh-TW" altLang="en-US" sz="3600" dirty="0">
                <a:solidFill>
                  <a:srgbClr val="000066"/>
                </a:solidFill>
                <a:effectLst>
                  <a:outerShdw blurRad="38100" dist="38100" dir="2700000" algn="tl">
                    <a:srgbClr val="C0C0C0"/>
                  </a:outerShdw>
                </a:effectLst>
                <a:latin typeface="標楷體" pitchFamily="65" charset="-120"/>
                <a:ea typeface="標楷體" pitchFamily="65" charset="-120"/>
              </a:rPr>
              <a:t>制度</a:t>
            </a:r>
            <a:r>
              <a:rPr kumimoji="1" lang="en-US" altLang="zh-TW" sz="3600" dirty="0">
                <a:solidFill>
                  <a:srgbClr val="000066"/>
                </a:solidFill>
                <a:effectLst>
                  <a:outerShdw blurRad="38100" dist="38100" dir="2700000" algn="tl">
                    <a:srgbClr val="C0C0C0"/>
                  </a:outerShdw>
                </a:effectLst>
                <a:latin typeface="標楷體" pitchFamily="65" charset="-120"/>
                <a:ea typeface="標楷體" pitchFamily="65" charset="-120"/>
              </a:rPr>
              <a:t>/</a:t>
            </a:r>
            <a:r>
              <a:rPr kumimoji="1" lang="zh-TW" altLang="en-US" sz="3600" dirty="0">
                <a:solidFill>
                  <a:srgbClr val="000066"/>
                </a:solidFill>
                <a:effectLst>
                  <a:outerShdw blurRad="38100" dist="38100" dir="2700000" algn="tl">
                    <a:srgbClr val="C0C0C0"/>
                  </a:outerShdw>
                </a:effectLst>
                <a:latin typeface="標楷體" pitchFamily="65" charset="-120"/>
                <a:ea typeface="標楷體" pitchFamily="65" charset="-120"/>
              </a:rPr>
              <a:t>法規</a:t>
            </a:r>
            <a:r>
              <a:rPr kumimoji="1" lang="en-US" altLang="zh-TW" sz="3600" dirty="0" smtClean="0">
                <a:solidFill>
                  <a:srgbClr val="000066"/>
                </a:solidFill>
                <a:effectLst>
                  <a:outerShdw blurRad="38100" dist="38100" dir="2700000" algn="tl">
                    <a:srgbClr val="C0C0C0"/>
                  </a:outerShdw>
                </a:effectLst>
                <a:latin typeface="標楷體" pitchFamily="65" charset="-120"/>
                <a:ea typeface="標楷體" pitchFamily="65" charset="-120"/>
              </a:rPr>
              <a:t>(</a:t>
            </a:r>
            <a:r>
              <a:rPr kumimoji="1" lang="zh-TW" altLang="en-US" sz="3600" dirty="0">
                <a:solidFill>
                  <a:srgbClr val="000066"/>
                </a:solidFill>
                <a:effectLst>
                  <a:outerShdw blurRad="38100" dist="38100" dir="2700000" algn="tl">
                    <a:srgbClr val="C0C0C0"/>
                  </a:outerShdw>
                </a:effectLst>
                <a:latin typeface="標楷體" pitchFamily="65" charset="-120"/>
                <a:ea typeface="標楷體" pitchFamily="65" charset="-120"/>
              </a:rPr>
              <a:t>二</a:t>
            </a:r>
            <a:r>
              <a:rPr kumimoji="1" lang="en-US" altLang="zh-TW" sz="3600" dirty="0" smtClean="0">
                <a:solidFill>
                  <a:srgbClr val="000066"/>
                </a:solidFill>
                <a:effectLst>
                  <a:outerShdw blurRad="38100" dist="38100" dir="2700000" algn="tl">
                    <a:srgbClr val="C0C0C0"/>
                  </a:outerShdw>
                </a:effectLst>
                <a:latin typeface="標楷體" pitchFamily="65" charset="-120"/>
                <a:ea typeface="標楷體" pitchFamily="65" charset="-120"/>
              </a:rPr>
              <a:t>)</a:t>
            </a:r>
            <a:r>
              <a:rPr kumimoji="1" lang="en-US" altLang="zh-TW" sz="3600" dirty="0">
                <a:solidFill>
                  <a:srgbClr val="000066"/>
                </a:solidFill>
                <a:effectLst>
                  <a:outerShdw blurRad="38100" dist="38100" dir="2700000" algn="tl">
                    <a:srgbClr val="C0C0C0"/>
                  </a:outerShdw>
                </a:effectLst>
                <a:latin typeface="標楷體" pitchFamily="65" charset="-120"/>
                <a:ea typeface="標楷體" pitchFamily="65" charset="-120"/>
              </a:rPr>
              <a:t/>
            </a:r>
            <a:br>
              <a:rPr kumimoji="1" lang="en-US" altLang="zh-TW" sz="3600" dirty="0">
                <a:solidFill>
                  <a:srgbClr val="000066"/>
                </a:solidFill>
                <a:effectLst>
                  <a:outerShdw blurRad="38100" dist="38100" dir="2700000" algn="tl">
                    <a:srgbClr val="C0C0C0"/>
                  </a:outerShdw>
                </a:effectLst>
                <a:latin typeface="標楷體" pitchFamily="65" charset="-120"/>
                <a:ea typeface="標楷體" pitchFamily="65" charset="-120"/>
              </a:rPr>
            </a:br>
            <a:endParaRPr kumimoji="1" lang="en-US" altLang="zh-TW" sz="3600" dirty="0">
              <a:solidFill>
                <a:srgbClr val="000066"/>
              </a:solidFill>
              <a:effectLst>
                <a:outerShdw blurRad="38100" dist="38100" dir="2700000" algn="tl">
                  <a:srgbClr val="C0C0C0"/>
                </a:outerShdw>
              </a:effectLst>
              <a:latin typeface="標楷體" pitchFamily="65" charset="-120"/>
              <a:ea typeface="標楷體" pitchFamily="65" charset="-120"/>
            </a:endParaRPr>
          </a:p>
        </p:txBody>
      </p:sp>
      <p:sp>
        <p:nvSpPr>
          <p:cNvPr id="188419" name="Rectangle 3"/>
          <p:cNvSpPr>
            <a:spLocks noChangeArrowheads="1"/>
          </p:cNvSpPr>
          <p:nvPr/>
        </p:nvSpPr>
        <p:spPr bwMode="auto">
          <a:xfrm>
            <a:off x="914400" y="1524000"/>
            <a:ext cx="6934200" cy="76200"/>
          </a:xfrm>
          <a:prstGeom prst="rect">
            <a:avLst/>
          </a:prstGeom>
          <a:gradFill rotWithShape="1">
            <a:gsLst>
              <a:gs pos="0">
                <a:srgbClr val="993366">
                  <a:gamma/>
                  <a:shade val="46275"/>
                  <a:invGamma/>
                </a:srgbClr>
              </a:gs>
              <a:gs pos="50000">
                <a:srgbClr val="993366"/>
              </a:gs>
              <a:gs pos="100000">
                <a:srgbClr val="993366">
                  <a:gamma/>
                  <a:shade val="46275"/>
                  <a:invGamma/>
                </a:srgbClr>
              </a:gs>
            </a:gsLst>
            <a:lin ang="0" scaled="1"/>
          </a:gradFill>
          <a:ln w="9525">
            <a:solidFill>
              <a:schemeClr val="tx1"/>
            </a:solidFill>
            <a:miter lim="800000"/>
            <a:headEnd/>
            <a:tailEnd/>
          </a:ln>
          <a:effectLst/>
        </p:spPr>
        <p:txBody>
          <a:bodyPr wrap="none" anchor="ctr"/>
          <a:lstStyle/>
          <a:p>
            <a:endParaRPr lang="zh-TW" altLang="en-US"/>
          </a:p>
        </p:txBody>
      </p:sp>
      <p:sp>
        <p:nvSpPr>
          <p:cNvPr id="188420" name="Rectangle 4"/>
          <p:cNvSpPr>
            <a:spLocks noGrp="1" noChangeArrowheads="1"/>
          </p:cNvSpPr>
          <p:nvPr>
            <p:ph type="body" sz="half" idx="1"/>
          </p:nvPr>
        </p:nvSpPr>
        <p:spPr bwMode="auto">
          <a:xfrm>
            <a:off x="684213" y="2133600"/>
            <a:ext cx="8064500" cy="360045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
            </a:pPr>
            <a:r>
              <a:rPr lang="zh-TW" altLang="en-US" b="1">
                <a:solidFill>
                  <a:srgbClr val="000099"/>
                </a:solidFill>
                <a:latin typeface="標楷體" pitchFamily="65" charset="-120"/>
                <a:ea typeface="標楷體" pitchFamily="65" charset="-120"/>
              </a:rPr>
              <a:t>國外資安管理法規</a:t>
            </a:r>
            <a:r>
              <a:rPr lang="en-US" altLang="zh-TW" b="1">
                <a:solidFill>
                  <a:srgbClr val="000099"/>
                </a:solidFill>
                <a:latin typeface="標楷體" pitchFamily="65" charset="-120"/>
                <a:ea typeface="標楷體" pitchFamily="65" charset="-120"/>
              </a:rPr>
              <a:t>:</a:t>
            </a:r>
          </a:p>
          <a:p>
            <a:pPr lvl="1">
              <a:lnSpc>
                <a:spcPct val="90000"/>
              </a:lnSpc>
              <a:buFont typeface="Wingdings" pitchFamily="2" charset="2"/>
              <a:buBlip>
                <a:blip r:embed="rId3"/>
              </a:buBlip>
            </a:pPr>
            <a:r>
              <a:rPr lang="en-US" altLang="zh-TW" b="1">
                <a:solidFill>
                  <a:srgbClr val="008000"/>
                </a:solidFill>
                <a:latin typeface="標楷體" pitchFamily="65" charset="-120"/>
                <a:ea typeface="標楷體" pitchFamily="65" charset="-120"/>
              </a:rPr>
              <a:t>US:</a:t>
            </a:r>
          </a:p>
          <a:p>
            <a:pPr lvl="2">
              <a:lnSpc>
                <a:spcPct val="90000"/>
              </a:lnSpc>
              <a:buFont typeface="Wingdings" pitchFamily="2" charset="2"/>
              <a:buChar char="§"/>
            </a:pPr>
            <a:r>
              <a:rPr lang="en-US" altLang="zh-TW" b="1">
                <a:solidFill>
                  <a:srgbClr val="003366"/>
                </a:solidFill>
                <a:latin typeface="標楷體" pitchFamily="65" charset="-120"/>
                <a:ea typeface="標楷體" pitchFamily="65" charset="-120"/>
              </a:rPr>
              <a:t>Information Technology Management Reform Act (ITMRA,Clinger Cohen ACT,1996)</a:t>
            </a:r>
          </a:p>
          <a:p>
            <a:pPr lvl="2">
              <a:lnSpc>
                <a:spcPct val="90000"/>
              </a:lnSpc>
              <a:buFont typeface="Wingdings" pitchFamily="2" charset="2"/>
              <a:buNone/>
            </a:pPr>
            <a:r>
              <a:rPr lang="en-US" altLang="zh-TW" b="1">
                <a:solidFill>
                  <a:srgbClr val="003366"/>
                </a:solidFill>
                <a:ea typeface="新細明體" charset="-120"/>
              </a:rPr>
              <a:t>    § </a:t>
            </a:r>
            <a:r>
              <a:rPr lang="en-US" altLang="zh-TW" b="1">
                <a:solidFill>
                  <a:srgbClr val="003366"/>
                </a:solidFill>
                <a:latin typeface="標楷體" pitchFamily="65" charset="-120"/>
                <a:ea typeface="標楷體" pitchFamily="65" charset="-120"/>
              </a:rPr>
              <a:t>5123 (6),</a:t>
            </a:r>
          </a:p>
          <a:p>
            <a:pPr lvl="2">
              <a:lnSpc>
                <a:spcPct val="90000"/>
              </a:lnSpc>
              <a:buFont typeface="Wingdings" pitchFamily="2" charset="2"/>
              <a:buNone/>
            </a:pPr>
            <a:r>
              <a:rPr lang="en-US" altLang="zh-TW" b="1">
                <a:solidFill>
                  <a:srgbClr val="003366"/>
                </a:solidFill>
                <a:ea typeface="新細明體" charset="-120"/>
              </a:rPr>
              <a:t>    § </a:t>
            </a:r>
            <a:r>
              <a:rPr lang="en-US" altLang="zh-TW" b="1">
                <a:solidFill>
                  <a:srgbClr val="003366"/>
                </a:solidFill>
                <a:latin typeface="標楷體" pitchFamily="65" charset="-120"/>
                <a:ea typeface="標楷體" pitchFamily="65" charset="-120"/>
              </a:rPr>
              <a:t>5125 CIO Function and official  </a:t>
            </a:r>
            <a:br>
              <a:rPr lang="en-US" altLang="zh-TW" b="1">
                <a:solidFill>
                  <a:srgbClr val="003366"/>
                </a:solidFill>
                <a:latin typeface="標楷體" pitchFamily="65" charset="-120"/>
                <a:ea typeface="標楷體" pitchFamily="65" charset="-120"/>
              </a:rPr>
            </a:br>
            <a:r>
              <a:rPr lang="en-US" altLang="zh-TW" b="1">
                <a:solidFill>
                  <a:srgbClr val="003366"/>
                </a:solidFill>
                <a:latin typeface="標楷體" pitchFamily="65" charset="-120"/>
                <a:ea typeface="標楷體" pitchFamily="65" charset="-120"/>
              </a:rPr>
              <a:t>      designated</a:t>
            </a:r>
          </a:p>
          <a:p>
            <a:pPr lvl="2">
              <a:lnSpc>
                <a:spcPct val="90000"/>
              </a:lnSpc>
              <a:buSzPct val="50000"/>
              <a:buFont typeface="Wingdings" pitchFamily="2" charset="2"/>
              <a:buChar char="n"/>
            </a:pPr>
            <a:r>
              <a:rPr lang="en-US" altLang="zh-TW" b="1">
                <a:solidFill>
                  <a:srgbClr val="003366"/>
                </a:solidFill>
                <a:latin typeface="標楷體" pitchFamily="65" charset="-120"/>
                <a:ea typeface="標楷體" pitchFamily="65" charset="-120"/>
              </a:rPr>
              <a:t>Federal Information Security Management Act (FISMA)</a:t>
            </a:r>
          </a:p>
          <a:p>
            <a:pPr lvl="2">
              <a:lnSpc>
                <a:spcPct val="90000"/>
              </a:lnSpc>
              <a:buFont typeface="Wingdings" pitchFamily="2" charset="2"/>
              <a:buNone/>
            </a:pPr>
            <a:endParaRPr lang="en-US" altLang="zh-TW" b="1">
              <a:solidFill>
                <a:srgbClr val="003366"/>
              </a:solidFill>
              <a:latin typeface="標楷體" pitchFamily="65" charset="-120"/>
              <a:ea typeface="標楷體" pitchFamily="65" charset="-120"/>
            </a:endParaRPr>
          </a:p>
          <a:p>
            <a:pPr>
              <a:lnSpc>
                <a:spcPct val="90000"/>
              </a:lnSpc>
              <a:buFont typeface="Wingdings" pitchFamily="2" charset="2"/>
              <a:buNone/>
            </a:pPr>
            <a:endParaRPr lang="en-US" altLang="zh-TW" sz="2000" b="1">
              <a:solidFill>
                <a:srgbClr val="008000"/>
              </a:solidFill>
              <a:latin typeface="標楷體" pitchFamily="65" charset="-120"/>
              <a:ea typeface="標楷體" pitchFamily="65" charset="-120"/>
            </a:endParaRPr>
          </a:p>
        </p:txBody>
      </p:sp>
    </p:spTree>
    <p:custDataLst>
      <p:tags r:id="rId1"/>
    </p:custData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bwMode="auto">
          <a:xfrm>
            <a:off x="971550" y="692150"/>
            <a:ext cx="7010400" cy="838200"/>
          </a:xfrm>
          <a:noFill/>
          <a:ln cap="flat">
            <a:miter lim="800000"/>
            <a:headEnd/>
            <a:tailEnd/>
          </a:ln>
        </p:spPr>
        <p:txBody>
          <a:bodyPr vert="horz" wrap="square" lIns="90000" tIns="46800" rIns="90000" bIns="46800" numCol="1" anchor="t" anchorCtr="0" compatLnSpc="1">
            <a:prstTxWarp prst="textNoShape">
              <a:avLst/>
            </a:prstTxWarp>
          </a:bodyPr>
          <a:lstStyle/>
          <a:p>
            <a:r>
              <a:rPr kumimoji="1" lang="zh-TW" altLang="en-US" sz="3600" dirty="0" smtClean="0">
                <a:solidFill>
                  <a:srgbClr val="000066"/>
                </a:solidFill>
                <a:effectLst>
                  <a:outerShdw blurRad="38100" dist="38100" dir="2700000" algn="tl">
                    <a:srgbClr val="C0C0C0"/>
                  </a:outerShdw>
                </a:effectLst>
                <a:latin typeface="標楷體" pitchFamily="65" charset="-120"/>
                <a:ea typeface="標楷體" pitchFamily="65" charset="-120"/>
              </a:rPr>
              <a:t>三、</a:t>
            </a:r>
            <a:r>
              <a:rPr kumimoji="1" lang="zh-TW" altLang="en-US" sz="3600" dirty="0">
                <a:solidFill>
                  <a:srgbClr val="000066"/>
                </a:solidFill>
                <a:effectLst>
                  <a:outerShdw blurRad="38100" dist="38100" dir="2700000" algn="tl">
                    <a:srgbClr val="C0C0C0"/>
                  </a:outerShdw>
                </a:effectLst>
                <a:latin typeface="標楷體" pitchFamily="65" charset="-120"/>
                <a:ea typeface="標楷體" pitchFamily="65" charset="-120"/>
              </a:rPr>
              <a:t>制度</a:t>
            </a:r>
            <a:r>
              <a:rPr kumimoji="1" lang="en-US" altLang="zh-TW" sz="3600" dirty="0">
                <a:solidFill>
                  <a:srgbClr val="000066"/>
                </a:solidFill>
                <a:effectLst>
                  <a:outerShdw blurRad="38100" dist="38100" dir="2700000" algn="tl">
                    <a:srgbClr val="C0C0C0"/>
                  </a:outerShdw>
                </a:effectLst>
                <a:latin typeface="標楷體" pitchFamily="65" charset="-120"/>
                <a:ea typeface="標楷體" pitchFamily="65" charset="-120"/>
              </a:rPr>
              <a:t>/</a:t>
            </a:r>
            <a:r>
              <a:rPr kumimoji="1" lang="zh-TW" altLang="en-US" sz="3600" dirty="0">
                <a:solidFill>
                  <a:srgbClr val="000066"/>
                </a:solidFill>
                <a:effectLst>
                  <a:outerShdw blurRad="38100" dist="38100" dir="2700000" algn="tl">
                    <a:srgbClr val="C0C0C0"/>
                  </a:outerShdw>
                </a:effectLst>
                <a:latin typeface="標楷體" pitchFamily="65" charset="-120"/>
                <a:ea typeface="標楷體" pitchFamily="65" charset="-120"/>
              </a:rPr>
              <a:t>法規</a:t>
            </a:r>
            <a:r>
              <a:rPr kumimoji="1" lang="en-US" altLang="zh-TW" sz="3600" dirty="0" smtClean="0">
                <a:solidFill>
                  <a:srgbClr val="000066"/>
                </a:solidFill>
                <a:effectLst>
                  <a:outerShdw blurRad="38100" dist="38100" dir="2700000" algn="tl">
                    <a:srgbClr val="C0C0C0"/>
                  </a:outerShdw>
                </a:effectLst>
                <a:latin typeface="標楷體" pitchFamily="65" charset="-120"/>
                <a:ea typeface="標楷體" pitchFamily="65" charset="-120"/>
              </a:rPr>
              <a:t>(</a:t>
            </a:r>
            <a:r>
              <a:rPr kumimoji="1" lang="zh-TW" altLang="en-US" sz="3600" dirty="0" smtClean="0">
                <a:solidFill>
                  <a:srgbClr val="000066"/>
                </a:solidFill>
                <a:effectLst>
                  <a:outerShdw blurRad="38100" dist="38100" dir="2700000" algn="tl">
                    <a:srgbClr val="C0C0C0"/>
                  </a:outerShdw>
                </a:effectLst>
                <a:latin typeface="標楷體" pitchFamily="65" charset="-120"/>
                <a:ea typeface="標楷體" pitchFamily="65" charset="-120"/>
              </a:rPr>
              <a:t>三</a:t>
            </a:r>
            <a:r>
              <a:rPr kumimoji="1" lang="en-US" altLang="zh-TW" sz="3600" dirty="0" smtClean="0">
                <a:solidFill>
                  <a:srgbClr val="000066"/>
                </a:solidFill>
                <a:effectLst>
                  <a:outerShdw blurRad="38100" dist="38100" dir="2700000" algn="tl">
                    <a:srgbClr val="C0C0C0"/>
                  </a:outerShdw>
                </a:effectLst>
                <a:latin typeface="標楷體" pitchFamily="65" charset="-120"/>
                <a:ea typeface="標楷體" pitchFamily="65" charset="-120"/>
              </a:rPr>
              <a:t>)</a:t>
            </a:r>
            <a:r>
              <a:rPr kumimoji="1" lang="en-US" altLang="zh-TW" sz="3600" dirty="0">
                <a:solidFill>
                  <a:srgbClr val="000066"/>
                </a:solidFill>
                <a:effectLst>
                  <a:outerShdw blurRad="38100" dist="38100" dir="2700000" algn="tl">
                    <a:srgbClr val="C0C0C0"/>
                  </a:outerShdw>
                </a:effectLst>
                <a:latin typeface="標楷體" pitchFamily="65" charset="-120"/>
                <a:ea typeface="標楷體" pitchFamily="65" charset="-120"/>
              </a:rPr>
              <a:t/>
            </a:r>
            <a:br>
              <a:rPr kumimoji="1" lang="en-US" altLang="zh-TW" sz="3600" dirty="0">
                <a:solidFill>
                  <a:srgbClr val="000066"/>
                </a:solidFill>
                <a:effectLst>
                  <a:outerShdw blurRad="38100" dist="38100" dir="2700000" algn="tl">
                    <a:srgbClr val="C0C0C0"/>
                  </a:outerShdw>
                </a:effectLst>
                <a:latin typeface="標楷體" pitchFamily="65" charset="-120"/>
                <a:ea typeface="標楷體" pitchFamily="65" charset="-120"/>
              </a:rPr>
            </a:br>
            <a:r>
              <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rPr>
              <a:t/>
            </a:r>
            <a:br>
              <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rPr>
            </a:br>
            <a:r>
              <a:rPr kumimoji="1" lang="en-US" altLang="zh-TW" sz="2400" b="1" dirty="0">
                <a:solidFill>
                  <a:srgbClr val="000000"/>
                </a:solidFill>
                <a:effectLst>
                  <a:outerShdw blurRad="38100" dist="38100" dir="2700000" algn="tl">
                    <a:srgbClr val="C0C0C0"/>
                  </a:outerShdw>
                </a:effectLst>
                <a:latin typeface="標楷體" pitchFamily="65" charset="-120"/>
                <a:ea typeface="標楷體" pitchFamily="65" charset="-120"/>
              </a:rPr>
              <a:t/>
            </a:r>
            <a:br>
              <a:rPr kumimoji="1" lang="en-US" altLang="zh-TW" sz="2400" b="1" dirty="0">
                <a:solidFill>
                  <a:srgbClr val="000000"/>
                </a:solidFill>
                <a:effectLst>
                  <a:outerShdw blurRad="38100" dist="38100" dir="2700000" algn="tl">
                    <a:srgbClr val="C0C0C0"/>
                  </a:outerShdw>
                </a:effectLst>
                <a:latin typeface="標楷體" pitchFamily="65" charset="-120"/>
                <a:ea typeface="標楷體" pitchFamily="65" charset="-120"/>
              </a:rPr>
            </a:br>
            <a:r>
              <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rPr>
              <a:t/>
            </a:r>
            <a:br>
              <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rPr>
            </a:br>
            <a:endParaRPr kumimoji="1" lang="en-US" altLang="zh-TW" sz="4000" b="1" dirty="0">
              <a:solidFill>
                <a:srgbClr val="000000"/>
              </a:solidFill>
              <a:effectLst>
                <a:outerShdw blurRad="38100" dist="38100" dir="2700000" algn="tl">
                  <a:srgbClr val="C0C0C0"/>
                </a:outerShdw>
              </a:effectLst>
              <a:latin typeface="標楷體" pitchFamily="65" charset="-120"/>
              <a:ea typeface="標楷體" pitchFamily="65" charset="-120"/>
            </a:endParaRPr>
          </a:p>
        </p:txBody>
      </p:sp>
      <p:sp>
        <p:nvSpPr>
          <p:cNvPr id="189443" name="Rectangle 3"/>
          <p:cNvSpPr>
            <a:spLocks noChangeArrowheads="1"/>
          </p:cNvSpPr>
          <p:nvPr/>
        </p:nvSpPr>
        <p:spPr bwMode="auto">
          <a:xfrm>
            <a:off x="914400" y="1524000"/>
            <a:ext cx="6934200" cy="76200"/>
          </a:xfrm>
          <a:prstGeom prst="rect">
            <a:avLst/>
          </a:prstGeom>
          <a:gradFill rotWithShape="1">
            <a:gsLst>
              <a:gs pos="0">
                <a:srgbClr val="993366">
                  <a:gamma/>
                  <a:shade val="46275"/>
                  <a:invGamma/>
                </a:srgbClr>
              </a:gs>
              <a:gs pos="50000">
                <a:srgbClr val="993366"/>
              </a:gs>
              <a:gs pos="100000">
                <a:srgbClr val="993366">
                  <a:gamma/>
                  <a:shade val="46275"/>
                  <a:invGamma/>
                </a:srgbClr>
              </a:gs>
            </a:gsLst>
            <a:lin ang="0" scaled="1"/>
          </a:gradFill>
          <a:ln w="9525">
            <a:solidFill>
              <a:schemeClr val="tx1"/>
            </a:solidFill>
            <a:miter lim="800000"/>
            <a:headEnd/>
            <a:tailEnd/>
          </a:ln>
          <a:effectLst/>
        </p:spPr>
        <p:txBody>
          <a:bodyPr wrap="none" anchor="ctr"/>
          <a:lstStyle/>
          <a:p>
            <a:endParaRPr lang="zh-TW" altLang="en-US"/>
          </a:p>
        </p:txBody>
      </p:sp>
      <p:sp>
        <p:nvSpPr>
          <p:cNvPr id="189444" name="Rectangle 4"/>
          <p:cNvSpPr>
            <a:spLocks noGrp="1" noChangeArrowheads="1"/>
          </p:cNvSpPr>
          <p:nvPr>
            <p:ph type="body" sz="half" idx="1"/>
          </p:nvPr>
        </p:nvSpPr>
        <p:spPr bwMode="auto">
          <a:xfrm>
            <a:off x="0" y="1773238"/>
            <a:ext cx="9144000" cy="467995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
            </a:pPr>
            <a:r>
              <a:rPr lang="zh-TW" altLang="en-US" b="1">
                <a:solidFill>
                  <a:srgbClr val="000099"/>
                </a:solidFill>
                <a:latin typeface="標楷體" pitchFamily="65" charset="-120"/>
                <a:ea typeface="標楷體" pitchFamily="65" charset="-120"/>
              </a:rPr>
              <a:t>國內</a:t>
            </a:r>
            <a:r>
              <a:rPr lang="zh-TW" altLang="en-US" b="1" u="sng">
                <a:solidFill>
                  <a:srgbClr val="008080"/>
                </a:solidFill>
                <a:latin typeface="標楷體" pitchFamily="65" charset="-120"/>
                <a:ea typeface="標楷體" pitchFamily="65" charset="-120"/>
              </a:rPr>
              <a:t>資安</a:t>
            </a:r>
            <a:r>
              <a:rPr lang="zh-TW" altLang="en-US" u="sng">
                <a:solidFill>
                  <a:srgbClr val="008080"/>
                </a:solidFill>
                <a:latin typeface="標楷體" pitchFamily="65" charset="-120"/>
                <a:ea typeface="標楷體" pitchFamily="65" charset="-120"/>
              </a:rPr>
              <a:t>管理</a:t>
            </a:r>
            <a:r>
              <a:rPr lang="zh-TW" altLang="en-US" b="1">
                <a:solidFill>
                  <a:srgbClr val="000099"/>
                </a:solidFill>
                <a:latin typeface="標楷體" pitchFamily="65" charset="-120"/>
                <a:ea typeface="標楷體" pitchFamily="65" charset="-120"/>
              </a:rPr>
              <a:t>法規</a:t>
            </a:r>
          </a:p>
          <a:p>
            <a:pPr lvl="1">
              <a:lnSpc>
                <a:spcPct val="90000"/>
              </a:lnSpc>
              <a:buFont typeface="Wingdings" pitchFamily="2" charset="2"/>
              <a:buBlip>
                <a:blip r:embed="rId3"/>
              </a:buBlip>
            </a:pPr>
            <a:r>
              <a:rPr lang="zh-TW" altLang="en-US" b="1">
                <a:solidFill>
                  <a:srgbClr val="003300"/>
                </a:solidFill>
                <a:latin typeface="標楷體" pitchFamily="65" charset="-120"/>
                <a:ea typeface="標楷體" pitchFamily="65" charset="-120"/>
              </a:rPr>
              <a:t>法律</a:t>
            </a:r>
            <a:r>
              <a:rPr lang="en-US" altLang="zh-TW" b="1">
                <a:solidFill>
                  <a:srgbClr val="003300"/>
                </a:solidFill>
                <a:latin typeface="標楷體" pitchFamily="65" charset="-120"/>
                <a:ea typeface="標楷體" pitchFamily="65" charset="-120"/>
              </a:rPr>
              <a:t>/</a:t>
            </a:r>
            <a:r>
              <a:rPr lang="zh-TW" altLang="en-US" b="1">
                <a:solidFill>
                  <a:srgbClr val="003300"/>
                </a:solidFill>
                <a:latin typeface="標楷體" pitchFamily="65" charset="-120"/>
                <a:ea typeface="標楷體" pitchFamily="65" charset="-120"/>
              </a:rPr>
              <a:t>命令</a:t>
            </a:r>
            <a:r>
              <a:rPr lang="en-US" altLang="zh-TW" b="1">
                <a:solidFill>
                  <a:srgbClr val="003300"/>
                </a:solidFill>
                <a:latin typeface="標楷體" pitchFamily="65" charset="-120"/>
                <a:ea typeface="標楷體" pitchFamily="65" charset="-120"/>
              </a:rPr>
              <a:t>:</a:t>
            </a:r>
          </a:p>
          <a:p>
            <a:pPr lvl="2">
              <a:lnSpc>
                <a:spcPct val="90000"/>
              </a:lnSpc>
              <a:buFont typeface="Wingdings" pitchFamily="2" charset="2"/>
              <a:buChar char="§"/>
            </a:pPr>
            <a:r>
              <a:rPr lang="zh-TW" altLang="en-US" b="1">
                <a:solidFill>
                  <a:srgbClr val="003366"/>
                </a:solidFill>
                <a:latin typeface="標楷體" pitchFamily="65" charset="-120"/>
                <a:ea typeface="標楷體" pitchFamily="65" charset="-120"/>
              </a:rPr>
              <a:t>直接以資安為主體之法律</a:t>
            </a:r>
            <a:r>
              <a:rPr lang="en-US" altLang="zh-TW" b="1">
                <a:solidFill>
                  <a:srgbClr val="003366"/>
                </a:solidFill>
                <a:latin typeface="標楷體" pitchFamily="65" charset="-120"/>
                <a:ea typeface="標楷體" pitchFamily="65" charset="-120"/>
              </a:rPr>
              <a:t>-</a:t>
            </a:r>
            <a:r>
              <a:rPr lang="zh-TW" altLang="en-US" b="1">
                <a:solidFill>
                  <a:srgbClr val="003366"/>
                </a:solidFill>
                <a:latin typeface="標楷體" pitchFamily="65" charset="-120"/>
                <a:ea typeface="標楷體" pitchFamily="65" charset="-120"/>
              </a:rPr>
              <a:t>無</a:t>
            </a:r>
          </a:p>
          <a:p>
            <a:pPr lvl="2">
              <a:lnSpc>
                <a:spcPct val="90000"/>
              </a:lnSpc>
              <a:buFont typeface="Wingdings" pitchFamily="2" charset="2"/>
              <a:buChar char="§"/>
            </a:pPr>
            <a:r>
              <a:rPr lang="zh-TW" altLang="en-US" b="1">
                <a:solidFill>
                  <a:srgbClr val="003366"/>
                </a:solidFill>
                <a:latin typeface="標楷體" pitchFamily="65" charset="-120"/>
                <a:ea typeface="標楷體" pitchFamily="65" charset="-120"/>
              </a:rPr>
              <a:t>相關法律</a:t>
            </a:r>
            <a:r>
              <a:rPr lang="en-US" altLang="zh-TW" b="1">
                <a:solidFill>
                  <a:srgbClr val="003366"/>
                </a:solidFill>
                <a:latin typeface="標楷體" pitchFamily="65" charset="-120"/>
                <a:ea typeface="標楷體" pitchFamily="65" charset="-120"/>
              </a:rPr>
              <a:t>:</a:t>
            </a:r>
            <a:r>
              <a:rPr lang="zh-TW" altLang="en-US" b="1">
                <a:solidFill>
                  <a:srgbClr val="003366"/>
                </a:solidFill>
                <a:latin typeface="標楷體" pitchFamily="65" charset="-120"/>
                <a:ea typeface="標楷體" pitchFamily="65" charset="-120"/>
              </a:rPr>
              <a:t>電腦個人資料保護法、刑法、政府機密保護法等</a:t>
            </a:r>
          </a:p>
          <a:p>
            <a:pPr lvl="1">
              <a:lnSpc>
                <a:spcPct val="90000"/>
              </a:lnSpc>
              <a:buClr>
                <a:srgbClr val="000099"/>
              </a:buClr>
              <a:buFont typeface="Wingdings" pitchFamily="2" charset="2"/>
              <a:buBlip>
                <a:blip r:embed="rId3"/>
              </a:buBlip>
            </a:pPr>
            <a:r>
              <a:rPr lang="zh-TW" altLang="en-US" b="1">
                <a:solidFill>
                  <a:srgbClr val="003300"/>
                </a:solidFill>
                <a:latin typeface="標楷體" pitchFamily="65" charset="-120"/>
                <a:ea typeface="標楷體" pitchFamily="65" charset="-120"/>
              </a:rPr>
              <a:t>行政規則</a:t>
            </a:r>
            <a:r>
              <a:rPr lang="zh-TW" altLang="en-US" b="1">
                <a:solidFill>
                  <a:srgbClr val="003366"/>
                </a:solidFill>
                <a:latin typeface="標楷體" pitchFamily="65" charset="-120"/>
                <a:ea typeface="標楷體" pitchFamily="65" charset="-120"/>
              </a:rPr>
              <a:t>：</a:t>
            </a:r>
          </a:p>
          <a:p>
            <a:pPr lvl="2">
              <a:lnSpc>
                <a:spcPct val="90000"/>
              </a:lnSpc>
              <a:buFont typeface="Wingdings" pitchFamily="2" charset="2"/>
              <a:buChar char="§"/>
            </a:pPr>
            <a:r>
              <a:rPr lang="zh-TW" altLang="en-US" b="1">
                <a:solidFill>
                  <a:srgbClr val="003366"/>
                </a:solidFill>
                <a:latin typeface="標楷體" pitchFamily="65" charset="-120"/>
                <a:ea typeface="標楷體" pitchFamily="65" charset="-120"/>
              </a:rPr>
              <a:t>行政院及所屬各機關資訊安全管理要點</a:t>
            </a:r>
          </a:p>
          <a:p>
            <a:pPr lvl="2">
              <a:lnSpc>
                <a:spcPct val="90000"/>
              </a:lnSpc>
              <a:buFont typeface="Wingdings" pitchFamily="2" charset="2"/>
              <a:buChar char="§"/>
            </a:pPr>
            <a:r>
              <a:rPr lang="zh-TW" altLang="en-US" b="1">
                <a:solidFill>
                  <a:srgbClr val="003366"/>
                </a:solidFill>
                <a:latin typeface="標楷體" pitchFamily="65" charset="-120"/>
                <a:ea typeface="標楷體" pitchFamily="65" charset="-120"/>
              </a:rPr>
              <a:t>行政院及所屬各機關資訊安全管理規範</a:t>
            </a:r>
          </a:p>
          <a:p>
            <a:pPr lvl="2">
              <a:lnSpc>
                <a:spcPct val="90000"/>
              </a:lnSpc>
              <a:buFont typeface="Wingdings" pitchFamily="2" charset="2"/>
              <a:buChar char="§"/>
            </a:pPr>
            <a:r>
              <a:rPr lang="zh-TW" altLang="en-US" b="1">
                <a:solidFill>
                  <a:srgbClr val="003366"/>
                </a:solidFill>
                <a:latin typeface="標楷體" pitchFamily="65" charset="-120"/>
                <a:ea typeface="標楷體" pitchFamily="65" charset="-120"/>
              </a:rPr>
              <a:t>各機關處理資通安全事件危機通報緊急應變作業注意事項</a:t>
            </a:r>
          </a:p>
          <a:p>
            <a:pPr lvl="2">
              <a:lnSpc>
                <a:spcPct val="90000"/>
              </a:lnSpc>
              <a:buFont typeface="Wingdings" pitchFamily="2" charset="2"/>
              <a:buChar char="§"/>
            </a:pPr>
            <a:r>
              <a:rPr lang="zh-TW" altLang="en-US" b="1">
                <a:solidFill>
                  <a:srgbClr val="003366"/>
                </a:solidFill>
                <a:latin typeface="標楷體" pitchFamily="65" charset="-120"/>
                <a:ea typeface="標楷體" pitchFamily="65" charset="-120"/>
              </a:rPr>
              <a:t>˙˙˙</a:t>
            </a:r>
          </a:p>
          <a:p>
            <a:pPr lvl="1">
              <a:lnSpc>
                <a:spcPct val="90000"/>
              </a:lnSpc>
              <a:buClr>
                <a:srgbClr val="000099"/>
              </a:buClr>
              <a:buFont typeface="Wingdings" pitchFamily="2" charset="2"/>
              <a:buBlip>
                <a:blip r:embed="rId3"/>
              </a:buBlip>
            </a:pPr>
            <a:r>
              <a:rPr lang="zh-TW" altLang="en-US" b="1">
                <a:solidFill>
                  <a:srgbClr val="003300"/>
                </a:solidFill>
                <a:latin typeface="標楷體" pitchFamily="65" charset="-120"/>
                <a:ea typeface="標楷體" pitchFamily="65" charset="-120"/>
              </a:rPr>
              <a:t>法務部資訊安全行政規則體系表</a:t>
            </a:r>
          </a:p>
          <a:p>
            <a:pPr>
              <a:lnSpc>
                <a:spcPct val="90000"/>
              </a:lnSpc>
              <a:buFont typeface="Wingdings" pitchFamily="2" charset="2"/>
              <a:buNone/>
            </a:pPr>
            <a:endParaRPr lang="zh-TW" altLang="en-US" b="1">
              <a:solidFill>
                <a:srgbClr val="000099"/>
              </a:solidFill>
              <a:latin typeface="標楷體" pitchFamily="65" charset="-120"/>
              <a:ea typeface="標楷體" pitchFamily="65" charset="-120"/>
            </a:endParaRPr>
          </a:p>
          <a:p>
            <a:pPr>
              <a:lnSpc>
                <a:spcPct val="90000"/>
              </a:lnSpc>
              <a:buFont typeface="Wingdings" pitchFamily="2" charset="2"/>
              <a:buNone/>
            </a:pPr>
            <a:endParaRPr lang="zh-TW" altLang="en-US" b="1">
              <a:solidFill>
                <a:srgbClr val="000099"/>
              </a:solidFill>
              <a:latin typeface="標楷體" pitchFamily="65" charset="-120"/>
              <a:ea typeface="標楷體" pitchFamily="65" charset="-120"/>
            </a:endParaRPr>
          </a:p>
          <a:p>
            <a:pPr>
              <a:lnSpc>
                <a:spcPct val="90000"/>
              </a:lnSpc>
              <a:buFont typeface="Wingdings" pitchFamily="2" charset="2"/>
              <a:buNone/>
            </a:pPr>
            <a:endParaRPr lang="en-US" altLang="zh-TW" b="1">
              <a:solidFill>
                <a:srgbClr val="000099"/>
              </a:solidFill>
              <a:latin typeface="標楷體" pitchFamily="65" charset="-120"/>
              <a:ea typeface="標楷體" pitchFamily="65" charset="-120"/>
            </a:endParaRPr>
          </a:p>
        </p:txBody>
      </p:sp>
    </p:spTree>
    <p:custDataLst>
      <p:tags r:id="rId1"/>
    </p:custData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Line 2"/>
          <p:cNvSpPr>
            <a:spLocks noChangeShapeType="1"/>
          </p:cNvSpPr>
          <p:nvPr/>
        </p:nvSpPr>
        <p:spPr bwMode="auto">
          <a:xfrm>
            <a:off x="2608263" y="4724400"/>
            <a:ext cx="649287" cy="0"/>
          </a:xfrm>
          <a:prstGeom prst="line">
            <a:avLst/>
          </a:prstGeom>
          <a:noFill/>
          <a:ln w="25400">
            <a:solidFill>
              <a:srgbClr val="FFCC00"/>
            </a:solidFill>
            <a:round/>
            <a:headEnd/>
            <a:tailEnd/>
          </a:ln>
          <a:effectLst/>
        </p:spPr>
        <p:txBody>
          <a:bodyPr/>
          <a:lstStyle/>
          <a:p>
            <a:endParaRPr lang="zh-TW" altLang="en-US"/>
          </a:p>
        </p:txBody>
      </p:sp>
      <p:sp>
        <p:nvSpPr>
          <p:cNvPr id="214019" name="Line 3"/>
          <p:cNvSpPr>
            <a:spLocks noChangeShapeType="1"/>
          </p:cNvSpPr>
          <p:nvPr/>
        </p:nvSpPr>
        <p:spPr bwMode="auto">
          <a:xfrm>
            <a:off x="1763713" y="2943225"/>
            <a:ext cx="685800" cy="0"/>
          </a:xfrm>
          <a:prstGeom prst="line">
            <a:avLst/>
          </a:prstGeom>
          <a:noFill/>
          <a:ln w="25400">
            <a:solidFill>
              <a:srgbClr val="0000FF"/>
            </a:solidFill>
            <a:round/>
            <a:headEnd/>
            <a:tailEnd/>
          </a:ln>
          <a:effectLst/>
        </p:spPr>
        <p:txBody>
          <a:bodyPr/>
          <a:lstStyle/>
          <a:p>
            <a:endParaRPr lang="zh-TW" altLang="en-US"/>
          </a:p>
        </p:txBody>
      </p:sp>
      <p:sp>
        <p:nvSpPr>
          <p:cNvPr id="214020" name="Line 4"/>
          <p:cNvSpPr>
            <a:spLocks noChangeShapeType="1"/>
          </p:cNvSpPr>
          <p:nvPr/>
        </p:nvSpPr>
        <p:spPr bwMode="auto">
          <a:xfrm>
            <a:off x="3832225" y="2949575"/>
            <a:ext cx="254000" cy="0"/>
          </a:xfrm>
          <a:prstGeom prst="line">
            <a:avLst/>
          </a:prstGeom>
          <a:noFill/>
          <a:ln w="25400">
            <a:solidFill>
              <a:srgbClr val="0000FF"/>
            </a:solidFill>
            <a:round/>
            <a:headEnd/>
            <a:tailEnd/>
          </a:ln>
          <a:effectLst/>
        </p:spPr>
        <p:txBody>
          <a:bodyPr/>
          <a:lstStyle/>
          <a:p>
            <a:endParaRPr lang="zh-TW" altLang="en-US"/>
          </a:p>
        </p:txBody>
      </p:sp>
      <p:sp>
        <p:nvSpPr>
          <p:cNvPr id="214021" name="Line 5"/>
          <p:cNvSpPr>
            <a:spLocks noChangeShapeType="1"/>
          </p:cNvSpPr>
          <p:nvPr/>
        </p:nvSpPr>
        <p:spPr bwMode="auto">
          <a:xfrm>
            <a:off x="6084888" y="4060825"/>
            <a:ext cx="217487" cy="0"/>
          </a:xfrm>
          <a:prstGeom prst="line">
            <a:avLst/>
          </a:prstGeom>
          <a:noFill/>
          <a:ln w="25400">
            <a:solidFill>
              <a:srgbClr val="0000FF"/>
            </a:solidFill>
            <a:round/>
            <a:headEnd/>
            <a:tailEnd/>
          </a:ln>
          <a:effectLst/>
        </p:spPr>
        <p:txBody>
          <a:bodyPr/>
          <a:lstStyle/>
          <a:p>
            <a:endParaRPr lang="zh-TW" altLang="en-US"/>
          </a:p>
        </p:txBody>
      </p:sp>
      <p:sp>
        <p:nvSpPr>
          <p:cNvPr id="214022" name="Line 6"/>
          <p:cNvSpPr>
            <a:spLocks noChangeShapeType="1"/>
          </p:cNvSpPr>
          <p:nvPr/>
        </p:nvSpPr>
        <p:spPr bwMode="auto">
          <a:xfrm>
            <a:off x="6061075" y="5224463"/>
            <a:ext cx="239713" cy="0"/>
          </a:xfrm>
          <a:prstGeom prst="line">
            <a:avLst/>
          </a:prstGeom>
          <a:noFill/>
          <a:ln w="25400">
            <a:solidFill>
              <a:srgbClr val="0000FF"/>
            </a:solidFill>
            <a:round/>
            <a:headEnd/>
            <a:tailEnd/>
          </a:ln>
          <a:effectLst/>
        </p:spPr>
        <p:txBody>
          <a:bodyPr/>
          <a:lstStyle/>
          <a:p>
            <a:endParaRPr lang="zh-TW" altLang="en-US"/>
          </a:p>
        </p:txBody>
      </p:sp>
      <p:sp>
        <p:nvSpPr>
          <p:cNvPr id="214023" name="Line 7"/>
          <p:cNvSpPr>
            <a:spLocks noChangeShapeType="1"/>
          </p:cNvSpPr>
          <p:nvPr/>
        </p:nvSpPr>
        <p:spPr bwMode="auto">
          <a:xfrm>
            <a:off x="7604125" y="1144588"/>
            <a:ext cx="217488" cy="0"/>
          </a:xfrm>
          <a:prstGeom prst="line">
            <a:avLst/>
          </a:prstGeom>
          <a:noFill/>
          <a:ln w="25400">
            <a:solidFill>
              <a:srgbClr val="0000FF"/>
            </a:solidFill>
            <a:round/>
            <a:headEnd/>
            <a:tailEnd/>
          </a:ln>
          <a:effectLst/>
        </p:spPr>
        <p:txBody>
          <a:bodyPr/>
          <a:lstStyle/>
          <a:p>
            <a:endParaRPr lang="zh-TW" altLang="en-US"/>
          </a:p>
        </p:txBody>
      </p:sp>
      <p:sp>
        <p:nvSpPr>
          <p:cNvPr id="214024" name="Line 8"/>
          <p:cNvSpPr>
            <a:spLocks noChangeShapeType="1"/>
          </p:cNvSpPr>
          <p:nvPr/>
        </p:nvSpPr>
        <p:spPr bwMode="auto">
          <a:xfrm>
            <a:off x="6049963" y="506413"/>
            <a:ext cx="217487" cy="0"/>
          </a:xfrm>
          <a:prstGeom prst="line">
            <a:avLst/>
          </a:prstGeom>
          <a:noFill/>
          <a:ln w="25400">
            <a:solidFill>
              <a:srgbClr val="0000FF"/>
            </a:solidFill>
            <a:round/>
            <a:headEnd/>
            <a:tailEnd/>
          </a:ln>
          <a:effectLst/>
        </p:spPr>
        <p:txBody>
          <a:bodyPr/>
          <a:lstStyle/>
          <a:p>
            <a:endParaRPr lang="zh-TW" altLang="en-US"/>
          </a:p>
        </p:txBody>
      </p:sp>
      <p:sp>
        <p:nvSpPr>
          <p:cNvPr id="214025" name="Line 9"/>
          <p:cNvSpPr>
            <a:spLocks noChangeShapeType="1"/>
          </p:cNvSpPr>
          <p:nvPr/>
        </p:nvSpPr>
        <p:spPr bwMode="auto">
          <a:xfrm>
            <a:off x="7591425" y="2000250"/>
            <a:ext cx="217488" cy="0"/>
          </a:xfrm>
          <a:prstGeom prst="line">
            <a:avLst/>
          </a:prstGeom>
          <a:noFill/>
          <a:ln w="25400">
            <a:solidFill>
              <a:srgbClr val="0000FF"/>
            </a:solidFill>
            <a:round/>
            <a:headEnd/>
            <a:tailEnd/>
          </a:ln>
          <a:effectLst/>
        </p:spPr>
        <p:txBody>
          <a:bodyPr/>
          <a:lstStyle/>
          <a:p>
            <a:endParaRPr lang="zh-TW" altLang="en-US"/>
          </a:p>
        </p:txBody>
      </p:sp>
      <p:sp>
        <p:nvSpPr>
          <p:cNvPr id="214026" name="Rectangle 10"/>
          <p:cNvSpPr>
            <a:spLocks noChangeArrowheads="1"/>
          </p:cNvSpPr>
          <p:nvPr/>
        </p:nvSpPr>
        <p:spPr bwMode="auto">
          <a:xfrm>
            <a:off x="2287588" y="2524125"/>
            <a:ext cx="1606550" cy="825500"/>
          </a:xfrm>
          <a:prstGeom prst="rect">
            <a:avLst/>
          </a:prstGeom>
          <a:solidFill>
            <a:srgbClr val="E6CDFF"/>
          </a:solidFill>
          <a:ln w="9525">
            <a:solidFill>
              <a:schemeClr val="tx1"/>
            </a:solidFill>
            <a:miter lim="800000"/>
            <a:headEnd/>
            <a:tailEnd/>
          </a:ln>
          <a:effectLst/>
        </p:spPr>
        <p:txBody>
          <a:bodyPr lIns="91396" tIns="45700" rIns="91396" bIns="45700" anchor="ctr" anchorCtr="1"/>
          <a:lstStyle/>
          <a:p>
            <a:pPr algn="l">
              <a:spcBef>
                <a:spcPct val="0"/>
              </a:spcBef>
            </a:pPr>
            <a:r>
              <a:rPr kumimoji="1" lang="zh-TW" altLang="en-US" sz="1000">
                <a:latin typeface="新細明體" charset="-120"/>
                <a:ea typeface="新細明體" charset="-120"/>
              </a:rPr>
              <a:t>＊法務部及所屬各機關資</a:t>
            </a:r>
            <a:br>
              <a:rPr kumimoji="1" lang="zh-TW" altLang="en-US" sz="1000">
                <a:latin typeface="新細明體" charset="-120"/>
                <a:ea typeface="新細明體" charset="-120"/>
              </a:rPr>
            </a:br>
            <a:r>
              <a:rPr kumimoji="1" lang="zh-TW" altLang="en-US" sz="1000">
                <a:latin typeface="新細明體" charset="-120"/>
                <a:ea typeface="新細明體" charset="-120"/>
              </a:rPr>
              <a:t>　訊安全管理計畫</a:t>
            </a:r>
          </a:p>
          <a:p>
            <a:pPr algn="l">
              <a:spcBef>
                <a:spcPct val="0"/>
              </a:spcBef>
            </a:pPr>
            <a:r>
              <a:rPr kumimoji="1" lang="zh-TW" altLang="en-US" sz="1000">
                <a:latin typeface="新細明體" charset="-120"/>
                <a:ea typeface="新細明體" charset="-120"/>
              </a:rPr>
              <a:t>＊法務部及所屬機關資通</a:t>
            </a:r>
            <a:br>
              <a:rPr kumimoji="1" lang="zh-TW" altLang="en-US" sz="1000">
                <a:latin typeface="新細明體" charset="-120"/>
                <a:ea typeface="新細明體" charset="-120"/>
              </a:rPr>
            </a:br>
            <a:r>
              <a:rPr kumimoji="1" lang="zh-TW" altLang="en-US" sz="1000">
                <a:latin typeface="新細明體" charset="-120"/>
                <a:ea typeface="新細明體" charset="-120"/>
              </a:rPr>
              <a:t>　安全事件緊急應變計畫</a:t>
            </a:r>
            <a:br>
              <a:rPr kumimoji="1" lang="zh-TW" altLang="en-US" sz="1000">
                <a:latin typeface="新細明體" charset="-120"/>
                <a:ea typeface="新細明體" charset="-120"/>
              </a:rPr>
            </a:br>
            <a:r>
              <a:rPr kumimoji="1" lang="zh-TW" altLang="en-US" sz="1000">
                <a:latin typeface="新細明體" charset="-120"/>
                <a:ea typeface="新細明體" charset="-120"/>
              </a:rPr>
              <a:t>　暨作業處理程序</a:t>
            </a:r>
          </a:p>
        </p:txBody>
      </p:sp>
      <p:sp>
        <p:nvSpPr>
          <p:cNvPr id="214027" name="Rectangle 11"/>
          <p:cNvSpPr>
            <a:spLocks noChangeArrowheads="1"/>
          </p:cNvSpPr>
          <p:nvPr/>
        </p:nvSpPr>
        <p:spPr bwMode="auto">
          <a:xfrm>
            <a:off x="26988" y="2032000"/>
            <a:ext cx="1887537" cy="1800225"/>
          </a:xfrm>
          <a:prstGeom prst="rect">
            <a:avLst/>
          </a:prstGeom>
          <a:solidFill>
            <a:srgbClr val="99CCFF"/>
          </a:solidFill>
          <a:ln w="9525">
            <a:solidFill>
              <a:schemeClr val="tx1"/>
            </a:solidFill>
            <a:miter lim="800000"/>
            <a:headEnd/>
            <a:tailEnd/>
          </a:ln>
          <a:effectLst/>
        </p:spPr>
        <p:txBody>
          <a:bodyPr lIns="91396" tIns="45700" rIns="91396" bIns="45700" anchor="ctr" anchorCtr="1"/>
          <a:lstStyle/>
          <a:p>
            <a:pPr algn="l">
              <a:spcBef>
                <a:spcPct val="0"/>
              </a:spcBef>
            </a:pPr>
            <a:r>
              <a:rPr kumimoji="1" lang="zh-TW" altLang="en-US" sz="1000">
                <a:latin typeface="新細明體" charset="-120"/>
                <a:ea typeface="新細明體" charset="-120"/>
              </a:rPr>
              <a:t>＊行政院及所屬各機關資訊安</a:t>
            </a:r>
            <a:br>
              <a:rPr kumimoji="1" lang="zh-TW" altLang="en-US" sz="1000">
                <a:latin typeface="新細明體" charset="-120"/>
                <a:ea typeface="新細明體" charset="-120"/>
              </a:rPr>
            </a:br>
            <a:r>
              <a:rPr kumimoji="1" lang="zh-TW" altLang="en-US" sz="1000">
                <a:latin typeface="新細明體" charset="-120"/>
                <a:ea typeface="新細明體" charset="-120"/>
              </a:rPr>
              <a:t>　全管理要點</a:t>
            </a:r>
          </a:p>
          <a:p>
            <a:pPr algn="l">
              <a:spcBef>
                <a:spcPct val="0"/>
              </a:spcBef>
            </a:pPr>
            <a:r>
              <a:rPr kumimoji="1" lang="zh-TW" altLang="en-US" sz="1000">
                <a:latin typeface="新細明體" charset="-120"/>
                <a:ea typeface="新細明體" charset="-120"/>
              </a:rPr>
              <a:t>＊行政院所屬各機關資訊安全</a:t>
            </a:r>
            <a:br>
              <a:rPr kumimoji="1" lang="zh-TW" altLang="en-US" sz="1000">
                <a:latin typeface="新細明體" charset="-120"/>
                <a:ea typeface="新細明體" charset="-120"/>
              </a:rPr>
            </a:br>
            <a:r>
              <a:rPr kumimoji="1" lang="zh-TW" altLang="en-US" sz="1000">
                <a:latin typeface="新細明體" charset="-120"/>
                <a:ea typeface="新細明體" charset="-120"/>
              </a:rPr>
              <a:t>　管理規範</a:t>
            </a:r>
          </a:p>
          <a:p>
            <a:pPr algn="l">
              <a:spcBef>
                <a:spcPct val="0"/>
              </a:spcBef>
            </a:pPr>
            <a:r>
              <a:rPr kumimoji="1" lang="zh-TW" altLang="en-US" sz="1000">
                <a:latin typeface="新細明體" charset="-120"/>
                <a:ea typeface="新細明體" charset="-120"/>
              </a:rPr>
              <a:t>＊國家資通訊基礎建設安全機</a:t>
            </a:r>
            <a:br>
              <a:rPr kumimoji="1" lang="zh-TW" altLang="en-US" sz="1000">
                <a:latin typeface="新細明體" charset="-120"/>
                <a:ea typeface="新細明體" charset="-120"/>
              </a:rPr>
            </a:br>
            <a:r>
              <a:rPr kumimoji="1" lang="zh-TW" altLang="en-US" sz="1000">
                <a:latin typeface="新細明體" charset="-120"/>
                <a:ea typeface="新細明體" charset="-120"/>
              </a:rPr>
              <a:t>　制計畫</a:t>
            </a:r>
          </a:p>
          <a:p>
            <a:pPr algn="l">
              <a:spcBef>
                <a:spcPct val="0"/>
              </a:spcBef>
            </a:pPr>
            <a:r>
              <a:rPr kumimoji="1" lang="zh-TW" altLang="en-US" sz="1000">
                <a:latin typeface="新細明體" charset="-120"/>
                <a:ea typeface="新細明體" charset="-120"/>
              </a:rPr>
              <a:t>＊各機關處理資通安全事件危</a:t>
            </a:r>
            <a:br>
              <a:rPr kumimoji="1" lang="zh-TW" altLang="en-US" sz="1000">
                <a:latin typeface="新細明體" charset="-120"/>
                <a:ea typeface="新細明體" charset="-120"/>
              </a:rPr>
            </a:br>
            <a:r>
              <a:rPr kumimoji="1" lang="zh-TW" altLang="en-US" sz="1000">
                <a:latin typeface="新細明體" charset="-120"/>
                <a:ea typeface="新細明體" charset="-120"/>
              </a:rPr>
              <a:t>　機通報緊急應變作業注意事</a:t>
            </a:r>
            <a:br>
              <a:rPr kumimoji="1" lang="zh-TW" altLang="en-US" sz="1000">
                <a:latin typeface="新細明體" charset="-120"/>
                <a:ea typeface="新細明體" charset="-120"/>
              </a:rPr>
            </a:br>
            <a:r>
              <a:rPr kumimoji="1" lang="zh-TW" altLang="en-US" sz="1000">
                <a:latin typeface="新細明體" charset="-120"/>
                <a:ea typeface="新細明體" charset="-120"/>
              </a:rPr>
              <a:t>　項</a:t>
            </a:r>
          </a:p>
          <a:p>
            <a:pPr algn="l">
              <a:spcBef>
                <a:spcPct val="0"/>
              </a:spcBef>
            </a:pPr>
            <a:r>
              <a:rPr kumimoji="1" lang="zh-TW" altLang="en-US" sz="1000">
                <a:latin typeface="新細明體" charset="-120"/>
                <a:ea typeface="新細明體" charset="-120"/>
              </a:rPr>
              <a:t>＊</a:t>
            </a:r>
            <a:r>
              <a:rPr kumimoji="1" lang="zh-TW" altLang="en-US" sz="1000">
                <a:latin typeface="Tahoma" pitchFamily="34" charset="0"/>
                <a:ea typeface="新細明體" charset="-120"/>
              </a:rPr>
              <a:t>各政府機關（構）落實資安</a:t>
            </a:r>
            <a:br>
              <a:rPr kumimoji="1" lang="zh-TW" altLang="en-US" sz="1000">
                <a:latin typeface="Tahoma" pitchFamily="34" charset="0"/>
                <a:ea typeface="新細明體" charset="-120"/>
              </a:rPr>
            </a:br>
            <a:r>
              <a:rPr kumimoji="1" lang="zh-TW" altLang="en-US" sz="1000">
                <a:latin typeface="Tahoma" pitchFamily="34" charset="0"/>
                <a:ea typeface="新細明體" charset="-120"/>
              </a:rPr>
              <a:t>　事件危機處理具體執行方案</a:t>
            </a:r>
          </a:p>
        </p:txBody>
      </p:sp>
      <p:sp>
        <p:nvSpPr>
          <p:cNvPr id="214028" name="Line 12"/>
          <p:cNvSpPr>
            <a:spLocks noChangeShapeType="1"/>
          </p:cNvSpPr>
          <p:nvPr/>
        </p:nvSpPr>
        <p:spPr bwMode="auto">
          <a:xfrm>
            <a:off x="1979613" y="2205038"/>
            <a:ext cx="0" cy="1944687"/>
          </a:xfrm>
          <a:prstGeom prst="line">
            <a:avLst/>
          </a:prstGeom>
          <a:noFill/>
          <a:ln w="25400">
            <a:solidFill>
              <a:schemeClr val="folHlink"/>
            </a:solidFill>
            <a:round/>
            <a:headEnd/>
            <a:tailEnd/>
          </a:ln>
          <a:effectLst/>
        </p:spPr>
        <p:txBody>
          <a:bodyPr/>
          <a:lstStyle/>
          <a:p>
            <a:endParaRPr lang="zh-TW" altLang="en-US"/>
          </a:p>
        </p:txBody>
      </p:sp>
      <p:sp>
        <p:nvSpPr>
          <p:cNvPr id="214029" name="Line 13"/>
          <p:cNvSpPr>
            <a:spLocks noChangeShapeType="1"/>
          </p:cNvSpPr>
          <p:nvPr/>
        </p:nvSpPr>
        <p:spPr bwMode="auto">
          <a:xfrm>
            <a:off x="1131888" y="4408488"/>
            <a:ext cx="0" cy="1252537"/>
          </a:xfrm>
          <a:prstGeom prst="line">
            <a:avLst/>
          </a:prstGeom>
          <a:noFill/>
          <a:ln w="25400">
            <a:solidFill>
              <a:srgbClr val="008080"/>
            </a:solidFill>
            <a:round/>
            <a:headEnd/>
            <a:tailEnd/>
          </a:ln>
          <a:effectLst/>
        </p:spPr>
        <p:txBody>
          <a:bodyPr/>
          <a:lstStyle/>
          <a:p>
            <a:endParaRPr lang="zh-TW" altLang="en-US"/>
          </a:p>
        </p:txBody>
      </p:sp>
      <p:sp>
        <p:nvSpPr>
          <p:cNvPr id="214030" name="Line 14"/>
          <p:cNvSpPr>
            <a:spLocks noChangeShapeType="1"/>
          </p:cNvSpPr>
          <p:nvPr/>
        </p:nvSpPr>
        <p:spPr bwMode="auto">
          <a:xfrm>
            <a:off x="1131888" y="4765675"/>
            <a:ext cx="360362" cy="0"/>
          </a:xfrm>
          <a:prstGeom prst="line">
            <a:avLst/>
          </a:prstGeom>
          <a:noFill/>
          <a:ln w="25400">
            <a:solidFill>
              <a:srgbClr val="008080"/>
            </a:solidFill>
            <a:round/>
            <a:headEnd/>
            <a:tailEnd/>
          </a:ln>
          <a:effectLst/>
        </p:spPr>
        <p:txBody>
          <a:bodyPr/>
          <a:lstStyle/>
          <a:p>
            <a:endParaRPr lang="zh-TW" altLang="en-US"/>
          </a:p>
        </p:txBody>
      </p:sp>
      <p:sp>
        <p:nvSpPr>
          <p:cNvPr id="214031" name="Line 15"/>
          <p:cNvSpPr>
            <a:spLocks noChangeShapeType="1"/>
          </p:cNvSpPr>
          <p:nvPr/>
        </p:nvSpPr>
        <p:spPr bwMode="auto">
          <a:xfrm>
            <a:off x="1131888" y="5214938"/>
            <a:ext cx="360362" cy="0"/>
          </a:xfrm>
          <a:prstGeom prst="line">
            <a:avLst/>
          </a:prstGeom>
          <a:noFill/>
          <a:ln w="25400">
            <a:solidFill>
              <a:srgbClr val="008080"/>
            </a:solidFill>
            <a:round/>
            <a:headEnd/>
            <a:tailEnd/>
          </a:ln>
          <a:effectLst/>
        </p:spPr>
        <p:txBody>
          <a:bodyPr/>
          <a:lstStyle/>
          <a:p>
            <a:endParaRPr lang="zh-TW" altLang="en-US"/>
          </a:p>
        </p:txBody>
      </p:sp>
      <p:sp>
        <p:nvSpPr>
          <p:cNvPr id="214032" name="Line 16"/>
          <p:cNvSpPr>
            <a:spLocks noChangeShapeType="1"/>
          </p:cNvSpPr>
          <p:nvPr/>
        </p:nvSpPr>
        <p:spPr bwMode="auto">
          <a:xfrm>
            <a:off x="1125538" y="5661025"/>
            <a:ext cx="360362" cy="0"/>
          </a:xfrm>
          <a:prstGeom prst="line">
            <a:avLst/>
          </a:prstGeom>
          <a:noFill/>
          <a:ln w="25400">
            <a:solidFill>
              <a:srgbClr val="008080"/>
            </a:solidFill>
            <a:round/>
            <a:headEnd/>
            <a:tailEnd/>
          </a:ln>
          <a:effectLst/>
        </p:spPr>
        <p:txBody>
          <a:bodyPr/>
          <a:lstStyle/>
          <a:p>
            <a:endParaRPr lang="zh-TW" altLang="en-US"/>
          </a:p>
        </p:txBody>
      </p:sp>
      <p:sp>
        <p:nvSpPr>
          <p:cNvPr id="214033" name="Line 17"/>
          <p:cNvSpPr>
            <a:spLocks noChangeShapeType="1"/>
          </p:cNvSpPr>
          <p:nvPr/>
        </p:nvSpPr>
        <p:spPr bwMode="auto">
          <a:xfrm>
            <a:off x="1841500" y="2214563"/>
            <a:ext cx="144463" cy="0"/>
          </a:xfrm>
          <a:prstGeom prst="line">
            <a:avLst/>
          </a:prstGeom>
          <a:noFill/>
          <a:ln w="25400">
            <a:solidFill>
              <a:schemeClr val="folHlink"/>
            </a:solidFill>
            <a:round/>
            <a:headEnd/>
            <a:tailEnd/>
          </a:ln>
          <a:effectLst/>
        </p:spPr>
        <p:txBody>
          <a:bodyPr/>
          <a:lstStyle/>
          <a:p>
            <a:endParaRPr lang="zh-TW" altLang="en-US"/>
          </a:p>
        </p:txBody>
      </p:sp>
      <p:sp>
        <p:nvSpPr>
          <p:cNvPr id="214034" name="Line 18"/>
          <p:cNvSpPr>
            <a:spLocks noChangeShapeType="1"/>
          </p:cNvSpPr>
          <p:nvPr/>
        </p:nvSpPr>
        <p:spPr bwMode="auto">
          <a:xfrm>
            <a:off x="1835150" y="3617913"/>
            <a:ext cx="138113" cy="0"/>
          </a:xfrm>
          <a:prstGeom prst="line">
            <a:avLst/>
          </a:prstGeom>
          <a:noFill/>
          <a:ln w="25400">
            <a:solidFill>
              <a:schemeClr val="folHlink"/>
            </a:solidFill>
            <a:round/>
            <a:headEnd/>
            <a:tailEnd/>
          </a:ln>
          <a:effectLst/>
        </p:spPr>
        <p:txBody>
          <a:bodyPr/>
          <a:lstStyle/>
          <a:p>
            <a:endParaRPr lang="zh-TW" altLang="en-US"/>
          </a:p>
        </p:txBody>
      </p:sp>
      <p:sp>
        <p:nvSpPr>
          <p:cNvPr id="214035" name="Line 19"/>
          <p:cNvSpPr>
            <a:spLocks noChangeShapeType="1"/>
          </p:cNvSpPr>
          <p:nvPr/>
        </p:nvSpPr>
        <p:spPr bwMode="auto">
          <a:xfrm>
            <a:off x="2124075" y="2133600"/>
            <a:ext cx="0" cy="1338263"/>
          </a:xfrm>
          <a:prstGeom prst="line">
            <a:avLst/>
          </a:prstGeom>
          <a:noFill/>
          <a:ln w="25400">
            <a:solidFill>
              <a:srgbClr val="993366"/>
            </a:solidFill>
            <a:round/>
            <a:headEnd/>
            <a:tailEnd/>
          </a:ln>
          <a:effectLst/>
        </p:spPr>
        <p:txBody>
          <a:bodyPr/>
          <a:lstStyle/>
          <a:p>
            <a:endParaRPr lang="zh-TW" altLang="en-US"/>
          </a:p>
        </p:txBody>
      </p:sp>
      <p:sp>
        <p:nvSpPr>
          <p:cNvPr id="214036" name="Line 20"/>
          <p:cNvSpPr>
            <a:spLocks noChangeShapeType="1"/>
          </p:cNvSpPr>
          <p:nvPr/>
        </p:nvSpPr>
        <p:spPr bwMode="auto">
          <a:xfrm>
            <a:off x="2124075" y="3459163"/>
            <a:ext cx="1727200" cy="0"/>
          </a:xfrm>
          <a:prstGeom prst="line">
            <a:avLst/>
          </a:prstGeom>
          <a:noFill/>
          <a:ln w="25400">
            <a:solidFill>
              <a:srgbClr val="993366"/>
            </a:solidFill>
            <a:round/>
            <a:headEnd/>
            <a:tailEnd/>
          </a:ln>
          <a:effectLst/>
        </p:spPr>
        <p:txBody>
          <a:bodyPr/>
          <a:lstStyle/>
          <a:p>
            <a:endParaRPr lang="zh-TW" altLang="en-US"/>
          </a:p>
        </p:txBody>
      </p:sp>
      <p:sp>
        <p:nvSpPr>
          <p:cNvPr id="214037" name="Line 21"/>
          <p:cNvSpPr>
            <a:spLocks noChangeShapeType="1"/>
          </p:cNvSpPr>
          <p:nvPr/>
        </p:nvSpPr>
        <p:spPr bwMode="auto">
          <a:xfrm>
            <a:off x="3838575" y="3465513"/>
            <a:ext cx="0" cy="2195512"/>
          </a:xfrm>
          <a:prstGeom prst="line">
            <a:avLst/>
          </a:prstGeom>
          <a:noFill/>
          <a:ln w="25400">
            <a:solidFill>
              <a:srgbClr val="993366"/>
            </a:solidFill>
            <a:round/>
            <a:headEnd/>
            <a:tailEnd/>
          </a:ln>
          <a:effectLst/>
        </p:spPr>
        <p:txBody>
          <a:bodyPr/>
          <a:lstStyle/>
          <a:p>
            <a:endParaRPr lang="zh-TW" altLang="en-US"/>
          </a:p>
        </p:txBody>
      </p:sp>
      <p:sp>
        <p:nvSpPr>
          <p:cNvPr id="214038" name="Line 22"/>
          <p:cNvSpPr>
            <a:spLocks noChangeShapeType="1"/>
          </p:cNvSpPr>
          <p:nvPr/>
        </p:nvSpPr>
        <p:spPr bwMode="auto">
          <a:xfrm>
            <a:off x="3059113" y="5673725"/>
            <a:ext cx="792162" cy="0"/>
          </a:xfrm>
          <a:prstGeom prst="line">
            <a:avLst/>
          </a:prstGeom>
          <a:noFill/>
          <a:ln w="25400">
            <a:solidFill>
              <a:srgbClr val="993366"/>
            </a:solidFill>
            <a:round/>
            <a:headEnd/>
            <a:tailEnd/>
          </a:ln>
          <a:effectLst/>
        </p:spPr>
        <p:txBody>
          <a:bodyPr/>
          <a:lstStyle/>
          <a:p>
            <a:endParaRPr lang="zh-TW" altLang="en-US"/>
          </a:p>
        </p:txBody>
      </p:sp>
      <p:sp>
        <p:nvSpPr>
          <p:cNvPr id="214039" name="Line 23"/>
          <p:cNvSpPr>
            <a:spLocks noChangeShapeType="1"/>
          </p:cNvSpPr>
          <p:nvPr/>
        </p:nvSpPr>
        <p:spPr bwMode="auto">
          <a:xfrm>
            <a:off x="1835150" y="3190875"/>
            <a:ext cx="222250" cy="0"/>
          </a:xfrm>
          <a:prstGeom prst="line">
            <a:avLst/>
          </a:prstGeom>
          <a:noFill/>
          <a:ln w="25400">
            <a:solidFill>
              <a:srgbClr val="FFCC00"/>
            </a:solidFill>
            <a:round/>
            <a:headEnd/>
            <a:tailEnd/>
          </a:ln>
          <a:effectLst/>
        </p:spPr>
        <p:txBody>
          <a:bodyPr/>
          <a:lstStyle/>
          <a:p>
            <a:endParaRPr lang="zh-TW" altLang="en-US"/>
          </a:p>
        </p:txBody>
      </p:sp>
      <p:sp>
        <p:nvSpPr>
          <p:cNvPr id="214040" name="Line 24"/>
          <p:cNvSpPr>
            <a:spLocks noChangeShapeType="1"/>
          </p:cNvSpPr>
          <p:nvPr/>
        </p:nvSpPr>
        <p:spPr bwMode="auto">
          <a:xfrm>
            <a:off x="2044700" y="3597275"/>
            <a:ext cx="1223963" cy="0"/>
          </a:xfrm>
          <a:prstGeom prst="line">
            <a:avLst/>
          </a:prstGeom>
          <a:noFill/>
          <a:ln w="25400">
            <a:solidFill>
              <a:srgbClr val="FFCC00"/>
            </a:solidFill>
            <a:round/>
            <a:headEnd/>
            <a:tailEnd/>
          </a:ln>
          <a:effectLst/>
        </p:spPr>
        <p:txBody>
          <a:bodyPr/>
          <a:lstStyle/>
          <a:p>
            <a:endParaRPr lang="zh-TW" altLang="en-US"/>
          </a:p>
        </p:txBody>
      </p:sp>
      <p:sp>
        <p:nvSpPr>
          <p:cNvPr id="214041" name="Line 25"/>
          <p:cNvSpPr>
            <a:spLocks noChangeShapeType="1"/>
          </p:cNvSpPr>
          <p:nvPr/>
        </p:nvSpPr>
        <p:spPr bwMode="auto">
          <a:xfrm>
            <a:off x="3255963" y="3590925"/>
            <a:ext cx="0" cy="1133475"/>
          </a:xfrm>
          <a:prstGeom prst="line">
            <a:avLst/>
          </a:prstGeom>
          <a:noFill/>
          <a:ln w="25400">
            <a:solidFill>
              <a:srgbClr val="FFCC00"/>
            </a:solidFill>
            <a:round/>
            <a:headEnd/>
            <a:tailEnd/>
          </a:ln>
          <a:effectLst/>
        </p:spPr>
        <p:txBody>
          <a:bodyPr/>
          <a:lstStyle/>
          <a:p>
            <a:endParaRPr lang="zh-TW" altLang="en-US"/>
          </a:p>
        </p:txBody>
      </p:sp>
      <p:sp>
        <p:nvSpPr>
          <p:cNvPr id="214042" name="Line 26"/>
          <p:cNvSpPr>
            <a:spLocks noChangeShapeType="1"/>
          </p:cNvSpPr>
          <p:nvPr/>
        </p:nvSpPr>
        <p:spPr bwMode="auto">
          <a:xfrm>
            <a:off x="3051175" y="4838700"/>
            <a:ext cx="944563" cy="0"/>
          </a:xfrm>
          <a:prstGeom prst="line">
            <a:avLst/>
          </a:prstGeom>
          <a:noFill/>
          <a:ln w="25400">
            <a:solidFill>
              <a:srgbClr val="FF0000"/>
            </a:solidFill>
            <a:round/>
            <a:headEnd/>
            <a:tailEnd/>
          </a:ln>
          <a:effectLst/>
        </p:spPr>
        <p:txBody>
          <a:bodyPr/>
          <a:lstStyle/>
          <a:p>
            <a:endParaRPr lang="zh-TW" altLang="en-US"/>
          </a:p>
        </p:txBody>
      </p:sp>
      <p:sp>
        <p:nvSpPr>
          <p:cNvPr id="214043" name="Rectangle 27"/>
          <p:cNvSpPr>
            <a:spLocks noChangeArrowheads="1"/>
          </p:cNvSpPr>
          <p:nvPr/>
        </p:nvSpPr>
        <p:spPr bwMode="auto">
          <a:xfrm>
            <a:off x="1495425" y="4556125"/>
            <a:ext cx="1582738" cy="414338"/>
          </a:xfrm>
          <a:prstGeom prst="rect">
            <a:avLst/>
          </a:prstGeom>
          <a:solidFill>
            <a:schemeClr val="accent1"/>
          </a:solidFill>
          <a:ln w="9525">
            <a:solidFill>
              <a:schemeClr val="tx1"/>
            </a:solidFill>
            <a:miter lim="800000"/>
            <a:headEnd/>
            <a:tailEnd/>
          </a:ln>
          <a:effectLst/>
        </p:spPr>
        <p:txBody>
          <a:bodyPr lIns="91396" tIns="45700" rIns="91396" bIns="45700" anchor="ctr"/>
          <a:lstStyle/>
          <a:p>
            <a:pPr>
              <a:spcBef>
                <a:spcPct val="0"/>
              </a:spcBef>
            </a:pPr>
            <a:r>
              <a:rPr kumimoji="1" lang="zh-TW" altLang="en-US" sz="1200" b="1">
                <a:latin typeface="新細明體" charset="-120"/>
                <a:ea typeface="新細明體" charset="-120"/>
              </a:rPr>
              <a:t>＊法務部資通安全處理小組</a:t>
            </a:r>
          </a:p>
        </p:txBody>
      </p:sp>
      <p:sp>
        <p:nvSpPr>
          <p:cNvPr id="214044" name="Line 28"/>
          <p:cNvSpPr>
            <a:spLocks noChangeShapeType="1"/>
          </p:cNvSpPr>
          <p:nvPr/>
        </p:nvSpPr>
        <p:spPr bwMode="auto">
          <a:xfrm>
            <a:off x="2051050" y="3178175"/>
            <a:ext cx="0" cy="431800"/>
          </a:xfrm>
          <a:prstGeom prst="line">
            <a:avLst/>
          </a:prstGeom>
          <a:noFill/>
          <a:ln w="25400">
            <a:solidFill>
              <a:srgbClr val="FFCC00"/>
            </a:solidFill>
            <a:round/>
            <a:headEnd/>
            <a:tailEnd/>
          </a:ln>
          <a:effectLst/>
        </p:spPr>
        <p:txBody>
          <a:bodyPr/>
          <a:lstStyle/>
          <a:p>
            <a:endParaRPr lang="zh-TW" altLang="en-US"/>
          </a:p>
        </p:txBody>
      </p:sp>
      <p:sp>
        <p:nvSpPr>
          <p:cNvPr id="214045" name="Line 29"/>
          <p:cNvSpPr>
            <a:spLocks noChangeShapeType="1"/>
          </p:cNvSpPr>
          <p:nvPr/>
        </p:nvSpPr>
        <p:spPr bwMode="auto">
          <a:xfrm>
            <a:off x="3779838" y="3113088"/>
            <a:ext cx="215900" cy="0"/>
          </a:xfrm>
          <a:prstGeom prst="line">
            <a:avLst/>
          </a:prstGeom>
          <a:noFill/>
          <a:ln w="25400">
            <a:solidFill>
              <a:srgbClr val="FF0000"/>
            </a:solidFill>
            <a:round/>
            <a:headEnd/>
            <a:tailEnd/>
          </a:ln>
          <a:effectLst/>
        </p:spPr>
        <p:txBody>
          <a:bodyPr/>
          <a:lstStyle/>
          <a:p>
            <a:endParaRPr lang="zh-TW" altLang="en-US"/>
          </a:p>
        </p:txBody>
      </p:sp>
      <p:sp>
        <p:nvSpPr>
          <p:cNvPr id="214046" name="Line 30"/>
          <p:cNvSpPr>
            <a:spLocks noChangeShapeType="1"/>
          </p:cNvSpPr>
          <p:nvPr/>
        </p:nvSpPr>
        <p:spPr bwMode="auto">
          <a:xfrm>
            <a:off x="3990975" y="3106738"/>
            <a:ext cx="0" cy="2122487"/>
          </a:xfrm>
          <a:prstGeom prst="line">
            <a:avLst/>
          </a:prstGeom>
          <a:noFill/>
          <a:ln w="25400">
            <a:solidFill>
              <a:srgbClr val="FF0000"/>
            </a:solidFill>
            <a:round/>
            <a:headEnd/>
            <a:tailEnd/>
          </a:ln>
          <a:effectLst/>
        </p:spPr>
        <p:txBody>
          <a:bodyPr/>
          <a:lstStyle/>
          <a:p>
            <a:endParaRPr lang="zh-TW" altLang="en-US"/>
          </a:p>
        </p:txBody>
      </p:sp>
      <p:sp>
        <p:nvSpPr>
          <p:cNvPr id="214047" name="Line 31"/>
          <p:cNvSpPr>
            <a:spLocks noChangeShapeType="1"/>
          </p:cNvSpPr>
          <p:nvPr/>
        </p:nvSpPr>
        <p:spPr bwMode="auto">
          <a:xfrm>
            <a:off x="3063875" y="5221288"/>
            <a:ext cx="931863" cy="0"/>
          </a:xfrm>
          <a:prstGeom prst="line">
            <a:avLst/>
          </a:prstGeom>
          <a:noFill/>
          <a:ln w="25400">
            <a:solidFill>
              <a:srgbClr val="FF0000"/>
            </a:solidFill>
            <a:round/>
            <a:headEnd/>
            <a:tailEnd/>
          </a:ln>
          <a:effectLst/>
        </p:spPr>
        <p:txBody>
          <a:bodyPr/>
          <a:lstStyle/>
          <a:p>
            <a:endParaRPr lang="zh-TW" altLang="en-US"/>
          </a:p>
        </p:txBody>
      </p:sp>
      <p:sp>
        <p:nvSpPr>
          <p:cNvPr id="214048" name="Line 32"/>
          <p:cNvSpPr>
            <a:spLocks noChangeShapeType="1"/>
          </p:cNvSpPr>
          <p:nvPr/>
        </p:nvSpPr>
        <p:spPr bwMode="auto">
          <a:xfrm>
            <a:off x="1846263" y="2139950"/>
            <a:ext cx="284162" cy="0"/>
          </a:xfrm>
          <a:prstGeom prst="line">
            <a:avLst/>
          </a:prstGeom>
          <a:noFill/>
          <a:ln w="25400">
            <a:solidFill>
              <a:srgbClr val="993366"/>
            </a:solidFill>
            <a:round/>
            <a:headEnd/>
            <a:tailEnd/>
          </a:ln>
          <a:effectLst/>
        </p:spPr>
        <p:txBody>
          <a:bodyPr/>
          <a:lstStyle/>
          <a:p>
            <a:endParaRPr lang="zh-TW" altLang="en-US"/>
          </a:p>
        </p:txBody>
      </p:sp>
      <p:sp>
        <p:nvSpPr>
          <p:cNvPr id="214049" name="Rectangle 33"/>
          <p:cNvSpPr>
            <a:spLocks noChangeArrowheads="1"/>
          </p:cNvSpPr>
          <p:nvPr/>
        </p:nvSpPr>
        <p:spPr bwMode="auto">
          <a:xfrm>
            <a:off x="1492250" y="5462588"/>
            <a:ext cx="1582738" cy="412750"/>
          </a:xfrm>
          <a:prstGeom prst="rect">
            <a:avLst/>
          </a:prstGeom>
          <a:solidFill>
            <a:schemeClr val="accent1"/>
          </a:solidFill>
          <a:ln w="9525">
            <a:solidFill>
              <a:schemeClr val="tx1"/>
            </a:solidFill>
            <a:miter lim="800000"/>
            <a:headEnd/>
            <a:tailEnd/>
          </a:ln>
          <a:effectLst/>
        </p:spPr>
        <p:txBody>
          <a:bodyPr lIns="91396" tIns="45700" rIns="91396" bIns="45700" anchor="ctr"/>
          <a:lstStyle/>
          <a:p>
            <a:pPr>
              <a:spcBef>
                <a:spcPct val="0"/>
              </a:spcBef>
            </a:pPr>
            <a:r>
              <a:rPr kumimoji="1" lang="zh-TW" altLang="en-US" sz="1200" b="1">
                <a:latin typeface="新細明體" charset="-120"/>
                <a:ea typeface="新細明體" charset="-120"/>
              </a:rPr>
              <a:t>＊法務部資訊安全稽核小組</a:t>
            </a:r>
          </a:p>
        </p:txBody>
      </p:sp>
      <p:sp>
        <p:nvSpPr>
          <p:cNvPr id="214050" name="Rectangle 34"/>
          <p:cNvSpPr>
            <a:spLocks noChangeArrowheads="1"/>
          </p:cNvSpPr>
          <p:nvPr/>
        </p:nvSpPr>
        <p:spPr bwMode="auto">
          <a:xfrm>
            <a:off x="1495425" y="5011738"/>
            <a:ext cx="1584325" cy="414337"/>
          </a:xfrm>
          <a:prstGeom prst="rect">
            <a:avLst/>
          </a:prstGeom>
          <a:solidFill>
            <a:schemeClr val="accent1"/>
          </a:solidFill>
          <a:ln w="9525">
            <a:solidFill>
              <a:schemeClr val="tx1"/>
            </a:solidFill>
            <a:miter lim="800000"/>
            <a:headEnd/>
            <a:tailEnd/>
          </a:ln>
          <a:effectLst/>
        </p:spPr>
        <p:txBody>
          <a:bodyPr lIns="91396" tIns="45700" rIns="91396" bIns="45700" anchor="ctr"/>
          <a:lstStyle/>
          <a:p>
            <a:pPr>
              <a:spcBef>
                <a:spcPct val="0"/>
              </a:spcBef>
            </a:pPr>
            <a:r>
              <a:rPr kumimoji="1" lang="zh-TW" altLang="en-US" sz="1200" b="1">
                <a:latin typeface="新細明體" charset="-120"/>
                <a:ea typeface="新細明體" charset="-120"/>
              </a:rPr>
              <a:t>＊法務部所屬各機關資訊安全執行小組</a:t>
            </a:r>
          </a:p>
        </p:txBody>
      </p:sp>
      <p:sp>
        <p:nvSpPr>
          <p:cNvPr id="214051" name="Line 35"/>
          <p:cNvSpPr>
            <a:spLocks noChangeShapeType="1"/>
          </p:cNvSpPr>
          <p:nvPr/>
        </p:nvSpPr>
        <p:spPr bwMode="auto">
          <a:xfrm>
            <a:off x="1619250" y="6127750"/>
            <a:ext cx="360363" cy="0"/>
          </a:xfrm>
          <a:prstGeom prst="line">
            <a:avLst/>
          </a:prstGeom>
          <a:noFill/>
          <a:ln w="25400">
            <a:solidFill>
              <a:srgbClr val="008080"/>
            </a:solidFill>
            <a:round/>
            <a:headEnd/>
            <a:tailEnd/>
          </a:ln>
          <a:effectLst/>
        </p:spPr>
        <p:txBody>
          <a:bodyPr/>
          <a:lstStyle/>
          <a:p>
            <a:endParaRPr lang="zh-TW" altLang="en-US"/>
          </a:p>
        </p:txBody>
      </p:sp>
      <p:sp>
        <p:nvSpPr>
          <p:cNvPr id="214052" name="Line 36"/>
          <p:cNvSpPr>
            <a:spLocks noChangeShapeType="1"/>
          </p:cNvSpPr>
          <p:nvPr/>
        </p:nvSpPr>
        <p:spPr bwMode="auto">
          <a:xfrm>
            <a:off x="1612900" y="6584950"/>
            <a:ext cx="360363" cy="0"/>
          </a:xfrm>
          <a:prstGeom prst="line">
            <a:avLst/>
          </a:prstGeom>
          <a:noFill/>
          <a:ln w="25400">
            <a:solidFill>
              <a:srgbClr val="008080"/>
            </a:solidFill>
            <a:round/>
            <a:headEnd/>
            <a:tailEnd/>
          </a:ln>
          <a:effectLst/>
        </p:spPr>
        <p:txBody>
          <a:bodyPr/>
          <a:lstStyle/>
          <a:p>
            <a:endParaRPr lang="zh-TW" altLang="en-US"/>
          </a:p>
        </p:txBody>
      </p:sp>
      <p:sp>
        <p:nvSpPr>
          <p:cNvPr id="214053" name="Line 37"/>
          <p:cNvSpPr>
            <a:spLocks noChangeShapeType="1"/>
          </p:cNvSpPr>
          <p:nvPr/>
        </p:nvSpPr>
        <p:spPr bwMode="auto">
          <a:xfrm>
            <a:off x="4092575" y="512763"/>
            <a:ext cx="0" cy="5868987"/>
          </a:xfrm>
          <a:prstGeom prst="line">
            <a:avLst/>
          </a:prstGeom>
          <a:noFill/>
          <a:ln w="25400">
            <a:solidFill>
              <a:srgbClr val="0000FF"/>
            </a:solidFill>
            <a:round/>
            <a:headEnd/>
            <a:tailEnd/>
          </a:ln>
          <a:effectLst/>
        </p:spPr>
        <p:txBody>
          <a:bodyPr/>
          <a:lstStyle/>
          <a:p>
            <a:endParaRPr lang="zh-TW" altLang="en-US"/>
          </a:p>
        </p:txBody>
      </p:sp>
      <p:sp>
        <p:nvSpPr>
          <p:cNvPr id="214054" name="Line 38"/>
          <p:cNvSpPr>
            <a:spLocks noChangeShapeType="1"/>
          </p:cNvSpPr>
          <p:nvPr/>
        </p:nvSpPr>
        <p:spPr bwMode="auto">
          <a:xfrm>
            <a:off x="4079875" y="519113"/>
            <a:ext cx="144463" cy="0"/>
          </a:xfrm>
          <a:prstGeom prst="line">
            <a:avLst/>
          </a:prstGeom>
          <a:noFill/>
          <a:ln w="25400">
            <a:solidFill>
              <a:srgbClr val="0000FF"/>
            </a:solidFill>
            <a:round/>
            <a:headEnd/>
            <a:tailEnd/>
          </a:ln>
          <a:effectLst/>
        </p:spPr>
        <p:txBody>
          <a:bodyPr/>
          <a:lstStyle/>
          <a:p>
            <a:endParaRPr lang="zh-TW" altLang="en-US"/>
          </a:p>
        </p:txBody>
      </p:sp>
      <p:sp>
        <p:nvSpPr>
          <p:cNvPr id="214055" name="Rectangle 39"/>
          <p:cNvSpPr>
            <a:spLocks noChangeArrowheads="1"/>
          </p:cNvSpPr>
          <p:nvPr/>
        </p:nvSpPr>
        <p:spPr bwMode="auto">
          <a:xfrm>
            <a:off x="4173538" y="57150"/>
            <a:ext cx="1944687" cy="765175"/>
          </a:xfrm>
          <a:prstGeom prst="rect">
            <a:avLst/>
          </a:prstGeom>
          <a:solidFill>
            <a:srgbClr val="CCFFFF"/>
          </a:solidFill>
          <a:ln w="9525">
            <a:solidFill>
              <a:schemeClr val="tx1"/>
            </a:solidFill>
            <a:miter lim="800000"/>
            <a:headEnd/>
            <a:tailEnd/>
          </a:ln>
          <a:effectLst/>
        </p:spPr>
        <p:txBody>
          <a:bodyPr lIns="0" tIns="0" rIns="0" bIns="0"/>
          <a:lstStyle/>
          <a:p>
            <a:pPr marL="85725" indent="-85725">
              <a:spcBef>
                <a:spcPct val="0"/>
              </a:spcBef>
            </a:pPr>
            <a:r>
              <a:rPr kumimoji="1" lang="zh-TW" altLang="en-US" sz="800">
                <a:solidFill>
                  <a:srgbClr val="0000FF"/>
                </a:solidFill>
                <a:latin typeface="新細明體" charset="-120"/>
                <a:ea typeface="新細明體" charset="-120"/>
              </a:rPr>
              <a:t>資產分類與控制</a:t>
            </a:r>
          </a:p>
          <a:p>
            <a:pPr marL="85725" indent="-85725" algn="l">
              <a:spcBef>
                <a:spcPct val="0"/>
              </a:spcBef>
            </a:pPr>
            <a:r>
              <a:rPr kumimoji="1" lang="zh-TW" altLang="en-US" sz="800" b="1">
                <a:solidFill>
                  <a:srgbClr val="0000CC"/>
                </a:solidFill>
                <a:latin typeface="新細明體" charset="-120"/>
                <a:ea typeface="新細明體" charset="-120"/>
              </a:rPr>
              <a:t>＊</a:t>
            </a:r>
            <a:r>
              <a:rPr kumimoji="1" lang="zh-TW" altLang="en-US" sz="800">
                <a:latin typeface="新細明體" charset="-120"/>
                <a:ea typeface="新細明體" charset="-120"/>
              </a:rPr>
              <a:t>法務部暨所屬機關資訊設備登錄注意事項 </a:t>
            </a:r>
            <a:endParaRPr kumimoji="1" lang="zh-TW" altLang="en-US" sz="800">
              <a:solidFill>
                <a:srgbClr val="0000CC"/>
              </a:solidFill>
              <a:latin typeface="新細明體" charset="-120"/>
              <a:ea typeface="新細明體" charset="-120"/>
            </a:endParaRPr>
          </a:p>
          <a:p>
            <a:pPr marL="85725" indent="-85725" algn="l">
              <a:spcBef>
                <a:spcPct val="0"/>
              </a:spcBef>
            </a:pPr>
            <a:r>
              <a:rPr kumimoji="1" lang="zh-TW" altLang="en-US" sz="800" b="1">
                <a:solidFill>
                  <a:srgbClr val="0000CC"/>
                </a:solidFill>
                <a:latin typeface="新細明體" charset="-120"/>
                <a:ea typeface="新細明體" charset="-120"/>
              </a:rPr>
              <a:t>＊</a:t>
            </a:r>
            <a:r>
              <a:rPr kumimoji="1" lang="zh-TW" altLang="en-US" sz="800">
                <a:latin typeface="新細明體" charset="-120"/>
                <a:ea typeface="新細明體" charset="-120"/>
              </a:rPr>
              <a:t>政府所屬各級行政機關電腦軟體管理作業要點</a:t>
            </a:r>
          </a:p>
          <a:p>
            <a:pPr marL="85725" indent="-85725" algn="l">
              <a:spcBef>
                <a:spcPct val="0"/>
              </a:spcBef>
            </a:pPr>
            <a:r>
              <a:rPr kumimoji="1" lang="zh-TW" altLang="en-US" sz="800" b="1">
                <a:solidFill>
                  <a:srgbClr val="0000CC"/>
                </a:solidFill>
                <a:latin typeface="新細明體" charset="-120"/>
                <a:ea typeface="新細明體" charset="-120"/>
              </a:rPr>
              <a:t>＊</a:t>
            </a:r>
            <a:r>
              <a:rPr kumimoji="1" lang="zh-TW" altLang="en-US" sz="800">
                <a:latin typeface="新細明體" charset="-120"/>
                <a:ea typeface="新細明體" charset="-120"/>
              </a:rPr>
              <a:t>法務部資訊軟硬體設備購案驗收程序注意事項</a:t>
            </a:r>
          </a:p>
        </p:txBody>
      </p:sp>
      <p:sp>
        <p:nvSpPr>
          <p:cNvPr id="214056" name="Line 40"/>
          <p:cNvSpPr>
            <a:spLocks noChangeShapeType="1"/>
          </p:cNvSpPr>
          <p:nvPr/>
        </p:nvSpPr>
        <p:spPr bwMode="auto">
          <a:xfrm>
            <a:off x="4086225" y="6369050"/>
            <a:ext cx="217488" cy="0"/>
          </a:xfrm>
          <a:prstGeom prst="line">
            <a:avLst/>
          </a:prstGeom>
          <a:noFill/>
          <a:ln w="25400">
            <a:solidFill>
              <a:srgbClr val="0000FF"/>
            </a:solidFill>
            <a:round/>
            <a:headEnd/>
            <a:tailEnd/>
          </a:ln>
          <a:effectLst/>
        </p:spPr>
        <p:txBody>
          <a:bodyPr/>
          <a:lstStyle/>
          <a:p>
            <a:endParaRPr lang="zh-TW" altLang="en-US"/>
          </a:p>
        </p:txBody>
      </p:sp>
      <p:sp>
        <p:nvSpPr>
          <p:cNvPr id="214057" name="Line 41"/>
          <p:cNvSpPr>
            <a:spLocks noChangeShapeType="1"/>
          </p:cNvSpPr>
          <p:nvPr/>
        </p:nvSpPr>
        <p:spPr bwMode="auto">
          <a:xfrm>
            <a:off x="4089400" y="5719763"/>
            <a:ext cx="217488" cy="0"/>
          </a:xfrm>
          <a:prstGeom prst="line">
            <a:avLst/>
          </a:prstGeom>
          <a:noFill/>
          <a:ln w="25400">
            <a:solidFill>
              <a:srgbClr val="0000FF"/>
            </a:solidFill>
            <a:round/>
            <a:headEnd/>
            <a:tailEnd/>
          </a:ln>
          <a:effectLst/>
        </p:spPr>
        <p:txBody>
          <a:bodyPr/>
          <a:lstStyle/>
          <a:p>
            <a:endParaRPr lang="zh-TW" altLang="en-US"/>
          </a:p>
        </p:txBody>
      </p:sp>
      <p:sp>
        <p:nvSpPr>
          <p:cNvPr id="214058" name="Line 42"/>
          <p:cNvSpPr>
            <a:spLocks noChangeShapeType="1"/>
          </p:cNvSpPr>
          <p:nvPr/>
        </p:nvSpPr>
        <p:spPr bwMode="auto">
          <a:xfrm>
            <a:off x="4086225" y="5221288"/>
            <a:ext cx="217488" cy="0"/>
          </a:xfrm>
          <a:prstGeom prst="line">
            <a:avLst/>
          </a:prstGeom>
          <a:noFill/>
          <a:ln w="25400">
            <a:solidFill>
              <a:srgbClr val="0000FF"/>
            </a:solidFill>
            <a:round/>
            <a:headEnd/>
            <a:tailEnd/>
          </a:ln>
          <a:effectLst/>
        </p:spPr>
        <p:txBody>
          <a:bodyPr/>
          <a:lstStyle/>
          <a:p>
            <a:endParaRPr lang="zh-TW" altLang="en-US"/>
          </a:p>
        </p:txBody>
      </p:sp>
      <p:sp>
        <p:nvSpPr>
          <p:cNvPr id="214059" name="Line 43"/>
          <p:cNvSpPr>
            <a:spLocks noChangeShapeType="1"/>
          </p:cNvSpPr>
          <p:nvPr/>
        </p:nvSpPr>
        <p:spPr bwMode="auto">
          <a:xfrm>
            <a:off x="4086225" y="4062413"/>
            <a:ext cx="217488" cy="0"/>
          </a:xfrm>
          <a:prstGeom prst="line">
            <a:avLst/>
          </a:prstGeom>
          <a:noFill/>
          <a:ln w="25400">
            <a:solidFill>
              <a:srgbClr val="0000FF"/>
            </a:solidFill>
            <a:round/>
            <a:headEnd/>
            <a:tailEnd/>
          </a:ln>
          <a:effectLst/>
        </p:spPr>
        <p:txBody>
          <a:bodyPr/>
          <a:lstStyle/>
          <a:p>
            <a:endParaRPr lang="zh-TW" altLang="en-US"/>
          </a:p>
        </p:txBody>
      </p:sp>
      <p:sp>
        <p:nvSpPr>
          <p:cNvPr id="214060" name="Line 44"/>
          <p:cNvSpPr>
            <a:spLocks noChangeShapeType="1"/>
          </p:cNvSpPr>
          <p:nvPr/>
        </p:nvSpPr>
        <p:spPr bwMode="auto">
          <a:xfrm>
            <a:off x="4086225" y="2722563"/>
            <a:ext cx="217488" cy="0"/>
          </a:xfrm>
          <a:prstGeom prst="line">
            <a:avLst/>
          </a:prstGeom>
          <a:noFill/>
          <a:ln w="25400">
            <a:solidFill>
              <a:srgbClr val="0000FF"/>
            </a:solidFill>
            <a:round/>
            <a:headEnd/>
            <a:tailEnd/>
          </a:ln>
          <a:effectLst/>
        </p:spPr>
        <p:txBody>
          <a:bodyPr/>
          <a:lstStyle/>
          <a:p>
            <a:endParaRPr lang="zh-TW" altLang="en-US"/>
          </a:p>
        </p:txBody>
      </p:sp>
      <p:sp>
        <p:nvSpPr>
          <p:cNvPr id="214061" name="Line 45"/>
          <p:cNvSpPr>
            <a:spLocks noChangeShapeType="1"/>
          </p:cNvSpPr>
          <p:nvPr/>
        </p:nvSpPr>
        <p:spPr bwMode="auto">
          <a:xfrm>
            <a:off x="4092575" y="1989138"/>
            <a:ext cx="217488" cy="0"/>
          </a:xfrm>
          <a:prstGeom prst="line">
            <a:avLst/>
          </a:prstGeom>
          <a:noFill/>
          <a:ln w="25400">
            <a:solidFill>
              <a:srgbClr val="0000FF"/>
            </a:solidFill>
            <a:round/>
            <a:headEnd/>
            <a:tailEnd/>
          </a:ln>
          <a:effectLst/>
        </p:spPr>
        <p:txBody>
          <a:bodyPr/>
          <a:lstStyle/>
          <a:p>
            <a:endParaRPr lang="zh-TW" altLang="en-US"/>
          </a:p>
        </p:txBody>
      </p:sp>
      <p:sp>
        <p:nvSpPr>
          <p:cNvPr id="214062" name="Line 46"/>
          <p:cNvSpPr>
            <a:spLocks noChangeShapeType="1"/>
          </p:cNvSpPr>
          <p:nvPr/>
        </p:nvSpPr>
        <p:spPr bwMode="auto">
          <a:xfrm>
            <a:off x="4086225" y="1301750"/>
            <a:ext cx="217488" cy="0"/>
          </a:xfrm>
          <a:prstGeom prst="line">
            <a:avLst/>
          </a:prstGeom>
          <a:noFill/>
          <a:ln w="25400">
            <a:solidFill>
              <a:srgbClr val="0000FF"/>
            </a:solidFill>
            <a:round/>
            <a:headEnd/>
            <a:tailEnd/>
          </a:ln>
          <a:effectLst/>
        </p:spPr>
        <p:txBody>
          <a:bodyPr/>
          <a:lstStyle/>
          <a:p>
            <a:endParaRPr lang="zh-TW" altLang="en-US"/>
          </a:p>
        </p:txBody>
      </p:sp>
      <p:sp>
        <p:nvSpPr>
          <p:cNvPr id="214063" name="Rectangle 47"/>
          <p:cNvSpPr>
            <a:spLocks noChangeArrowheads="1"/>
          </p:cNvSpPr>
          <p:nvPr/>
        </p:nvSpPr>
        <p:spPr bwMode="auto">
          <a:xfrm>
            <a:off x="4173538" y="3173413"/>
            <a:ext cx="1944687" cy="1728787"/>
          </a:xfrm>
          <a:prstGeom prst="rect">
            <a:avLst/>
          </a:prstGeom>
          <a:solidFill>
            <a:srgbClr val="FFE8D1"/>
          </a:solidFill>
          <a:ln w="9525">
            <a:solidFill>
              <a:schemeClr val="tx1"/>
            </a:solidFill>
            <a:miter lim="800000"/>
            <a:headEnd/>
            <a:tailEnd/>
          </a:ln>
          <a:effectLst/>
        </p:spPr>
        <p:txBody>
          <a:bodyPr lIns="0" tIns="0" rIns="0" bIns="0"/>
          <a:lstStyle/>
          <a:p>
            <a:pPr marL="85725" indent="-85725">
              <a:spcBef>
                <a:spcPct val="0"/>
              </a:spcBef>
            </a:pPr>
            <a:r>
              <a:rPr kumimoji="1" lang="zh-TW" altLang="en-US" sz="800">
                <a:solidFill>
                  <a:srgbClr val="0000FF"/>
                </a:solidFill>
                <a:latin typeface="新細明體" charset="-120"/>
                <a:ea typeface="新細明體" charset="-120"/>
              </a:rPr>
              <a:t>存取控制</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法務部所屬各級檢察署使用識別碼及密碼查詢部內網路資料作業注意事項</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法務部行政執行署暨所屬機關使用識別碼及密碼查詢部內網路資料作業注意事項</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法務部調查局使用識別碼及密碼查詢部內網路資料作業注意事項</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法務部所屬各監院所校使用識別碼及密碼查詢部內網路資料作業注意事項</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法務部所屬矯正機關遠距接見要點</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臺灣臺北地方法院檢察署檢察官遠距訊問試辦作業要點</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法院刑事遠距訊問擴大作業要點</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金融帳戶開戶查詢系統使用管理要點</a:t>
            </a:r>
          </a:p>
        </p:txBody>
      </p:sp>
      <p:sp>
        <p:nvSpPr>
          <p:cNvPr id="214064" name="Rectangle 48"/>
          <p:cNvSpPr>
            <a:spLocks noChangeArrowheads="1"/>
          </p:cNvSpPr>
          <p:nvPr/>
        </p:nvSpPr>
        <p:spPr bwMode="auto">
          <a:xfrm>
            <a:off x="4173538" y="2286000"/>
            <a:ext cx="1944687" cy="869950"/>
          </a:xfrm>
          <a:prstGeom prst="rect">
            <a:avLst/>
          </a:prstGeom>
          <a:solidFill>
            <a:srgbClr val="FFFFC9"/>
          </a:solidFill>
          <a:ln w="9525">
            <a:solidFill>
              <a:schemeClr val="tx1"/>
            </a:solidFill>
            <a:miter lim="800000"/>
            <a:headEnd/>
            <a:tailEnd/>
          </a:ln>
          <a:effectLst/>
        </p:spPr>
        <p:txBody>
          <a:bodyPr lIns="0" tIns="0" rIns="0" bIns="0"/>
          <a:lstStyle/>
          <a:p>
            <a:pPr marL="85725" indent="-85725">
              <a:spcBef>
                <a:spcPct val="0"/>
              </a:spcBef>
            </a:pPr>
            <a:r>
              <a:rPr kumimoji="1" lang="zh-TW" altLang="en-US" sz="800">
                <a:solidFill>
                  <a:srgbClr val="0000FF"/>
                </a:solidFill>
                <a:latin typeface="新細明體" charset="-120"/>
                <a:ea typeface="新細明體" charset="-120"/>
              </a:rPr>
              <a:t>通訊與作業管理</a:t>
            </a:r>
            <a:r>
              <a:rPr kumimoji="1" lang="zh-TW" altLang="en-US" sz="800">
                <a:latin typeface="新細明體" charset="-120"/>
                <a:ea typeface="新細明體" charset="-120"/>
              </a:rPr>
              <a:t> </a:t>
            </a:r>
            <a:endParaRPr kumimoji="1" lang="zh-TW" altLang="en-US" sz="800">
              <a:solidFill>
                <a:srgbClr val="0000CC"/>
              </a:solidFill>
              <a:latin typeface="新細明體" charset="-120"/>
              <a:ea typeface="新細明體" charset="-120"/>
            </a:endParaRP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法務部及所屬機關網路使用管理要點</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法務部暨所屬機關電子郵件使用管理規範</a:t>
            </a:r>
            <a:r>
              <a:rPr kumimoji="1" lang="en-US" altLang="zh-TW" sz="800">
                <a:latin typeface="Tahoma" pitchFamily="34" charset="0"/>
                <a:ea typeface="新細明體" charset="-120"/>
              </a:rPr>
              <a:t>(</a:t>
            </a:r>
            <a:r>
              <a:rPr kumimoji="1" lang="zh-TW" altLang="en-US" sz="800">
                <a:latin typeface="Tahoma" pitchFamily="34" charset="0"/>
                <a:ea typeface="新細明體" charset="-120"/>
              </a:rPr>
              <a:t>草案</a:t>
            </a:r>
            <a:r>
              <a:rPr kumimoji="1" lang="en-US" altLang="zh-TW" sz="800">
                <a:latin typeface="Tahoma" pitchFamily="34" charset="0"/>
                <a:ea typeface="新細明體" charset="-120"/>
              </a:rPr>
              <a:t>)</a:t>
            </a:r>
            <a:endParaRPr kumimoji="1" lang="en-US" altLang="zh-TW" sz="800">
              <a:latin typeface="新細明體" charset="-120"/>
              <a:ea typeface="新細明體" charset="-120"/>
            </a:endParaRP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法務部及所屬機關網站設置作業規範</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法務部全球資訊網資料維護更新注意事項</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全國法規電腦處理作業規範</a:t>
            </a:r>
          </a:p>
        </p:txBody>
      </p:sp>
      <p:sp>
        <p:nvSpPr>
          <p:cNvPr id="214065" name="Rectangle 49"/>
          <p:cNvSpPr>
            <a:spLocks noChangeArrowheads="1"/>
          </p:cNvSpPr>
          <p:nvPr/>
        </p:nvSpPr>
        <p:spPr bwMode="auto">
          <a:xfrm>
            <a:off x="4173538" y="5564188"/>
            <a:ext cx="1944687" cy="404812"/>
          </a:xfrm>
          <a:prstGeom prst="rect">
            <a:avLst/>
          </a:prstGeom>
          <a:solidFill>
            <a:srgbClr val="FFFFC9"/>
          </a:solidFill>
          <a:ln w="9525">
            <a:solidFill>
              <a:schemeClr val="tx1"/>
            </a:solidFill>
            <a:miter lim="800000"/>
            <a:headEnd/>
            <a:tailEnd/>
          </a:ln>
          <a:effectLst/>
        </p:spPr>
        <p:txBody>
          <a:bodyPr lIns="0" tIns="0" rIns="0" bIns="0"/>
          <a:lstStyle/>
          <a:p>
            <a:pPr>
              <a:spcBef>
                <a:spcPct val="0"/>
              </a:spcBef>
            </a:pPr>
            <a:r>
              <a:rPr kumimoji="1" lang="zh-TW" altLang="en-US" sz="800">
                <a:solidFill>
                  <a:srgbClr val="0000FF"/>
                </a:solidFill>
                <a:latin typeface="新細明體" charset="-120"/>
                <a:ea typeface="新細明體" charset="-120"/>
              </a:rPr>
              <a:t>營運持續管理</a:t>
            </a:r>
          </a:p>
          <a:p>
            <a:pPr algn="l">
              <a:spcBef>
                <a:spcPct val="0"/>
              </a:spcBef>
            </a:pPr>
            <a:r>
              <a:rPr kumimoji="1" lang="zh-TW" altLang="en-US" sz="800" b="1">
                <a:solidFill>
                  <a:srgbClr val="0000FF"/>
                </a:solidFill>
                <a:latin typeface="新細明體" charset="-120"/>
                <a:ea typeface="新細明體" charset="-120"/>
              </a:rPr>
              <a:t>＊</a:t>
            </a:r>
            <a:r>
              <a:rPr kumimoji="1" lang="zh-TW" altLang="en-US" sz="800">
                <a:latin typeface="Tahoma" pitchFamily="34" charset="0"/>
                <a:ea typeface="新細明體" charset="-120"/>
              </a:rPr>
              <a:t>法務部電腦主機房停</a:t>
            </a:r>
            <a:r>
              <a:rPr kumimoji="1" lang="en-US" altLang="zh-TW" sz="800">
                <a:latin typeface="Tahoma" pitchFamily="34" charset="0"/>
                <a:ea typeface="新細明體" charset="-120"/>
              </a:rPr>
              <a:t>(</a:t>
            </a:r>
            <a:r>
              <a:rPr kumimoji="1" lang="zh-TW" altLang="en-US" sz="800">
                <a:latin typeface="Tahoma" pitchFamily="34" charset="0"/>
                <a:ea typeface="新細明體" charset="-120"/>
              </a:rPr>
              <a:t>斷</a:t>
            </a:r>
            <a:r>
              <a:rPr kumimoji="1" lang="en-US" altLang="zh-TW" sz="800">
                <a:latin typeface="Tahoma" pitchFamily="34" charset="0"/>
                <a:ea typeface="新細明體" charset="-120"/>
              </a:rPr>
              <a:t>)</a:t>
            </a:r>
            <a:r>
              <a:rPr kumimoji="1" lang="zh-TW" altLang="en-US" sz="800">
                <a:latin typeface="Tahoma" pitchFamily="34" charset="0"/>
                <a:ea typeface="新細明體" charset="-120"/>
              </a:rPr>
              <a:t>電處理程序</a:t>
            </a:r>
          </a:p>
          <a:p>
            <a:pPr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法務部資訊處資訊系統回復作業計畫</a:t>
            </a:r>
            <a:endParaRPr kumimoji="1" lang="zh-TW" altLang="en-US" sz="800">
              <a:latin typeface="新細明體" charset="-120"/>
              <a:ea typeface="新細明體" charset="-120"/>
            </a:endParaRPr>
          </a:p>
        </p:txBody>
      </p:sp>
      <p:sp>
        <p:nvSpPr>
          <p:cNvPr id="214066" name="Rectangle 50"/>
          <p:cNvSpPr>
            <a:spLocks noChangeArrowheads="1"/>
          </p:cNvSpPr>
          <p:nvPr/>
        </p:nvSpPr>
        <p:spPr bwMode="auto">
          <a:xfrm>
            <a:off x="4173538" y="4922838"/>
            <a:ext cx="1944687" cy="614362"/>
          </a:xfrm>
          <a:prstGeom prst="rect">
            <a:avLst/>
          </a:prstGeom>
          <a:solidFill>
            <a:srgbClr val="EBFFB3"/>
          </a:solidFill>
          <a:ln w="9525">
            <a:solidFill>
              <a:schemeClr val="tx1"/>
            </a:solidFill>
            <a:miter lim="800000"/>
            <a:headEnd/>
            <a:tailEnd/>
          </a:ln>
          <a:effectLst/>
        </p:spPr>
        <p:txBody>
          <a:bodyPr lIns="0" tIns="0" rIns="0" bIns="0"/>
          <a:lstStyle/>
          <a:p>
            <a:pPr marL="85725" indent="-85725">
              <a:spcBef>
                <a:spcPct val="0"/>
              </a:spcBef>
            </a:pPr>
            <a:r>
              <a:rPr kumimoji="1" lang="zh-TW" altLang="en-US" sz="800">
                <a:solidFill>
                  <a:srgbClr val="0000FF"/>
                </a:solidFill>
                <a:latin typeface="新細明體" charset="-120"/>
                <a:ea typeface="新細明體" charset="-120"/>
              </a:rPr>
              <a:t>系統開發及維護</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法務部資訊處程式館管理注意事項</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法務部資訊系統文件代號之制定及編碼原則</a:t>
            </a:r>
          </a:p>
          <a:p>
            <a:pPr marL="85725" indent="-85725" algn="l">
              <a:spcBef>
                <a:spcPct val="0"/>
              </a:spcBef>
            </a:pPr>
            <a:r>
              <a:rPr kumimoji="1" lang="zh-TW" altLang="en-US" sz="800" b="1">
                <a:solidFill>
                  <a:srgbClr val="0000FF"/>
                </a:solidFill>
                <a:latin typeface="Arial" charset="0"/>
                <a:ea typeface="新細明體" charset="-120"/>
              </a:rPr>
              <a:t>＊</a:t>
            </a:r>
            <a:r>
              <a:rPr kumimoji="1" lang="zh-TW" altLang="en-US" sz="800">
                <a:latin typeface="Arial" charset="0"/>
                <a:ea typeface="新細明體" charset="-120"/>
              </a:rPr>
              <a:t>法務部資訊系統代號之制定及編碼原則</a:t>
            </a:r>
            <a:endParaRPr kumimoji="1" lang="zh-TW" altLang="en-US" sz="1800">
              <a:latin typeface="Arial" charset="0"/>
              <a:ea typeface="新細明體" charset="-120"/>
            </a:endParaRPr>
          </a:p>
        </p:txBody>
      </p:sp>
      <p:sp>
        <p:nvSpPr>
          <p:cNvPr id="214067" name="Rectangle 51"/>
          <p:cNvSpPr>
            <a:spLocks noChangeArrowheads="1"/>
          </p:cNvSpPr>
          <p:nvPr/>
        </p:nvSpPr>
        <p:spPr bwMode="auto">
          <a:xfrm>
            <a:off x="4173538" y="5988050"/>
            <a:ext cx="1944687" cy="792163"/>
          </a:xfrm>
          <a:prstGeom prst="rect">
            <a:avLst/>
          </a:prstGeom>
          <a:solidFill>
            <a:srgbClr val="CDCDEF"/>
          </a:solidFill>
          <a:ln w="9525">
            <a:solidFill>
              <a:schemeClr val="tx1"/>
            </a:solidFill>
            <a:miter lim="800000"/>
            <a:headEnd/>
            <a:tailEnd/>
          </a:ln>
          <a:effectLst/>
        </p:spPr>
        <p:txBody>
          <a:bodyPr lIns="0" tIns="0" rIns="0" bIns="0"/>
          <a:lstStyle/>
          <a:p>
            <a:pPr marL="85725" indent="-85725">
              <a:spcBef>
                <a:spcPct val="0"/>
              </a:spcBef>
            </a:pPr>
            <a:r>
              <a:rPr kumimoji="1" lang="zh-TW" altLang="en-US" sz="800">
                <a:solidFill>
                  <a:srgbClr val="0000FF"/>
                </a:solidFill>
                <a:latin typeface="新細明體" charset="-120"/>
                <a:ea typeface="新細明體" charset="-120"/>
              </a:rPr>
              <a:t>資訊安全稽核</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法務部及所屬機關資訊安全稽核作業規定 </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資通安全自我檢查表</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「法務部及所屬各機關資訊安全作業」評分表</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法務部及所屬各機關資訊安全作業檢查表</a:t>
            </a:r>
          </a:p>
        </p:txBody>
      </p:sp>
      <p:sp>
        <p:nvSpPr>
          <p:cNvPr id="214068" name="Line 52"/>
          <p:cNvSpPr>
            <a:spLocks noChangeShapeType="1"/>
          </p:cNvSpPr>
          <p:nvPr/>
        </p:nvSpPr>
        <p:spPr bwMode="auto">
          <a:xfrm>
            <a:off x="6049963" y="1989138"/>
            <a:ext cx="217487" cy="0"/>
          </a:xfrm>
          <a:prstGeom prst="line">
            <a:avLst/>
          </a:prstGeom>
          <a:noFill/>
          <a:ln w="25400">
            <a:solidFill>
              <a:srgbClr val="0000FF"/>
            </a:solidFill>
            <a:round/>
            <a:headEnd/>
            <a:tailEnd/>
          </a:ln>
          <a:effectLst/>
        </p:spPr>
        <p:txBody>
          <a:bodyPr/>
          <a:lstStyle/>
          <a:p>
            <a:endParaRPr lang="zh-TW" altLang="en-US"/>
          </a:p>
        </p:txBody>
      </p:sp>
      <p:sp>
        <p:nvSpPr>
          <p:cNvPr id="214069" name="Line 53"/>
          <p:cNvSpPr>
            <a:spLocks noChangeShapeType="1"/>
          </p:cNvSpPr>
          <p:nvPr/>
        </p:nvSpPr>
        <p:spPr bwMode="auto">
          <a:xfrm>
            <a:off x="6076950" y="1296988"/>
            <a:ext cx="217488" cy="0"/>
          </a:xfrm>
          <a:prstGeom prst="line">
            <a:avLst/>
          </a:prstGeom>
          <a:noFill/>
          <a:ln w="25400">
            <a:solidFill>
              <a:srgbClr val="0000FF"/>
            </a:solidFill>
            <a:round/>
            <a:headEnd/>
            <a:tailEnd/>
          </a:ln>
          <a:effectLst/>
        </p:spPr>
        <p:txBody>
          <a:bodyPr/>
          <a:lstStyle/>
          <a:p>
            <a:endParaRPr lang="zh-TW" altLang="en-US"/>
          </a:p>
        </p:txBody>
      </p:sp>
      <p:sp>
        <p:nvSpPr>
          <p:cNvPr id="214070" name="Rectangle 54"/>
          <p:cNvSpPr>
            <a:spLocks noChangeArrowheads="1"/>
          </p:cNvSpPr>
          <p:nvPr/>
        </p:nvSpPr>
        <p:spPr bwMode="auto">
          <a:xfrm>
            <a:off x="6216650" y="1728788"/>
            <a:ext cx="1441450" cy="547687"/>
          </a:xfrm>
          <a:prstGeom prst="rect">
            <a:avLst/>
          </a:prstGeom>
          <a:solidFill>
            <a:srgbClr val="E6CDFF"/>
          </a:solidFill>
          <a:ln w="9525">
            <a:solidFill>
              <a:schemeClr val="tx1"/>
            </a:solidFill>
            <a:miter lim="800000"/>
            <a:headEnd/>
            <a:tailEnd/>
          </a:ln>
          <a:effectLst/>
        </p:spPr>
        <p:txBody>
          <a:bodyPr lIns="0" tIns="0" rIns="0" bIns="0"/>
          <a:lstStyle/>
          <a:p>
            <a:pPr marL="90488" indent="-90488">
              <a:spcBef>
                <a:spcPct val="0"/>
              </a:spcBef>
            </a:pPr>
            <a:r>
              <a:rPr kumimoji="1" lang="zh-TW" altLang="en-US" sz="800">
                <a:solidFill>
                  <a:srgbClr val="0000FF"/>
                </a:solidFill>
                <a:latin typeface="新細明體" charset="-120"/>
                <a:ea typeface="新細明體" charset="-120"/>
              </a:rPr>
              <a:t>標準作業程序</a:t>
            </a:r>
          </a:p>
          <a:p>
            <a:pPr marL="90488" indent="-90488"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法務部電腦機房標準作業程序</a:t>
            </a:r>
          </a:p>
          <a:p>
            <a:pPr marL="90488" indent="-90488"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法務部資訊處測試區設備使用申請程序</a:t>
            </a:r>
          </a:p>
        </p:txBody>
      </p:sp>
      <p:sp>
        <p:nvSpPr>
          <p:cNvPr id="214071" name="Rectangle 55"/>
          <p:cNvSpPr>
            <a:spLocks noChangeArrowheads="1"/>
          </p:cNvSpPr>
          <p:nvPr/>
        </p:nvSpPr>
        <p:spPr bwMode="auto">
          <a:xfrm>
            <a:off x="6216650" y="1041400"/>
            <a:ext cx="1441450" cy="514350"/>
          </a:xfrm>
          <a:prstGeom prst="rect">
            <a:avLst/>
          </a:prstGeom>
          <a:solidFill>
            <a:srgbClr val="CCFFCC"/>
          </a:solidFill>
          <a:ln w="9525">
            <a:solidFill>
              <a:schemeClr val="tx1"/>
            </a:solidFill>
            <a:miter lim="800000"/>
            <a:headEnd/>
            <a:tailEnd/>
          </a:ln>
          <a:effectLst/>
        </p:spPr>
        <p:txBody>
          <a:bodyPr lIns="0" tIns="0" rIns="0" bIns="0"/>
          <a:lstStyle/>
          <a:p>
            <a:pPr marL="88900" indent="-88900">
              <a:spcBef>
                <a:spcPct val="0"/>
              </a:spcBef>
            </a:pPr>
            <a:r>
              <a:rPr kumimoji="1" lang="zh-TW" altLang="en-US" sz="800">
                <a:solidFill>
                  <a:srgbClr val="0000FF"/>
                </a:solidFill>
                <a:latin typeface="新細明體" charset="-120"/>
                <a:ea typeface="新細明體" charset="-120"/>
              </a:rPr>
              <a:t>標準作業程序</a:t>
            </a:r>
          </a:p>
          <a:p>
            <a:pPr marL="88900" indent="-88900"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法務部電腦教室申請使用程序及管理注意事項</a:t>
            </a:r>
          </a:p>
          <a:p>
            <a:pPr marL="88900" indent="-88900" algn="l">
              <a:spcBef>
                <a:spcPct val="0"/>
              </a:spcBef>
            </a:pPr>
            <a:endParaRPr kumimoji="1" lang="en-US" altLang="zh-TW" sz="800">
              <a:latin typeface="Arial" charset="0"/>
              <a:ea typeface="新細明體" charset="-120"/>
            </a:endParaRPr>
          </a:p>
        </p:txBody>
      </p:sp>
      <p:sp>
        <p:nvSpPr>
          <p:cNvPr id="214072" name="Rectangle 56"/>
          <p:cNvSpPr>
            <a:spLocks noChangeArrowheads="1"/>
          </p:cNvSpPr>
          <p:nvPr/>
        </p:nvSpPr>
        <p:spPr bwMode="auto">
          <a:xfrm>
            <a:off x="6283325" y="4648200"/>
            <a:ext cx="1312863" cy="1152525"/>
          </a:xfrm>
          <a:prstGeom prst="rect">
            <a:avLst/>
          </a:prstGeom>
          <a:solidFill>
            <a:srgbClr val="EBFFB3"/>
          </a:solidFill>
          <a:ln w="9525">
            <a:solidFill>
              <a:schemeClr val="tx1"/>
            </a:solidFill>
            <a:miter lim="800000"/>
            <a:headEnd/>
            <a:tailEnd/>
          </a:ln>
          <a:effectLst/>
        </p:spPr>
        <p:txBody>
          <a:bodyPr lIns="0" tIns="0" rIns="0" bIns="0"/>
          <a:lstStyle/>
          <a:p>
            <a:pPr marL="85725" indent="-85725">
              <a:spcBef>
                <a:spcPct val="0"/>
              </a:spcBef>
            </a:pPr>
            <a:r>
              <a:rPr kumimoji="1" lang="zh-TW" altLang="en-US" sz="800">
                <a:solidFill>
                  <a:srgbClr val="0000FF"/>
                </a:solidFill>
                <a:latin typeface="Tahoma" pitchFamily="34" charset="0"/>
                <a:ea typeface="新細明體" charset="-120"/>
              </a:rPr>
              <a:t>標準作業程序</a:t>
            </a:r>
            <a:endParaRPr kumimoji="1" lang="zh-TW" altLang="en-US" sz="800">
              <a:solidFill>
                <a:srgbClr val="0000FF"/>
              </a:solidFill>
              <a:latin typeface="新細明體" charset="-120"/>
              <a:ea typeface="新細明體" charset="-120"/>
            </a:endParaRP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法務部資訊系統委外服務標準作業程序</a:t>
            </a:r>
            <a:r>
              <a:rPr kumimoji="1" lang="en-US" altLang="zh-TW" sz="800">
                <a:latin typeface="Tahoma" pitchFamily="34" charset="0"/>
                <a:ea typeface="新細明體" charset="-120"/>
              </a:rPr>
              <a:t>(</a:t>
            </a:r>
            <a:r>
              <a:rPr kumimoji="1" lang="zh-TW" altLang="en-US" sz="800">
                <a:latin typeface="Tahoma" pitchFamily="34" charset="0"/>
                <a:ea typeface="新細明體" charset="-120"/>
              </a:rPr>
              <a:t>草案</a:t>
            </a:r>
            <a:r>
              <a:rPr kumimoji="1" lang="en-US" altLang="zh-TW" sz="800">
                <a:latin typeface="Tahoma" pitchFamily="34" charset="0"/>
                <a:ea typeface="新細明體" charset="-120"/>
              </a:rPr>
              <a:t>)</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法務部資訊系統維運標準作業程序</a:t>
            </a:r>
            <a:r>
              <a:rPr kumimoji="1" lang="en-US" altLang="zh-TW" sz="800">
                <a:latin typeface="Tahoma" pitchFamily="34" charset="0"/>
                <a:ea typeface="新細明體" charset="-120"/>
              </a:rPr>
              <a:t>(</a:t>
            </a:r>
            <a:r>
              <a:rPr kumimoji="1" lang="zh-TW" altLang="en-US" sz="800">
                <a:latin typeface="Tahoma" pitchFamily="34" charset="0"/>
                <a:ea typeface="新細明體" charset="-120"/>
              </a:rPr>
              <a:t>草案</a:t>
            </a:r>
            <a:r>
              <a:rPr kumimoji="1" lang="en-US" altLang="zh-TW" sz="800">
                <a:latin typeface="Tahoma" pitchFamily="34" charset="0"/>
                <a:ea typeface="新細明體" charset="-120"/>
              </a:rPr>
              <a:t>)</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法務部資訊系統推廣服務標準作業程序</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法務部資訊系統問題反應標準作業程序</a:t>
            </a:r>
          </a:p>
        </p:txBody>
      </p:sp>
      <p:sp>
        <p:nvSpPr>
          <p:cNvPr id="214073" name="Rectangle 57"/>
          <p:cNvSpPr>
            <a:spLocks noChangeArrowheads="1"/>
          </p:cNvSpPr>
          <p:nvPr/>
        </p:nvSpPr>
        <p:spPr bwMode="auto">
          <a:xfrm>
            <a:off x="7759700" y="1901825"/>
            <a:ext cx="1331913" cy="4608513"/>
          </a:xfrm>
          <a:prstGeom prst="rect">
            <a:avLst/>
          </a:prstGeom>
          <a:solidFill>
            <a:srgbClr val="E6CDFF"/>
          </a:solidFill>
          <a:ln w="9525">
            <a:solidFill>
              <a:schemeClr val="tx1"/>
            </a:solidFill>
            <a:miter lim="800000"/>
            <a:headEnd/>
            <a:tailEnd/>
          </a:ln>
          <a:effectLst/>
        </p:spPr>
        <p:txBody>
          <a:bodyPr lIns="0" tIns="0" rIns="0" bIns="0"/>
          <a:lstStyle/>
          <a:p>
            <a:pPr marL="88900" indent="-88900">
              <a:spcBef>
                <a:spcPct val="0"/>
              </a:spcBef>
              <a:buFont typeface="細明體" pitchFamily="49" charset="-120"/>
              <a:buNone/>
            </a:pPr>
            <a:r>
              <a:rPr kumimoji="1" lang="zh-TW" altLang="en-US" sz="800">
                <a:solidFill>
                  <a:srgbClr val="0000FF"/>
                </a:solidFill>
                <a:latin typeface="Arial" charset="0"/>
                <a:ea typeface="新細明體" charset="-120"/>
              </a:rPr>
              <a:t>使用表單</a:t>
            </a:r>
          </a:p>
          <a:p>
            <a:pPr marL="88900" indent="-88900">
              <a:spcBef>
                <a:spcPct val="0"/>
              </a:spcBef>
              <a:buFont typeface="細明體" pitchFamily="49" charset="-120"/>
              <a:buNone/>
            </a:pPr>
            <a:r>
              <a:rPr kumimoji="1" lang="zh-TW" altLang="en-US" sz="800">
                <a:solidFill>
                  <a:srgbClr val="0000FF"/>
                </a:solidFill>
                <a:latin typeface="Arial" charset="0"/>
                <a:ea typeface="新細明體" charset="-120"/>
              </a:rPr>
              <a:t>機房管理作業規範</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en-US" sz="800">
                <a:latin typeface="Arial" charset="0"/>
                <a:ea typeface="新細明體" charset="-120"/>
              </a:rPr>
              <a:t>法務部資訊處機房工作日誌</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en-US" sz="800">
                <a:latin typeface="Arial" charset="0"/>
                <a:ea typeface="新細明體" charset="-120"/>
              </a:rPr>
              <a:t>法務部資訊處機房出入登記表</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en-US" sz="800">
                <a:latin typeface="Arial" charset="0"/>
                <a:ea typeface="新細明體" charset="-120"/>
              </a:rPr>
              <a:t>法務部資訊處機房物品出入登記表</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en-US" sz="800">
                <a:latin typeface="Arial" charset="0"/>
                <a:ea typeface="新細明體" charset="-120"/>
              </a:rPr>
              <a:t>法務部資訊處放行條</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en-US" sz="800">
                <a:latin typeface="Arial" charset="0"/>
                <a:ea typeface="新細明體" charset="-120"/>
              </a:rPr>
              <a:t>法務部資訊處機房作業需求委託申請單</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en-US" sz="800">
                <a:latin typeface="Arial" charset="0"/>
                <a:ea typeface="新細明體" charset="-120"/>
              </a:rPr>
              <a:t>法務部資訊處系統備份作業申請單</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en-US" sz="800">
                <a:latin typeface="Arial" charset="0"/>
                <a:ea typeface="新細明體" charset="-120"/>
              </a:rPr>
              <a:t>進入機房作業申請單</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en-US" sz="800">
                <a:latin typeface="Arial" charset="0"/>
                <a:ea typeface="新細明體" charset="-120"/>
              </a:rPr>
              <a:t>法務部資訊處網路服務單</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en-US" sz="800">
                <a:latin typeface="Arial" charset="0"/>
                <a:ea typeface="新細明體" charset="-120"/>
              </a:rPr>
              <a:t>法務部資訊處機房問題處理單</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en-US" sz="800">
                <a:latin typeface="Arial" charset="0"/>
                <a:ea typeface="新細明體" charset="-120"/>
              </a:rPr>
              <a:t>法務部資訊處專線問題處理表</a:t>
            </a:r>
            <a:endParaRPr kumimoji="1" lang="zh-TW" altLang="fr-FR" sz="800">
              <a:latin typeface="Arial" charset="0"/>
              <a:ea typeface="新細明體" charset="-120"/>
            </a:endParaRP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fr-FR" sz="800">
                <a:latin typeface="Arial" charset="0"/>
                <a:ea typeface="新細明體" charset="-120"/>
              </a:rPr>
              <a:t>機房設備密碼表拆閱申請單</a:t>
            </a:r>
          </a:p>
          <a:p>
            <a:pPr marL="88900" indent="-88900" algn="l">
              <a:spcBef>
                <a:spcPct val="0"/>
              </a:spcBef>
              <a:buFont typeface="細明體" pitchFamily="49" charset="-120"/>
              <a:buNone/>
            </a:pPr>
            <a:endParaRPr kumimoji="1" lang="zh-TW" altLang="fr-FR" sz="800">
              <a:latin typeface="Arial" charset="0"/>
              <a:ea typeface="新細明體" charset="-120"/>
            </a:endParaRPr>
          </a:p>
          <a:p>
            <a:pPr marL="88900" indent="-88900">
              <a:spcBef>
                <a:spcPct val="0"/>
              </a:spcBef>
              <a:buFont typeface="細明體" pitchFamily="49" charset="-120"/>
              <a:buNone/>
            </a:pPr>
            <a:r>
              <a:rPr kumimoji="1" lang="zh-TW" altLang="fr-FR" sz="800">
                <a:solidFill>
                  <a:srgbClr val="0000FF"/>
                </a:solidFill>
                <a:latin typeface="Arial" charset="0"/>
                <a:ea typeface="新細明體" charset="-120"/>
              </a:rPr>
              <a:t>機房標準作業程序</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fr-FR" sz="800">
                <a:latin typeface="Arial" charset="0"/>
                <a:ea typeface="新細明體" charset="-120"/>
              </a:rPr>
              <a:t>入侵偵測系統記錄檢核表</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fr-FR" sz="800">
                <a:latin typeface="Arial" charset="0"/>
                <a:ea typeface="新細明體" charset="-120"/>
              </a:rPr>
              <a:t>法務部防毒及誘捕主機系統檢視記錄</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fr-FR" sz="800">
                <a:latin typeface="Arial" charset="0"/>
                <a:ea typeface="新細明體" charset="-120"/>
              </a:rPr>
              <a:t>法務部資訊安全通告</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fr-FR" sz="800">
                <a:latin typeface="Arial" charset="0"/>
                <a:ea typeface="新細明體" charset="-120"/>
              </a:rPr>
              <a:t>技術服務中心警示系統報告檢視記錄</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fr-FR" sz="800">
                <a:latin typeface="Arial" charset="0"/>
                <a:ea typeface="新細明體" charset="-120"/>
              </a:rPr>
              <a:t>法務部</a:t>
            </a:r>
            <a:r>
              <a:rPr kumimoji="1" lang="fr-FR" altLang="zh-TW" sz="800">
                <a:latin typeface="Arial" charset="0"/>
                <a:ea typeface="新細明體" charset="-120"/>
              </a:rPr>
              <a:t>NSOC</a:t>
            </a:r>
            <a:r>
              <a:rPr kumimoji="1" lang="zh-TW" altLang="fr-FR" sz="800">
                <a:latin typeface="Arial" charset="0"/>
                <a:ea typeface="新細明體" charset="-120"/>
              </a:rPr>
              <a:t>問題單處理報告</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fr-FR" sz="800">
                <a:latin typeface="Arial" charset="0"/>
                <a:ea typeface="新細明體" charset="-120"/>
              </a:rPr>
              <a:t>法務部資訊處媒體遞送清單測</a:t>
            </a:r>
          </a:p>
          <a:p>
            <a:pPr marL="88900" indent="-88900" algn="l">
              <a:spcBef>
                <a:spcPct val="0"/>
              </a:spcBef>
              <a:buFont typeface="細明體" pitchFamily="49" charset="-120"/>
              <a:buNone/>
            </a:pPr>
            <a:endParaRPr kumimoji="1" lang="zh-TW" altLang="fr-FR" sz="800">
              <a:latin typeface="Arial" charset="0"/>
              <a:ea typeface="新細明體" charset="-120"/>
            </a:endParaRPr>
          </a:p>
          <a:p>
            <a:pPr marL="88900" indent="-88900">
              <a:spcBef>
                <a:spcPct val="0"/>
              </a:spcBef>
              <a:buFont typeface="細明體" pitchFamily="49" charset="-120"/>
              <a:buNone/>
            </a:pPr>
            <a:r>
              <a:rPr kumimoji="1" lang="zh-TW" altLang="fr-FR" sz="800">
                <a:solidFill>
                  <a:srgbClr val="0000FF"/>
                </a:solidFill>
                <a:latin typeface="Arial" charset="0"/>
                <a:ea typeface="新細明體" charset="-120"/>
              </a:rPr>
              <a:t>試區使用申請</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fr-FR" sz="800">
                <a:latin typeface="Arial" charset="0"/>
                <a:ea typeface="新細明體" charset="-120"/>
              </a:rPr>
              <a:t>法務部資訊處使用測試區出入登記表</a:t>
            </a:r>
          </a:p>
          <a:p>
            <a:pPr marL="88900" indent="-88900" algn="l">
              <a:spcBef>
                <a:spcPct val="0"/>
              </a:spcBef>
              <a:buFont typeface="細明體" pitchFamily="49" charset="-120"/>
              <a:buNone/>
            </a:pPr>
            <a:r>
              <a:rPr kumimoji="1" lang="zh-TW" altLang="en-US" sz="800" b="1">
                <a:solidFill>
                  <a:srgbClr val="0000FF"/>
                </a:solidFill>
                <a:latin typeface="Arial" charset="0"/>
                <a:ea typeface="新細明體" charset="-120"/>
              </a:rPr>
              <a:t>＊</a:t>
            </a:r>
            <a:r>
              <a:rPr kumimoji="1" lang="zh-TW" altLang="fr-FR" sz="800">
                <a:latin typeface="Arial" charset="0"/>
                <a:ea typeface="新細明體" charset="-120"/>
              </a:rPr>
              <a:t>法務部資訊處測試區設備使用申請單</a:t>
            </a:r>
            <a:endParaRPr kumimoji="1" lang="zh-TW" altLang="en-US" sz="800">
              <a:latin typeface="Arial" charset="0"/>
              <a:ea typeface="新細明體" charset="-120"/>
            </a:endParaRPr>
          </a:p>
        </p:txBody>
      </p:sp>
      <p:sp>
        <p:nvSpPr>
          <p:cNvPr id="214074" name="Rectangle 58"/>
          <p:cNvSpPr>
            <a:spLocks noChangeArrowheads="1"/>
          </p:cNvSpPr>
          <p:nvPr/>
        </p:nvSpPr>
        <p:spPr bwMode="auto">
          <a:xfrm>
            <a:off x="7764463" y="422275"/>
            <a:ext cx="1331912" cy="1439863"/>
          </a:xfrm>
          <a:prstGeom prst="rect">
            <a:avLst/>
          </a:prstGeom>
          <a:solidFill>
            <a:srgbClr val="CCFFCC"/>
          </a:solidFill>
          <a:ln w="9525">
            <a:solidFill>
              <a:schemeClr val="tx1"/>
            </a:solidFill>
            <a:miter lim="800000"/>
            <a:headEnd/>
            <a:tailEnd/>
          </a:ln>
          <a:effectLst/>
        </p:spPr>
        <p:txBody>
          <a:bodyPr lIns="0" tIns="0" rIns="0" bIns="0"/>
          <a:lstStyle/>
          <a:p>
            <a:pPr marL="85725" indent="-85725">
              <a:spcBef>
                <a:spcPct val="0"/>
              </a:spcBef>
            </a:pPr>
            <a:r>
              <a:rPr kumimoji="1" lang="zh-TW" altLang="en-US" sz="800">
                <a:solidFill>
                  <a:srgbClr val="0000CC"/>
                </a:solidFill>
                <a:latin typeface="新細明體" charset="-120"/>
                <a:ea typeface="新細明體" charset="-120"/>
              </a:rPr>
              <a:t>使用表單</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法務部電腦教室使用申請表</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法務部電腦教室使用情形彙整表 </a:t>
            </a:r>
            <a:endParaRPr kumimoji="1" lang="zh-TW" altLang="en-US" sz="800">
              <a:solidFill>
                <a:srgbClr val="0000CC"/>
              </a:solidFill>
              <a:latin typeface="新細明體" charset="-120"/>
              <a:ea typeface="新細明體" charset="-120"/>
            </a:endParaRPr>
          </a:p>
          <a:p>
            <a:pPr marL="85725" indent="-85725">
              <a:spcBef>
                <a:spcPct val="0"/>
              </a:spcBef>
            </a:pPr>
            <a:r>
              <a:rPr kumimoji="1" lang="zh-TW" altLang="en-US" sz="800">
                <a:solidFill>
                  <a:srgbClr val="0000CC"/>
                </a:solidFill>
                <a:latin typeface="Tahoma" pitchFamily="34" charset="0"/>
                <a:ea typeface="新細明體" charset="-120"/>
              </a:rPr>
              <a:t>保密切結書</a:t>
            </a:r>
            <a:endParaRPr kumimoji="1" lang="zh-TW" altLang="en-US" sz="800">
              <a:solidFill>
                <a:srgbClr val="0000CC"/>
              </a:solidFill>
              <a:latin typeface="新細明體" charset="-120"/>
              <a:ea typeface="新細明體" charset="-120"/>
            </a:endParaRP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法務部資訊設備及媒體檔案攜出申請書 </a:t>
            </a:r>
            <a:endParaRPr kumimoji="1" lang="zh-TW" altLang="en-US" sz="800">
              <a:solidFill>
                <a:srgbClr val="FF3300"/>
              </a:solidFill>
              <a:latin typeface="Tahoma" pitchFamily="34" charset="0"/>
              <a:ea typeface="新細明體" charset="-120"/>
            </a:endParaRP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法務部資訊處網路服務申請單</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法務部電子郵件暨目錄服務帳號申請單</a:t>
            </a:r>
          </a:p>
        </p:txBody>
      </p:sp>
      <p:sp>
        <p:nvSpPr>
          <p:cNvPr id="214075" name="Rectangle 59"/>
          <p:cNvSpPr>
            <a:spLocks noChangeArrowheads="1"/>
          </p:cNvSpPr>
          <p:nvPr/>
        </p:nvSpPr>
        <p:spPr bwMode="auto">
          <a:xfrm>
            <a:off x="6218238" y="247650"/>
            <a:ext cx="1441450" cy="444500"/>
          </a:xfrm>
          <a:prstGeom prst="rect">
            <a:avLst/>
          </a:prstGeom>
          <a:solidFill>
            <a:srgbClr val="CCFFFF"/>
          </a:solidFill>
          <a:ln w="9525">
            <a:solidFill>
              <a:schemeClr val="tx1"/>
            </a:solidFill>
            <a:miter lim="800000"/>
            <a:headEnd/>
            <a:tailEnd/>
          </a:ln>
          <a:effectLst/>
        </p:spPr>
        <p:txBody>
          <a:bodyPr lIns="0" tIns="0" rIns="0" bIns="0"/>
          <a:lstStyle/>
          <a:p>
            <a:pPr marL="85725" indent="-85725">
              <a:spcBef>
                <a:spcPct val="0"/>
              </a:spcBef>
            </a:pPr>
            <a:r>
              <a:rPr kumimoji="1" lang="zh-TW" altLang="en-US" sz="800">
                <a:solidFill>
                  <a:srgbClr val="0000FF"/>
                </a:solidFill>
                <a:latin typeface="新細明體" charset="-120"/>
                <a:ea typeface="新細明體" charset="-120"/>
              </a:rPr>
              <a:t>標準作業程序</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軟硬體保管單之標準作業管控程序</a:t>
            </a:r>
          </a:p>
        </p:txBody>
      </p:sp>
      <p:sp>
        <p:nvSpPr>
          <p:cNvPr id="214076" name="Rectangle 60"/>
          <p:cNvSpPr>
            <a:spLocks noChangeArrowheads="1"/>
          </p:cNvSpPr>
          <p:nvPr/>
        </p:nvSpPr>
        <p:spPr bwMode="auto">
          <a:xfrm>
            <a:off x="4173538" y="841375"/>
            <a:ext cx="1944687" cy="858838"/>
          </a:xfrm>
          <a:prstGeom prst="rect">
            <a:avLst/>
          </a:prstGeom>
          <a:solidFill>
            <a:srgbClr val="CCFFCC"/>
          </a:solidFill>
          <a:ln w="9525">
            <a:solidFill>
              <a:schemeClr val="tx1"/>
            </a:solidFill>
            <a:miter lim="800000"/>
            <a:headEnd/>
            <a:tailEnd/>
          </a:ln>
          <a:effectLst/>
        </p:spPr>
        <p:txBody>
          <a:bodyPr lIns="0" tIns="0" rIns="0" bIns="0"/>
          <a:lstStyle/>
          <a:p>
            <a:pPr marL="85725" indent="-85725">
              <a:spcBef>
                <a:spcPct val="0"/>
              </a:spcBef>
            </a:pPr>
            <a:r>
              <a:rPr kumimoji="1" lang="zh-TW" altLang="en-US" sz="800">
                <a:solidFill>
                  <a:srgbClr val="0000FF"/>
                </a:solidFill>
                <a:latin typeface="新細明體" charset="-120"/>
                <a:ea typeface="新細明體" charset="-120"/>
              </a:rPr>
              <a:t>人員安全</a:t>
            </a:r>
            <a:r>
              <a:rPr kumimoji="1" lang="zh-TW" altLang="en-US" sz="800">
                <a:latin typeface="新細明體" charset="-120"/>
                <a:ea typeface="新細明體" charset="-120"/>
              </a:rPr>
              <a:t> </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法務部及所屬機關資訊訓練作業規範 </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法務部電腦主機房系統操作管理人員</a:t>
            </a:r>
            <a:r>
              <a:rPr kumimoji="1" lang="en-US" altLang="zh-TW" sz="800">
                <a:latin typeface="新細明體" charset="-120"/>
                <a:ea typeface="新細明體" charset="-120"/>
              </a:rPr>
              <a:t>(OP)</a:t>
            </a:r>
            <a:r>
              <a:rPr kumimoji="1" lang="zh-TW" altLang="en-US" sz="800">
                <a:latin typeface="新細明體" charset="-120"/>
                <a:ea typeface="新細明體" charset="-120"/>
              </a:rPr>
              <a:t>考評制度</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法務部資訊處聘用暨約僱人員考核要點</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保密切結書</a:t>
            </a:r>
          </a:p>
          <a:p>
            <a:pPr marL="85725" indent="-85725" algn="l">
              <a:spcBef>
                <a:spcPct val="0"/>
              </a:spcBef>
            </a:pPr>
            <a:r>
              <a:rPr kumimoji="1" lang="zh-TW" altLang="en-US" sz="800" b="1">
                <a:solidFill>
                  <a:srgbClr val="0000FF"/>
                </a:solidFill>
                <a:latin typeface="Arial" charset="0"/>
                <a:ea typeface="新細明體" charset="-120"/>
              </a:rPr>
              <a:t>＊</a:t>
            </a:r>
            <a:r>
              <a:rPr kumimoji="1" lang="zh-TW" altLang="fr-FR" sz="800">
                <a:latin typeface="Arial" charset="0"/>
                <a:ea typeface="新細明體" charset="-120"/>
              </a:rPr>
              <a:t>法務部暨所屬機關資訊安全作業基本認知</a:t>
            </a:r>
            <a:endParaRPr kumimoji="1" lang="zh-TW" altLang="en-US" sz="800">
              <a:latin typeface="Arial" charset="0"/>
              <a:ea typeface="新細明體" charset="-120"/>
            </a:endParaRPr>
          </a:p>
        </p:txBody>
      </p:sp>
      <p:sp>
        <p:nvSpPr>
          <p:cNvPr id="214077" name="Rectangle 61"/>
          <p:cNvSpPr>
            <a:spLocks noChangeArrowheads="1"/>
          </p:cNvSpPr>
          <p:nvPr/>
        </p:nvSpPr>
        <p:spPr bwMode="auto">
          <a:xfrm>
            <a:off x="4173538" y="1716088"/>
            <a:ext cx="1944687" cy="555625"/>
          </a:xfrm>
          <a:prstGeom prst="rect">
            <a:avLst/>
          </a:prstGeom>
          <a:solidFill>
            <a:srgbClr val="E6CDFF"/>
          </a:solidFill>
          <a:ln w="9525">
            <a:solidFill>
              <a:schemeClr val="tx1"/>
            </a:solidFill>
            <a:miter lim="800000"/>
            <a:headEnd/>
            <a:tailEnd/>
          </a:ln>
          <a:effectLst/>
        </p:spPr>
        <p:txBody>
          <a:bodyPr lIns="0" tIns="0" rIns="0" bIns="0"/>
          <a:lstStyle/>
          <a:p>
            <a:pPr marL="85725" indent="-85725">
              <a:spcBef>
                <a:spcPct val="0"/>
              </a:spcBef>
            </a:pPr>
            <a:r>
              <a:rPr kumimoji="1" lang="zh-TW" altLang="en-US" sz="800">
                <a:solidFill>
                  <a:srgbClr val="0000FF"/>
                </a:solidFill>
                <a:latin typeface="新細明體" charset="-120"/>
                <a:ea typeface="新細明體" charset="-120"/>
              </a:rPr>
              <a:t>實體與環境安全</a:t>
            </a:r>
            <a:r>
              <a:rPr kumimoji="1" lang="zh-TW" altLang="en-US" sz="800">
                <a:latin typeface="新細明體" charset="-120"/>
                <a:ea typeface="新細明體" charset="-120"/>
              </a:rPr>
              <a:t> </a:t>
            </a:r>
          </a:p>
          <a:p>
            <a:pPr marL="85725" indent="-85725" algn="l">
              <a:spcBef>
                <a:spcPct val="0"/>
              </a:spcBef>
            </a:pPr>
            <a:r>
              <a:rPr kumimoji="1" lang="zh-TW" altLang="en-US" sz="800" b="1">
                <a:solidFill>
                  <a:srgbClr val="0000FF"/>
                </a:solidFill>
                <a:latin typeface="新細明體" charset="-120"/>
                <a:ea typeface="新細明體" charset="-120"/>
              </a:rPr>
              <a:t>＊</a:t>
            </a:r>
            <a:r>
              <a:rPr kumimoji="1" lang="zh-TW" altLang="en-US" sz="800">
                <a:latin typeface="新細明體" charset="-120"/>
                <a:ea typeface="新細明體" charset="-120"/>
              </a:rPr>
              <a:t>法務部電腦機房管理作業規範</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法務部受理廠商或訪客進入辦公場所注意事項</a:t>
            </a:r>
            <a:r>
              <a:rPr kumimoji="1" lang="en-US" altLang="zh-TW" sz="800">
                <a:latin typeface="Tahoma" pitchFamily="34" charset="0"/>
                <a:ea typeface="新細明體" charset="-120"/>
              </a:rPr>
              <a:t>(</a:t>
            </a:r>
            <a:r>
              <a:rPr kumimoji="1" lang="zh-TW" altLang="en-US" sz="800">
                <a:latin typeface="Tahoma" pitchFamily="34" charset="0"/>
                <a:ea typeface="新細明體" charset="-120"/>
              </a:rPr>
              <a:t>草案）</a:t>
            </a:r>
          </a:p>
        </p:txBody>
      </p:sp>
      <p:sp>
        <p:nvSpPr>
          <p:cNvPr id="214078" name="Rectangle 62"/>
          <p:cNvSpPr>
            <a:spLocks noChangeArrowheads="1"/>
          </p:cNvSpPr>
          <p:nvPr/>
        </p:nvSpPr>
        <p:spPr bwMode="auto">
          <a:xfrm>
            <a:off x="6275388" y="3587750"/>
            <a:ext cx="1331912" cy="935038"/>
          </a:xfrm>
          <a:prstGeom prst="rect">
            <a:avLst/>
          </a:prstGeom>
          <a:solidFill>
            <a:srgbClr val="CCFFCC"/>
          </a:solidFill>
          <a:ln w="9525">
            <a:solidFill>
              <a:schemeClr val="tx1"/>
            </a:solidFill>
            <a:miter lim="800000"/>
            <a:headEnd/>
            <a:tailEnd/>
          </a:ln>
          <a:effectLst/>
        </p:spPr>
        <p:txBody>
          <a:bodyPr lIns="0" tIns="0" rIns="0" bIns="0"/>
          <a:lstStyle/>
          <a:p>
            <a:pPr marL="85725" indent="-85725">
              <a:spcBef>
                <a:spcPct val="0"/>
              </a:spcBef>
            </a:pPr>
            <a:r>
              <a:rPr kumimoji="1" lang="zh-TW" altLang="en-US" sz="800">
                <a:solidFill>
                  <a:srgbClr val="0000CC"/>
                </a:solidFill>
                <a:latin typeface="新細明體" charset="-120"/>
                <a:ea typeface="新細明體" charset="-120"/>
              </a:rPr>
              <a:t>使用表單</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檢察機關資料查詢單</a:t>
            </a: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矯正</a:t>
            </a:r>
            <a:r>
              <a:rPr kumimoji="1" lang="zh-TW" altLang="en-US" sz="800">
                <a:latin typeface="Arial" charset="0"/>
                <a:ea typeface="新細明體" charset="-120"/>
              </a:rPr>
              <a:t>機關資料查詢單</a:t>
            </a:r>
          </a:p>
          <a:p>
            <a:pPr marL="85725" indent="-85725" algn="l">
              <a:spcBef>
                <a:spcPct val="0"/>
              </a:spcBef>
            </a:pPr>
            <a:r>
              <a:rPr kumimoji="1" lang="zh-TW" altLang="en-US" sz="800" b="1">
                <a:solidFill>
                  <a:srgbClr val="0000FF"/>
                </a:solidFill>
                <a:latin typeface="Arial" charset="0"/>
                <a:ea typeface="新細明體" charset="-120"/>
              </a:rPr>
              <a:t>＊</a:t>
            </a:r>
            <a:r>
              <a:rPr kumimoji="1" lang="zh-TW" altLang="en-US" sz="800">
                <a:latin typeface="Arial" charset="0"/>
                <a:ea typeface="新細明體" charset="-120"/>
              </a:rPr>
              <a:t>行政執行機關資料查詢單</a:t>
            </a:r>
            <a:endParaRPr kumimoji="1" lang="zh-TW" altLang="en-US" sz="800">
              <a:solidFill>
                <a:srgbClr val="0000CC"/>
              </a:solidFill>
              <a:latin typeface="新細明體" charset="-120"/>
              <a:ea typeface="新細明體" charset="-120"/>
            </a:endParaRP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調查</a:t>
            </a:r>
            <a:r>
              <a:rPr kumimoji="1" lang="zh-TW" altLang="en-US" sz="800">
                <a:latin typeface="Arial" charset="0"/>
                <a:ea typeface="新細明體" charset="-120"/>
              </a:rPr>
              <a:t>機關資料查詢單</a:t>
            </a:r>
            <a:endParaRPr kumimoji="1" lang="zh-TW" altLang="en-US" sz="800">
              <a:solidFill>
                <a:srgbClr val="FF3300"/>
              </a:solidFill>
              <a:latin typeface="Tahoma" pitchFamily="34" charset="0"/>
              <a:ea typeface="新細明體" charset="-120"/>
            </a:endParaRP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Arial" charset="0"/>
                <a:ea typeface="新細明體" charset="-120"/>
              </a:rPr>
              <a:t>調查機關電話查詢單</a:t>
            </a:r>
            <a:endParaRPr kumimoji="1" lang="zh-TW" altLang="en-US" sz="800">
              <a:latin typeface="Tahoma" pitchFamily="34" charset="0"/>
              <a:ea typeface="新細明體" charset="-120"/>
            </a:endParaRPr>
          </a:p>
          <a:p>
            <a:pPr marL="85725" indent="-85725" algn="l">
              <a:spcBef>
                <a:spcPct val="0"/>
              </a:spcBef>
            </a:pPr>
            <a:r>
              <a:rPr kumimoji="1" lang="zh-TW" altLang="en-US" sz="800" b="1">
                <a:solidFill>
                  <a:srgbClr val="0000FF"/>
                </a:solidFill>
                <a:latin typeface="Tahoma" pitchFamily="34" charset="0"/>
                <a:ea typeface="新細明體" charset="-120"/>
              </a:rPr>
              <a:t>＊</a:t>
            </a:r>
            <a:r>
              <a:rPr kumimoji="1" lang="zh-TW" altLang="en-US" sz="800">
                <a:latin typeface="Tahoma" pitchFamily="34" charset="0"/>
                <a:ea typeface="新細明體" charset="-120"/>
              </a:rPr>
              <a:t>單一窗口資料查詢單</a:t>
            </a:r>
          </a:p>
        </p:txBody>
      </p:sp>
      <p:sp>
        <p:nvSpPr>
          <p:cNvPr id="214079" name="Line 63"/>
          <p:cNvSpPr>
            <a:spLocks noChangeShapeType="1"/>
          </p:cNvSpPr>
          <p:nvPr/>
        </p:nvSpPr>
        <p:spPr bwMode="auto">
          <a:xfrm>
            <a:off x="1619250" y="5876925"/>
            <a:ext cx="0" cy="720725"/>
          </a:xfrm>
          <a:prstGeom prst="line">
            <a:avLst/>
          </a:prstGeom>
          <a:noFill/>
          <a:ln w="25400">
            <a:solidFill>
              <a:srgbClr val="008080"/>
            </a:solidFill>
            <a:round/>
            <a:headEnd/>
            <a:tailEnd/>
          </a:ln>
          <a:effectLst/>
        </p:spPr>
        <p:txBody>
          <a:bodyPr/>
          <a:lstStyle/>
          <a:p>
            <a:endParaRPr lang="zh-TW" altLang="en-US"/>
          </a:p>
        </p:txBody>
      </p:sp>
      <p:sp>
        <p:nvSpPr>
          <p:cNvPr id="214080" name="Rectangle 64"/>
          <p:cNvSpPr>
            <a:spLocks noChangeArrowheads="1"/>
          </p:cNvSpPr>
          <p:nvPr/>
        </p:nvSpPr>
        <p:spPr bwMode="auto">
          <a:xfrm>
            <a:off x="1873250" y="5916613"/>
            <a:ext cx="1546225" cy="412750"/>
          </a:xfrm>
          <a:prstGeom prst="rect">
            <a:avLst/>
          </a:prstGeom>
          <a:solidFill>
            <a:schemeClr val="accent1"/>
          </a:solidFill>
          <a:ln w="9525">
            <a:solidFill>
              <a:schemeClr val="tx1"/>
            </a:solidFill>
            <a:miter lim="800000"/>
            <a:headEnd/>
            <a:tailEnd/>
          </a:ln>
          <a:effectLst/>
        </p:spPr>
        <p:txBody>
          <a:bodyPr lIns="91396" tIns="45700" rIns="91396" bIns="45700" anchor="ctr"/>
          <a:lstStyle/>
          <a:p>
            <a:pPr>
              <a:spcBef>
                <a:spcPct val="0"/>
              </a:spcBef>
            </a:pPr>
            <a:r>
              <a:rPr kumimoji="1" lang="zh-TW" altLang="en-US" sz="1200" b="1">
                <a:latin typeface="新細明體" charset="-120"/>
                <a:ea typeface="新細明體" charset="-120"/>
              </a:rPr>
              <a:t>＊法務部外部稽核小組（任務編組）</a:t>
            </a:r>
          </a:p>
        </p:txBody>
      </p:sp>
      <p:sp>
        <p:nvSpPr>
          <p:cNvPr id="214081" name="Rectangle 65"/>
          <p:cNvSpPr>
            <a:spLocks noChangeArrowheads="1"/>
          </p:cNvSpPr>
          <p:nvPr/>
        </p:nvSpPr>
        <p:spPr bwMode="auto">
          <a:xfrm>
            <a:off x="1876425" y="6372225"/>
            <a:ext cx="1546225" cy="412750"/>
          </a:xfrm>
          <a:prstGeom prst="rect">
            <a:avLst/>
          </a:prstGeom>
          <a:solidFill>
            <a:schemeClr val="accent1"/>
          </a:solidFill>
          <a:ln w="9525">
            <a:solidFill>
              <a:schemeClr val="tx1"/>
            </a:solidFill>
            <a:miter lim="800000"/>
            <a:headEnd/>
            <a:tailEnd/>
          </a:ln>
          <a:effectLst/>
        </p:spPr>
        <p:txBody>
          <a:bodyPr lIns="91396" tIns="45700" rIns="91396" bIns="45700" anchor="ctr"/>
          <a:lstStyle/>
          <a:p>
            <a:pPr>
              <a:spcBef>
                <a:spcPct val="0"/>
              </a:spcBef>
            </a:pPr>
            <a:r>
              <a:rPr kumimoji="1" lang="zh-TW" altLang="en-US" sz="1200" b="1">
                <a:latin typeface="新細明體" charset="-120"/>
                <a:ea typeface="新細明體" charset="-120"/>
              </a:rPr>
              <a:t>＊法務部內</a:t>
            </a:r>
            <a:r>
              <a:rPr kumimoji="1" lang="zh-TW" altLang="en-US" sz="1200" b="1">
                <a:latin typeface="Tahoma" pitchFamily="34" charset="0"/>
                <a:ea typeface="新細明體" charset="-120"/>
              </a:rPr>
              <a:t>部稽核小組（任務編組）</a:t>
            </a:r>
          </a:p>
        </p:txBody>
      </p:sp>
      <p:sp>
        <p:nvSpPr>
          <p:cNvPr id="214082" name="Rectangle 66"/>
          <p:cNvSpPr>
            <a:spLocks noChangeArrowheads="1"/>
          </p:cNvSpPr>
          <p:nvPr/>
        </p:nvSpPr>
        <p:spPr bwMode="auto">
          <a:xfrm>
            <a:off x="844550" y="4002088"/>
            <a:ext cx="2232025" cy="412750"/>
          </a:xfrm>
          <a:prstGeom prst="rect">
            <a:avLst/>
          </a:prstGeom>
          <a:solidFill>
            <a:schemeClr val="accent1"/>
          </a:solidFill>
          <a:ln w="9525">
            <a:solidFill>
              <a:schemeClr val="tx1"/>
            </a:solidFill>
            <a:miter lim="800000"/>
            <a:headEnd/>
            <a:tailEnd/>
          </a:ln>
          <a:effectLst/>
        </p:spPr>
        <p:txBody>
          <a:bodyPr lIns="91396" tIns="45700" rIns="91396" bIns="45700" anchor="ctr"/>
          <a:lstStyle/>
          <a:p>
            <a:pPr>
              <a:spcBef>
                <a:spcPct val="0"/>
              </a:spcBef>
            </a:pPr>
            <a:r>
              <a:rPr kumimoji="1" lang="zh-TW" altLang="en-US" sz="1200" b="1">
                <a:latin typeface="新細明體" charset="-120"/>
                <a:ea typeface="新細明體" charset="-120"/>
              </a:rPr>
              <a:t>＊法務部資通安全會報</a:t>
            </a:r>
          </a:p>
        </p:txBody>
      </p:sp>
      <p:sp>
        <p:nvSpPr>
          <p:cNvPr id="214084" name="Rectangle 68"/>
          <p:cNvSpPr>
            <a:spLocks noChangeArrowheads="1"/>
          </p:cNvSpPr>
          <p:nvPr/>
        </p:nvSpPr>
        <p:spPr bwMode="auto">
          <a:xfrm>
            <a:off x="468313" y="1341438"/>
            <a:ext cx="3352800" cy="76200"/>
          </a:xfrm>
          <a:prstGeom prst="rect">
            <a:avLst/>
          </a:prstGeom>
          <a:gradFill rotWithShape="1">
            <a:gsLst>
              <a:gs pos="0">
                <a:srgbClr val="993366">
                  <a:gamma/>
                  <a:shade val="46275"/>
                  <a:invGamma/>
                </a:srgbClr>
              </a:gs>
              <a:gs pos="50000">
                <a:srgbClr val="993366"/>
              </a:gs>
              <a:gs pos="100000">
                <a:srgbClr val="993366">
                  <a:gamma/>
                  <a:shade val="46275"/>
                  <a:invGamma/>
                </a:srgbClr>
              </a:gs>
            </a:gsLst>
            <a:lin ang="0" scaled="1"/>
          </a:gradFill>
          <a:ln w="9525">
            <a:solidFill>
              <a:schemeClr val="tx1"/>
            </a:solidFill>
            <a:miter lim="800000"/>
            <a:headEnd/>
            <a:tailEnd/>
          </a:ln>
          <a:effectLst/>
        </p:spPr>
        <p:txBody>
          <a:bodyPr wrap="none" anchor="ctr"/>
          <a:lstStyle/>
          <a:p>
            <a:endParaRPr lang="zh-TW" altLang="en-US"/>
          </a:p>
        </p:txBody>
      </p:sp>
      <p:sp>
        <p:nvSpPr>
          <p:cNvPr id="214085" name="Rectangle 69"/>
          <p:cNvSpPr>
            <a:spLocks noChangeArrowheads="1"/>
          </p:cNvSpPr>
          <p:nvPr/>
        </p:nvSpPr>
        <p:spPr bwMode="auto">
          <a:xfrm>
            <a:off x="250825" y="981075"/>
            <a:ext cx="3562350" cy="366713"/>
          </a:xfrm>
          <a:prstGeom prst="rect">
            <a:avLst/>
          </a:prstGeom>
          <a:noFill/>
          <a:ln w="9525">
            <a:noFill/>
            <a:miter lim="800000"/>
            <a:headEnd/>
            <a:tailEnd/>
          </a:ln>
          <a:effectLst/>
        </p:spPr>
        <p:txBody>
          <a:bodyPr wrap="none" lIns="90000" tIns="46800" rIns="90000" bIns="46800">
            <a:spAutoFit/>
          </a:bodyPr>
          <a:lstStyle/>
          <a:p>
            <a:pPr>
              <a:buFont typeface="Wingdings" pitchFamily="2" charset="2"/>
              <a:buChar char="Ø"/>
            </a:pPr>
            <a:r>
              <a:rPr kumimoji="1" lang="zh-TW" altLang="en-US" sz="1800" b="1">
                <a:latin typeface="標楷體" pitchFamily="65" charset="-120"/>
              </a:rPr>
              <a:t>法務部資訊安全行政規則體系表</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bwMode="auto">
          <a:xfrm>
            <a:off x="990600" y="609600"/>
            <a:ext cx="7010400" cy="838200"/>
          </a:xfrm>
          <a:noFill/>
          <a:ln cap="flat">
            <a:miter lim="800000"/>
            <a:headEnd/>
            <a:tailEnd/>
          </a:ln>
        </p:spPr>
        <p:txBody>
          <a:bodyPr vert="horz" wrap="square" lIns="90000" tIns="46800" rIns="90000" bIns="46800" numCol="1" anchor="t" anchorCtr="0" compatLnSpc="1">
            <a:prstTxWarp prst="textNoShape">
              <a:avLst/>
            </a:prstTxWarp>
          </a:bodyPr>
          <a:lstStyle/>
          <a:p>
            <a:r>
              <a:rPr lang="zh-TW" altLang="en-US" sz="3600">
                <a:solidFill>
                  <a:srgbClr val="000066"/>
                </a:solidFill>
                <a:effectLst>
                  <a:outerShdw blurRad="38100" dist="38100" dir="2700000" algn="tl">
                    <a:srgbClr val="C0C0C0"/>
                  </a:outerShdw>
                </a:effectLst>
                <a:latin typeface="標楷體" pitchFamily="65" charset="-120"/>
                <a:ea typeface="標楷體" pitchFamily="65" charset="-120"/>
              </a:rPr>
              <a:t>七、</a:t>
            </a:r>
            <a:r>
              <a:rPr kumimoji="1" lang="zh-TW" altLang="en-US" sz="3600">
                <a:solidFill>
                  <a:srgbClr val="000066"/>
                </a:solidFill>
                <a:effectLst>
                  <a:outerShdw blurRad="38100" dist="38100" dir="2700000" algn="tl">
                    <a:srgbClr val="C0C0C0"/>
                  </a:outerShdw>
                </a:effectLst>
                <a:latin typeface="標楷體" pitchFamily="65" charset="-120"/>
                <a:ea typeface="標楷體" pitchFamily="65" charset="-120"/>
              </a:rPr>
              <a:t>稽核</a:t>
            </a:r>
            <a:r>
              <a:rPr kumimoji="1" lang="en-US" altLang="zh-TW" sz="3600">
                <a:solidFill>
                  <a:srgbClr val="000066"/>
                </a:solidFill>
                <a:effectLst>
                  <a:outerShdw blurRad="38100" dist="38100" dir="2700000" algn="tl">
                    <a:srgbClr val="C0C0C0"/>
                  </a:outerShdw>
                </a:effectLst>
                <a:latin typeface="標楷體" pitchFamily="65" charset="-120"/>
                <a:ea typeface="標楷體" pitchFamily="65" charset="-120"/>
              </a:rPr>
              <a:t>(</a:t>
            </a:r>
            <a:r>
              <a:rPr kumimoji="1" lang="zh-TW" altLang="en-US" sz="3600">
                <a:solidFill>
                  <a:srgbClr val="000066"/>
                </a:solidFill>
                <a:effectLst>
                  <a:outerShdw blurRad="38100" dist="38100" dir="2700000" algn="tl">
                    <a:srgbClr val="C0C0C0"/>
                  </a:outerShdw>
                </a:effectLst>
                <a:latin typeface="標楷體" pitchFamily="65" charset="-120"/>
                <a:ea typeface="標楷體" pitchFamily="65" charset="-120"/>
              </a:rPr>
              <a:t>一</a:t>
            </a:r>
            <a:r>
              <a:rPr kumimoji="1" lang="en-US" altLang="zh-TW" sz="3600">
                <a:solidFill>
                  <a:srgbClr val="000066"/>
                </a:solidFill>
                <a:effectLst>
                  <a:outerShdw blurRad="38100" dist="38100" dir="2700000" algn="tl">
                    <a:srgbClr val="C0C0C0"/>
                  </a:outerShdw>
                </a:effectLst>
                <a:latin typeface="標楷體" pitchFamily="65" charset="-120"/>
                <a:ea typeface="標楷體" pitchFamily="65" charset="-120"/>
              </a:rPr>
              <a:t>)</a:t>
            </a:r>
            <a:br>
              <a:rPr kumimoji="1" lang="en-US" altLang="zh-TW" sz="3600">
                <a:solidFill>
                  <a:srgbClr val="000066"/>
                </a:solidFill>
                <a:effectLst>
                  <a:outerShdw blurRad="38100" dist="38100" dir="2700000" algn="tl">
                    <a:srgbClr val="C0C0C0"/>
                  </a:outerShdw>
                </a:effectLst>
                <a:latin typeface="標楷體" pitchFamily="65" charset="-120"/>
                <a:ea typeface="標楷體" pitchFamily="65" charset="-120"/>
              </a:rPr>
            </a:br>
            <a:endParaRPr kumimoji="1" lang="en-US" altLang="zh-TW" sz="3600">
              <a:solidFill>
                <a:srgbClr val="000066"/>
              </a:solidFill>
              <a:effectLst>
                <a:outerShdw blurRad="38100" dist="38100" dir="2700000" algn="tl">
                  <a:srgbClr val="C0C0C0"/>
                </a:outerShdw>
              </a:effectLst>
              <a:latin typeface="標楷體" pitchFamily="65" charset="-120"/>
              <a:ea typeface="標楷體" pitchFamily="65" charset="-120"/>
            </a:endParaRPr>
          </a:p>
        </p:txBody>
      </p:sp>
      <p:sp>
        <p:nvSpPr>
          <p:cNvPr id="215043" name="Rectangle 3"/>
          <p:cNvSpPr>
            <a:spLocks noChangeArrowheads="1"/>
          </p:cNvSpPr>
          <p:nvPr/>
        </p:nvSpPr>
        <p:spPr bwMode="auto">
          <a:xfrm>
            <a:off x="914400" y="1524000"/>
            <a:ext cx="6934200" cy="76200"/>
          </a:xfrm>
          <a:prstGeom prst="rect">
            <a:avLst/>
          </a:prstGeom>
          <a:gradFill rotWithShape="1">
            <a:gsLst>
              <a:gs pos="0">
                <a:srgbClr val="993366">
                  <a:gamma/>
                  <a:shade val="46275"/>
                  <a:invGamma/>
                </a:srgbClr>
              </a:gs>
              <a:gs pos="50000">
                <a:srgbClr val="993366"/>
              </a:gs>
              <a:gs pos="100000">
                <a:srgbClr val="993366">
                  <a:gamma/>
                  <a:shade val="46275"/>
                  <a:invGamma/>
                </a:srgbClr>
              </a:gs>
            </a:gsLst>
            <a:lin ang="0" scaled="1"/>
          </a:gradFill>
          <a:ln w="9525">
            <a:solidFill>
              <a:schemeClr val="tx1"/>
            </a:solidFill>
            <a:miter lim="800000"/>
            <a:headEnd/>
            <a:tailEnd/>
          </a:ln>
          <a:effectLst/>
        </p:spPr>
        <p:txBody>
          <a:bodyPr wrap="none" anchor="ctr"/>
          <a:lstStyle/>
          <a:p>
            <a:endParaRPr lang="zh-TW" altLang="en-US"/>
          </a:p>
        </p:txBody>
      </p:sp>
      <p:sp>
        <p:nvSpPr>
          <p:cNvPr id="215044" name="Rectangle 4"/>
          <p:cNvSpPr>
            <a:spLocks noGrp="1" noChangeArrowheads="1"/>
          </p:cNvSpPr>
          <p:nvPr>
            <p:ph type="body" sz="half" idx="1"/>
          </p:nvPr>
        </p:nvSpPr>
        <p:spPr bwMode="auto">
          <a:xfrm>
            <a:off x="395288" y="2133600"/>
            <a:ext cx="8569325" cy="360045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
            </a:pPr>
            <a:r>
              <a:rPr lang="zh-TW" altLang="en-US" sz="2800" b="1">
                <a:solidFill>
                  <a:srgbClr val="000099"/>
                </a:solidFill>
                <a:latin typeface="標楷體" pitchFamily="65" charset="-120"/>
                <a:ea typeface="標楷體" pitchFamily="65" charset="-120"/>
              </a:rPr>
              <a:t>目的</a:t>
            </a:r>
            <a:r>
              <a:rPr lang="en-US" altLang="zh-TW" sz="2800" b="1">
                <a:solidFill>
                  <a:srgbClr val="000099"/>
                </a:solidFill>
                <a:latin typeface="標楷體" pitchFamily="65" charset="-120"/>
                <a:ea typeface="標楷體" pitchFamily="65" charset="-120"/>
              </a:rPr>
              <a:t>:</a:t>
            </a:r>
          </a:p>
          <a:p>
            <a:pPr lvl="1">
              <a:lnSpc>
                <a:spcPct val="90000"/>
              </a:lnSpc>
              <a:buFont typeface="Wingdings" pitchFamily="2" charset="2"/>
              <a:buBlip>
                <a:blip r:embed="rId3"/>
              </a:buBlip>
            </a:pPr>
            <a:r>
              <a:rPr lang="zh-TW" altLang="en-US" sz="2400" b="1">
                <a:solidFill>
                  <a:srgbClr val="008000"/>
                </a:solidFill>
                <a:latin typeface="標楷體" pitchFamily="65" charset="-120"/>
                <a:ea typeface="標楷體" pitchFamily="65" charset="-120"/>
              </a:rPr>
              <a:t>整體資安作為成效之檢驗</a:t>
            </a:r>
            <a:r>
              <a:rPr lang="zh-TW" altLang="en-US" sz="2400" b="1">
                <a:solidFill>
                  <a:srgbClr val="006600"/>
                </a:solidFill>
                <a:latin typeface="標楷體" pitchFamily="65" charset="-120"/>
                <a:ea typeface="標楷體" pitchFamily="65" charset="-120"/>
              </a:rPr>
              <a:t>。</a:t>
            </a:r>
            <a:endParaRPr lang="zh-TW" altLang="en-US" sz="2400" b="1">
              <a:solidFill>
                <a:srgbClr val="008000"/>
              </a:solidFill>
              <a:latin typeface="標楷體" pitchFamily="65" charset="-120"/>
              <a:ea typeface="標楷體" pitchFamily="65" charset="-120"/>
            </a:endParaRPr>
          </a:p>
          <a:p>
            <a:pPr lvl="1">
              <a:lnSpc>
                <a:spcPct val="90000"/>
              </a:lnSpc>
              <a:buFont typeface="Wingdings" pitchFamily="2" charset="2"/>
              <a:buBlip>
                <a:blip r:embed="rId3"/>
              </a:buBlip>
            </a:pPr>
            <a:r>
              <a:rPr lang="zh-TW" altLang="en-US" sz="2400" b="1">
                <a:solidFill>
                  <a:srgbClr val="008000"/>
                </a:solidFill>
                <a:latin typeface="標楷體" pitchFamily="65" charset="-120"/>
                <a:ea typeface="標楷體" pitchFamily="65" charset="-120"/>
              </a:rPr>
              <a:t>強化資安政策推動之效果</a:t>
            </a:r>
            <a:r>
              <a:rPr lang="zh-TW" altLang="en-US" sz="2400" b="1">
                <a:solidFill>
                  <a:srgbClr val="006600"/>
                </a:solidFill>
                <a:latin typeface="標楷體" pitchFamily="65" charset="-120"/>
                <a:ea typeface="標楷體" pitchFamily="65" charset="-120"/>
              </a:rPr>
              <a:t>。</a:t>
            </a:r>
            <a:endParaRPr lang="zh-TW" altLang="en-US" sz="2400" b="1">
              <a:solidFill>
                <a:srgbClr val="008000"/>
              </a:solidFill>
              <a:latin typeface="標楷體" pitchFamily="65" charset="-120"/>
              <a:ea typeface="標楷體" pitchFamily="65" charset="-120"/>
            </a:endParaRPr>
          </a:p>
          <a:p>
            <a:pPr>
              <a:lnSpc>
                <a:spcPct val="90000"/>
              </a:lnSpc>
            </a:pPr>
            <a:r>
              <a:rPr lang="zh-TW" altLang="en-US" sz="2800" b="1">
                <a:solidFill>
                  <a:srgbClr val="000066"/>
                </a:solidFill>
                <a:latin typeface="標楷體" pitchFamily="65" charset="-120"/>
                <a:ea typeface="標楷體" pitchFamily="65" charset="-120"/>
              </a:rPr>
              <a:t>依據</a:t>
            </a:r>
            <a:r>
              <a:rPr lang="en-US" altLang="zh-TW" sz="2800" b="1">
                <a:solidFill>
                  <a:srgbClr val="000099"/>
                </a:solidFill>
                <a:latin typeface="標楷體" pitchFamily="65" charset="-120"/>
                <a:ea typeface="標楷體" pitchFamily="65" charset="-120"/>
              </a:rPr>
              <a:t>:</a:t>
            </a:r>
            <a:endParaRPr lang="en-US" altLang="zh-TW" sz="2800" b="1">
              <a:solidFill>
                <a:srgbClr val="000066"/>
              </a:solidFill>
              <a:latin typeface="標楷體" pitchFamily="65" charset="-120"/>
              <a:ea typeface="標楷體" pitchFamily="65" charset="-120"/>
            </a:endParaRPr>
          </a:p>
          <a:p>
            <a:pPr lvl="1">
              <a:lnSpc>
                <a:spcPct val="90000"/>
              </a:lnSpc>
              <a:buClr>
                <a:schemeClr val="hlink"/>
              </a:buClr>
              <a:buFont typeface="Wingdings" pitchFamily="2" charset="2"/>
              <a:buChar char="§"/>
            </a:pPr>
            <a:r>
              <a:rPr lang="zh-TW" altLang="en-US" sz="2400" b="1">
                <a:solidFill>
                  <a:srgbClr val="006600"/>
                </a:solidFill>
                <a:latin typeface="標楷體" pitchFamily="65" charset="-120"/>
                <a:ea typeface="標楷體" pitchFamily="65" charset="-120"/>
              </a:rPr>
              <a:t>法務部及所屬機關資訊安全稽核作業規定。</a:t>
            </a:r>
            <a:endParaRPr lang="zh-TW" altLang="en-US" sz="2400" b="1">
              <a:latin typeface="標楷體" pitchFamily="65" charset="-120"/>
              <a:ea typeface="標楷體" pitchFamily="65" charset="-120"/>
            </a:endParaRPr>
          </a:p>
          <a:p>
            <a:pPr>
              <a:lnSpc>
                <a:spcPct val="90000"/>
              </a:lnSpc>
            </a:pPr>
            <a:r>
              <a:rPr lang="zh-TW" altLang="en-US" sz="2800" b="1">
                <a:solidFill>
                  <a:srgbClr val="000066"/>
                </a:solidFill>
                <a:latin typeface="標楷體" pitchFamily="65" charset="-120"/>
                <a:ea typeface="標楷體" pitchFamily="65" charset="-120"/>
              </a:rPr>
              <a:t>組織</a:t>
            </a:r>
            <a:r>
              <a:rPr lang="en-US" altLang="zh-TW" sz="2800" b="1">
                <a:solidFill>
                  <a:srgbClr val="000066"/>
                </a:solidFill>
                <a:latin typeface="標楷體" pitchFamily="65" charset="-120"/>
                <a:ea typeface="標楷體" pitchFamily="65" charset="-120"/>
              </a:rPr>
              <a:t>:</a:t>
            </a:r>
          </a:p>
          <a:p>
            <a:pPr lvl="1">
              <a:lnSpc>
                <a:spcPct val="90000"/>
              </a:lnSpc>
              <a:buClr>
                <a:schemeClr val="hlink"/>
              </a:buClr>
              <a:buFont typeface="Wingdings" pitchFamily="2" charset="2"/>
              <a:buChar char="§"/>
            </a:pPr>
            <a:r>
              <a:rPr lang="zh-TW" altLang="en-US" sz="2400" b="1">
                <a:solidFill>
                  <a:srgbClr val="006600"/>
                </a:solidFill>
                <a:latin typeface="標楷體" pitchFamily="65" charset="-120"/>
                <a:ea typeface="標楷體" pitchFamily="65" charset="-120"/>
              </a:rPr>
              <a:t>法務部資訊安全稽核小組</a:t>
            </a:r>
            <a:r>
              <a:rPr lang="en-US" altLang="zh-TW" sz="2400" b="1">
                <a:solidFill>
                  <a:srgbClr val="006600"/>
                </a:solidFill>
                <a:latin typeface="標楷體" pitchFamily="65" charset="-120"/>
                <a:ea typeface="標楷體" pitchFamily="65" charset="-120"/>
              </a:rPr>
              <a:t>,</a:t>
            </a:r>
            <a:r>
              <a:rPr lang="zh-TW" altLang="en-US" sz="2400" b="1">
                <a:solidFill>
                  <a:srgbClr val="006600"/>
                </a:solidFill>
                <a:latin typeface="標楷體" pitchFamily="65" charset="-120"/>
                <a:ea typeface="標楷體" pitchFamily="65" charset="-120"/>
              </a:rPr>
              <a:t>資訊處處長擔任召集人，成員由檢察、矯正、政風等代表組成。</a:t>
            </a:r>
          </a:p>
          <a:p>
            <a:pPr lvl="1">
              <a:lnSpc>
                <a:spcPct val="90000"/>
              </a:lnSpc>
              <a:buFont typeface="Wingdings" pitchFamily="2" charset="2"/>
              <a:buBlip>
                <a:blip r:embed="rId3"/>
              </a:buBlip>
            </a:pPr>
            <a:endParaRPr lang="zh-TW" altLang="en-US" sz="2400" b="1">
              <a:solidFill>
                <a:srgbClr val="008000"/>
              </a:solidFill>
              <a:latin typeface="標楷體" pitchFamily="65" charset="-120"/>
              <a:ea typeface="標楷體" pitchFamily="65" charset="-120"/>
            </a:endParaRPr>
          </a:p>
          <a:p>
            <a:pPr>
              <a:lnSpc>
                <a:spcPct val="90000"/>
              </a:lnSpc>
              <a:buFont typeface="Wingdings" pitchFamily="2" charset="2"/>
              <a:buNone/>
            </a:pPr>
            <a:endParaRPr lang="en-US" altLang="zh-TW" b="1">
              <a:solidFill>
                <a:srgbClr val="008000"/>
              </a:solidFill>
              <a:latin typeface="標楷體" pitchFamily="65" charset="-120"/>
              <a:ea typeface="標楷體" pitchFamily="65" charset="-120"/>
            </a:endParaRPr>
          </a:p>
        </p:txBody>
      </p:sp>
    </p:spTree>
    <p:custDataLst>
      <p:tags r:id="rId1"/>
    </p:custData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bwMode="auto">
          <a:xfrm>
            <a:off x="990600" y="609600"/>
            <a:ext cx="7010400" cy="838200"/>
          </a:xfrm>
          <a:noFill/>
          <a:ln cap="flat">
            <a:miter lim="800000"/>
            <a:headEnd/>
            <a:tailEnd/>
          </a:ln>
        </p:spPr>
        <p:txBody>
          <a:bodyPr vert="horz" wrap="square" lIns="90000" tIns="46800" rIns="90000" bIns="46800" numCol="1" anchor="t" anchorCtr="0" compatLnSpc="1">
            <a:prstTxWarp prst="textNoShape">
              <a:avLst/>
            </a:prstTxWarp>
          </a:bodyPr>
          <a:lstStyle/>
          <a:p>
            <a:r>
              <a:rPr kumimoji="1" lang="zh-TW" altLang="en-US" sz="3600">
                <a:solidFill>
                  <a:srgbClr val="000066"/>
                </a:solidFill>
                <a:effectLst>
                  <a:outerShdw blurRad="38100" dist="38100" dir="2700000" algn="tl">
                    <a:srgbClr val="C0C0C0"/>
                  </a:outerShdw>
                </a:effectLst>
                <a:latin typeface="標楷體" pitchFamily="65" charset="-120"/>
                <a:ea typeface="標楷體" pitchFamily="65" charset="-120"/>
              </a:rPr>
              <a:t>七、稽核</a:t>
            </a:r>
            <a:r>
              <a:rPr kumimoji="1" lang="en-US" altLang="zh-TW" sz="3600">
                <a:solidFill>
                  <a:srgbClr val="000066"/>
                </a:solidFill>
                <a:effectLst>
                  <a:outerShdw blurRad="38100" dist="38100" dir="2700000" algn="tl">
                    <a:srgbClr val="C0C0C0"/>
                  </a:outerShdw>
                </a:effectLst>
                <a:latin typeface="標楷體" pitchFamily="65" charset="-120"/>
                <a:ea typeface="標楷體" pitchFamily="65" charset="-120"/>
              </a:rPr>
              <a:t>(</a:t>
            </a:r>
            <a:r>
              <a:rPr kumimoji="1" lang="zh-TW" altLang="en-US" sz="3600">
                <a:solidFill>
                  <a:srgbClr val="000066"/>
                </a:solidFill>
                <a:effectLst>
                  <a:outerShdw blurRad="38100" dist="38100" dir="2700000" algn="tl">
                    <a:srgbClr val="C0C0C0"/>
                  </a:outerShdw>
                </a:effectLst>
                <a:latin typeface="標楷體" pitchFamily="65" charset="-120"/>
                <a:ea typeface="標楷體" pitchFamily="65" charset="-120"/>
              </a:rPr>
              <a:t>二</a:t>
            </a:r>
            <a:r>
              <a:rPr kumimoji="1" lang="en-US" altLang="zh-TW" sz="3600">
                <a:solidFill>
                  <a:srgbClr val="000066"/>
                </a:solidFill>
                <a:effectLst>
                  <a:outerShdw blurRad="38100" dist="38100" dir="2700000" algn="tl">
                    <a:srgbClr val="C0C0C0"/>
                  </a:outerShdw>
                </a:effectLst>
                <a:latin typeface="標楷體" pitchFamily="65" charset="-120"/>
                <a:ea typeface="標楷體" pitchFamily="65" charset="-120"/>
              </a:rPr>
              <a:t>)</a:t>
            </a:r>
            <a:br>
              <a:rPr kumimoji="1" lang="en-US" altLang="zh-TW" sz="3600">
                <a:solidFill>
                  <a:srgbClr val="000066"/>
                </a:solidFill>
                <a:effectLst>
                  <a:outerShdw blurRad="38100" dist="38100" dir="2700000" algn="tl">
                    <a:srgbClr val="C0C0C0"/>
                  </a:outerShdw>
                </a:effectLst>
                <a:latin typeface="標楷體" pitchFamily="65" charset="-120"/>
                <a:ea typeface="標楷體" pitchFamily="65" charset="-120"/>
              </a:rPr>
            </a:br>
            <a:endParaRPr kumimoji="1" lang="en-US" altLang="zh-TW" sz="3600">
              <a:solidFill>
                <a:srgbClr val="000066"/>
              </a:solidFill>
              <a:effectLst>
                <a:outerShdw blurRad="38100" dist="38100" dir="2700000" algn="tl">
                  <a:srgbClr val="C0C0C0"/>
                </a:outerShdw>
              </a:effectLst>
              <a:latin typeface="標楷體" pitchFamily="65" charset="-120"/>
              <a:ea typeface="標楷體" pitchFamily="65" charset="-120"/>
            </a:endParaRPr>
          </a:p>
        </p:txBody>
      </p:sp>
      <p:sp>
        <p:nvSpPr>
          <p:cNvPr id="216067" name="Rectangle 3"/>
          <p:cNvSpPr>
            <a:spLocks noChangeArrowheads="1"/>
          </p:cNvSpPr>
          <p:nvPr/>
        </p:nvSpPr>
        <p:spPr bwMode="auto">
          <a:xfrm>
            <a:off x="914400" y="1524000"/>
            <a:ext cx="6934200" cy="76200"/>
          </a:xfrm>
          <a:prstGeom prst="rect">
            <a:avLst/>
          </a:prstGeom>
          <a:gradFill rotWithShape="1">
            <a:gsLst>
              <a:gs pos="0">
                <a:srgbClr val="993366">
                  <a:gamma/>
                  <a:shade val="46275"/>
                  <a:invGamma/>
                </a:srgbClr>
              </a:gs>
              <a:gs pos="50000">
                <a:srgbClr val="993366"/>
              </a:gs>
              <a:gs pos="100000">
                <a:srgbClr val="993366">
                  <a:gamma/>
                  <a:shade val="46275"/>
                  <a:invGamma/>
                </a:srgbClr>
              </a:gs>
            </a:gsLst>
            <a:lin ang="0" scaled="1"/>
          </a:gradFill>
          <a:ln w="9525">
            <a:solidFill>
              <a:schemeClr val="tx1"/>
            </a:solidFill>
            <a:miter lim="800000"/>
            <a:headEnd/>
            <a:tailEnd/>
          </a:ln>
          <a:effectLst/>
        </p:spPr>
        <p:txBody>
          <a:bodyPr wrap="none" anchor="ctr"/>
          <a:lstStyle/>
          <a:p>
            <a:endParaRPr lang="zh-TW" altLang="en-US"/>
          </a:p>
        </p:txBody>
      </p:sp>
      <p:sp>
        <p:nvSpPr>
          <p:cNvPr id="216068" name="Rectangle 4"/>
          <p:cNvSpPr>
            <a:spLocks noGrp="1" noChangeArrowheads="1"/>
          </p:cNvSpPr>
          <p:nvPr>
            <p:ph type="body" sz="half" idx="1"/>
          </p:nvPr>
        </p:nvSpPr>
        <p:spPr bwMode="auto">
          <a:xfrm>
            <a:off x="395288" y="2133600"/>
            <a:ext cx="8569325" cy="360045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r>
              <a:rPr lang="zh-TW" altLang="en-US" b="1">
                <a:solidFill>
                  <a:srgbClr val="000099"/>
                </a:solidFill>
                <a:latin typeface="標楷體" pitchFamily="65" charset="-120"/>
                <a:ea typeface="標楷體" pitchFamily="65" charset="-120"/>
              </a:rPr>
              <a:t>施行方式</a:t>
            </a:r>
            <a:r>
              <a:rPr lang="en-US" altLang="zh-TW" b="1">
                <a:solidFill>
                  <a:srgbClr val="000099"/>
                </a:solidFill>
                <a:latin typeface="標楷體" pitchFamily="65" charset="-120"/>
                <a:ea typeface="標楷體" pitchFamily="65" charset="-120"/>
              </a:rPr>
              <a:t>:</a:t>
            </a:r>
          </a:p>
          <a:p>
            <a:pPr lvl="1">
              <a:buFont typeface="Wingdings" pitchFamily="2" charset="2"/>
              <a:buBlip>
                <a:blip r:embed="rId3"/>
              </a:buBlip>
            </a:pPr>
            <a:r>
              <a:rPr lang="zh-TW" altLang="en-US" b="1">
                <a:ea typeface="標楷體" pitchFamily="65" charset="-120"/>
              </a:rPr>
              <a:t>資安外部稽核作業</a:t>
            </a:r>
            <a:endParaRPr lang="zh-TW" altLang="en-US" sz="2400" b="1">
              <a:solidFill>
                <a:srgbClr val="006600"/>
              </a:solidFill>
              <a:latin typeface="標楷體" pitchFamily="65" charset="-120"/>
              <a:ea typeface="標楷體" pitchFamily="65" charset="-120"/>
            </a:endParaRPr>
          </a:p>
          <a:p>
            <a:pPr lvl="2">
              <a:buFontTx/>
              <a:buChar char="•"/>
            </a:pPr>
            <a:r>
              <a:rPr lang="zh-TW" altLang="en-US">
                <a:solidFill>
                  <a:srgbClr val="008000"/>
                </a:solidFill>
                <a:latin typeface="標楷體" pitchFamily="65" charset="-120"/>
                <a:ea typeface="標楷體" pitchFamily="65" charset="-120"/>
              </a:rPr>
              <a:t>書面查核</a:t>
            </a:r>
            <a:r>
              <a:rPr lang="en-US" altLang="zh-TW">
                <a:solidFill>
                  <a:srgbClr val="008000"/>
                </a:solidFill>
                <a:latin typeface="標楷體" pitchFamily="65" charset="-120"/>
                <a:ea typeface="標楷體" pitchFamily="65" charset="-120"/>
              </a:rPr>
              <a:t>(</a:t>
            </a:r>
            <a:r>
              <a:rPr lang="zh-TW" altLang="en-US">
                <a:solidFill>
                  <a:srgbClr val="008000"/>
                </a:solidFill>
                <a:latin typeface="標楷體" pitchFamily="65" charset="-120"/>
                <a:ea typeface="標楷體" pitchFamily="65" charset="-120"/>
              </a:rPr>
              <a:t>全面</a:t>
            </a:r>
            <a:r>
              <a:rPr lang="en-US" altLang="zh-TW">
                <a:solidFill>
                  <a:srgbClr val="008000"/>
                </a:solidFill>
                <a:latin typeface="標楷體" pitchFamily="65" charset="-120"/>
                <a:ea typeface="標楷體" pitchFamily="65" charset="-120"/>
              </a:rPr>
              <a:t>)</a:t>
            </a:r>
          </a:p>
          <a:p>
            <a:pPr lvl="2">
              <a:buFontTx/>
              <a:buChar char="•"/>
            </a:pPr>
            <a:r>
              <a:rPr lang="zh-TW" altLang="en-US">
                <a:solidFill>
                  <a:srgbClr val="008000"/>
                </a:solidFill>
                <a:latin typeface="標楷體" pitchFamily="65" charset="-120"/>
                <a:ea typeface="標楷體" pitchFamily="65" charset="-120"/>
              </a:rPr>
              <a:t>實地查核</a:t>
            </a:r>
            <a:r>
              <a:rPr lang="en-US" altLang="zh-TW">
                <a:solidFill>
                  <a:srgbClr val="008000"/>
                </a:solidFill>
                <a:latin typeface="標楷體" pitchFamily="65" charset="-120"/>
                <a:ea typeface="標楷體" pitchFamily="65" charset="-120"/>
              </a:rPr>
              <a:t>(</a:t>
            </a:r>
            <a:r>
              <a:rPr lang="zh-TW" altLang="en-US">
                <a:solidFill>
                  <a:srgbClr val="008000"/>
                </a:solidFill>
                <a:ea typeface="標楷體" pitchFamily="65" charset="-120"/>
              </a:rPr>
              <a:t>每年</a:t>
            </a:r>
            <a:r>
              <a:rPr lang="zh-TW" altLang="en-US">
                <a:solidFill>
                  <a:srgbClr val="008000"/>
                </a:solidFill>
                <a:latin typeface="標楷體" pitchFamily="65" charset="-120"/>
                <a:ea typeface="標楷體" pitchFamily="65" charset="-120"/>
              </a:rPr>
              <a:t>擇定</a:t>
            </a:r>
            <a:r>
              <a:rPr lang="en-US" altLang="zh-TW">
                <a:solidFill>
                  <a:srgbClr val="008000"/>
                </a:solidFill>
                <a:latin typeface="標楷體" pitchFamily="65" charset="-120"/>
                <a:ea typeface="標楷體" pitchFamily="65" charset="-120"/>
              </a:rPr>
              <a:t>5-6</a:t>
            </a:r>
            <a:r>
              <a:rPr lang="zh-TW" altLang="en-US">
                <a:solidFill>
                  <a:srgbClr val="008000"/>
                </a:solidFill>
                <a:latin typeface="標楷體" pitchFamily="65" charset="-120"/>
                <a:ea typeface="標楷體" pitchFamily="65" charset="-120"/>
              </a:rPr>
              <a:t>個所屬機關</a:t>
            </a:r>
            <a:r>
              <a:rPr lang="en-US" altLang="zh-TW">
                <a:solidFill>
                  <a:srgbClr val="008000"/>
                </a:solidFill>
                <a:latin typeface="標楷體" pitchFamily="65" charset="-120"/>
                <a:ea typeface="標楷體" pitchFamily="65" charset="-120"/>
              </a:rPr>
              <a:t>)</a:t>
            </a:r>
          </a:p>
          <a:p>
            <a:pPr lvl="1">
              <a:buFont typeface="Wingdings" pitchFamily="2" charset="2"/>
              <a:buBlip>
                <a:blip r:embed="rId3"/>
              </a:buBlip>
            </a:pPr>
            <a:r>
              <a:rPr lang="zh-TW" altLang="en-US" b="1">
                <a:ea typeface="標楷體" pitchFamily="65" charset="-120"/>
              </a:rPr>
              <a:t>資安內部稽核作業</a:t>
            </a:r>
            <a:r>
              <a:rPr lang="en-US" altLang="zh-TW" b="1">
                <a:ea typeface="標楷體" pitchFamily="65" charset="-120"/>
              </a:rPr>
              <a:t>(</a:t>
            </a:r>
            <a:r>
              <a:rPr lang="zh-TW" altLang="en-US" b="1">
                <a:ea typeface="標楷體" pitchFamily="65" charset="-120"/>
              </a:rPr>
              <a:t>法務部各司處</a:t>
            </a:r>
            <a:r>
              <a:rPr lang="en-US" altLang="zh-TW" b="1">
                <a:ea typeface="標楷體" pitchFamily="65" charset="-120"/>
              </a:rPr>
              <a:t>)</a:t>
            </a:r>
            <a:endParaRPr lang="en-US" altLang="zh-TW" sz="2400" b="1">
              <a:latin typeface="標楷體" pitchFamily="65" charset="-120"/>
              <a:ea typeface="標楷體" pitchFamily="65" charset="-120"/>
            </a:endParaRPr>
          </a:p>
          <a:p>
            <a:pPr lvl="1">
              <a:buFont typeface="Wingdings" pitchFamily="2" charset="2"/>
              <a:buBlip>
                <a:blip r:embed="rId3"/>
              </a:buBlip>
            </a:pPr>
            <a:r>
              <a:rPr lang="zh-TW" altLang="en-US" b="1">
                <a:latin typeface="標楷體" pitchFamily="65" charset="-120"/>
                <a:ea typeface="標楷體" pitchFamily="65" charset="-120"/>
              </a:rPr>
              <a:t>定期</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不定期</a:t>
            </a:r>
          </a:p>
          <a:p>
            <a:pPr lvl="1">
              <a:buFont typeface="Wingdings" pitchFamily="2" charset="2"/>
              <a:buBlip>
                <a:blip r:embed="rId3"/>
              </a:buBlip>
            </a:pPr>
            <a:r>
              <a:rPr lang="zh-TW" altLang="en-US" b="1">
                <a:latin typeface="標楷體" pitchFamily="65" charset="-120"/>
                <a:ea typeface="標楷體" pitchFamily="65" charset="-120"/>
              </a:rPr>
              <a:t>程序查核</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實質查核</a:t>
            </a:r>
          </a:p>
          <a:p>
            <a:pPr lvl="1">
              <a:buFont typeface="Wingdings" pitchFamily="2" charset="2"/>
              <a:buBlip>
                <a:blip r:embed="rId3"/>
              </a:buBlip>
            </a:pPr>
            <a:r>
              <a:rPr lang="zh-TW" altLang="en-US" b="1">
                <a:latin typeface="標楷體" pitchFamily="65" charset="-120"/>
                <a:ea typeface="標楷體" pitchFamily="65" charset="-120"/>
              </a:rPr>
              <a:t>資訊處內部的資安內控機制</a:t>
            </a:r>
          </a:p>
        </p:txBody>
      </p:sp>
    </p:spTree>
    <p:custDataLst>
      <p:tags r:id="rId1"/>
    </p:custData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marL="0" indent="0" algn="ctr">
              <a:buNone/>
            </a:pPr>
            <a:r>
              <a:rPr lang="zh-TW" altLang="en-US" sz="4000" dirty="0"/>
              <a:t>個資法施行前，各界疑慮重點彙</a:t>
            </a:r>
            <a:r>
              <a:rPr lang="zh-TW" altLang="en-US" sz="4000" dirty="0" smtClean="0"/>
              <a:t>整</a:t>
            </a:r>
            <a:endParaRPr lang="en-US" altLang="zh-TW" sz="4000" dirty="0"/>
          </a:p>
          <a:p>
            <a:pPr marL="0" indent="0" algn="ctr">
              <a:buNone/>
            </a:pPr>
            <a:endParaRPr lang="en-US" altLang="zh-TW" sz="4000" dirty="0" smtClean="0"/>
          </a:p>
          <a:p>
            <a:pPr marL="0" indent="0" algn="ctr">
              <a:buNone/>
            </a:pPr>
            <a:r>
              <a:rPr lang="en-US" altLang="zh-TW" sz="2400" dirty="0" smtClean="0"/>
              <a:t>SOUCE:</a:t>
            </a:r>
            <a:r>
              <a:rPr lang="zh-TW" altLang="en-US" sz="2400" dirty="0" smtClean="0"/>
              <a:t>法務部法律事務司</a:t>
            </a:r>
            <a:r>
              <a:rPr lang="en-US" altLang="zh-TW" sz="2400" dirty="0" smtClean="0"/>
              <a:t>,101.4.</a:t>
            </a:r>
            <a:endParaRPr lang="zh-TW" altLang="en-US" sz="4000" dirty="0"/>
          </a:p>
        </p:txBody>
      </p:sp>
    </p:spTree>
    <p:extLst>
      <p:ext uri="{BB962C8B-B14F-4D97-AF65-F5344CB8AC3E}">
        <p14:creationId xmlns:p14="http://schemas.microsoft.com/office/powerpoint/2010/main" val="30262701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個資法</a:t>
            </a:r>
            <a:r>
              <a:rPr lang="zh-TW" altLang="en-US" dirty="0" smtClean="0"/>
              <a:t>施行各界</a:t>
            </a:r>
            <a:r>
              <a:rPr lang="zh-TW" altLang="en-US" dirty="0"/>
              <a:t>疑慮重點彙</a:t>
            </a:r>
            <a:r>
              <a:rPr lang="zh-TW" altLang="en-US" dirty="0" smtClean="0"/>
              <a:t>整</a:t>
            </a:r>
            <a:r>
              <a:rPr lang="en-US" altLang="zh-TW" dirty="0" smtClean="0"/>
              <a:t>(1)</a:t>
            </a:r>
            <a:r>
              <a:rPr lang="zh-TW" altLang="en-US" dirty="0"/>
              <a:t/>
            </a:r>
            <a:br>
              <a:rPr lang="zh-TW" altLang="en-US" dirty="0"/>
            </a:br>
            <a:endParaRPr lang="zh-TW" altLang="en-US" dirty="0"/>
          </a:p>
        </p:txBody>
      </p:sp>
      <p:sp>
        <p:nvSpPr>
          <p:cNvPr id="3" name="內容版面配置區 2"/>
          <p:cNvSpPr>
            <a:spLocks noGrp="1"/>
          </p:cNvSpPr>
          <p:nvPr>
            <p:ph idx="1"/>
          </p:nvPr>
        </p:nvSpPr>
        <p:spPr>
          <a:xfrm>
            <a:off x="457200" y="1412776"/>
            <a:ext cx="8229600" cy="4713387"/>
          </a:xfrm>
        </p:spPr>
        <p:txBody>
          <a:bodyPr/>
          <a:lstStyle/>
          <a:p>
            <a:r>
              <a:rPr lang="zh-TW" altLang="en-US" dirty="0" smtClean="0"/>
              <a:t>新法第六條特種資料如何界定</a:t>
            </a:r>
            <a:r>
              <a:rPr lang="en-US" altLang="zh-TW" dirty="0" smtClean="0"/>
              <a:t>?(</a:t>
            </a:r>
            <a:r>
              <a:rPr lang="zh-TW" altLang="en-US" dirty="0" smtClean="0"/>
              <a:t>何謂病歷、醫療、健康檢查等</a:t>
            </a:r>
            <a:r>
              <a:rPr lang="en-US" altLang="zh-TW" dirty="0" smtClean="0"/>
              <a:t>)</a:t>
            </a:r>
          </a:p>
          <a:p>
            <a:r>
              <a:rPr lang="zh-TW" altLang="en-US" dirty="0" smtClean="0"/>
              <a:t>第</a:t>
            </a:r>
            <a:r>
              <a:rPr lang="en-US" altLang="zh-TW" dirty="0"/>
              <a:t>41</a:t>
            </a:r>
            <a:r>
              <a:rPr lang="zh-TW" altLang="en-US" dirty="0"/>
              <a:t>條第</a:t>
            </a:r>
            <a:r>
              <a:rPr lang="en-US" altLang="zh-TW" dirty="0"/>
              <a:t>1</a:t>
            </a:r>
            <a:r>
              <a:rPr lang="zh-TW" altLang="en-US" dirty="0"/>
              <a:t>項擴大刑事處罰，是否</a:t>
            </a:r>
            <a:r>
              <a:rPr lang="zh-TW" altLang="en-US" dirty="0" smtClean="0"/>
              <a:t>過重</a:t>
            </a:r>
            <a:r>
              <a:rPr lang="en-US" altLang="zh-TW" dirty="0" smtClean="0"/>
              <a:t>?</a:t>
            </a:r>
          </a:p>
          <a:p>
            <a:r>
              <a:rPr lang="zh-TW" altLang="en-US" dirty="0"/>
              <a:t>目前未</a:t>
            </a:r>
            <a:r>
              <a:rPr lang="zh-TW" altLang="en-US" dirty="0" smtClean="0"/>
              <a:t>納入現行法之行業，由於目的事業主管機關未明，無法預先請主管機關為行政指導</a:t>
            </a:r>
            <a:endParaRPr lang="en-US" altLang="zh-TW" dirty="0" smtClean="0"/>
          </a:p>
          <a:p>
            <a:r>
              <a:rPr lang="zh-TW" altLang="en-US" dirty="0"/>
              <a:t>新法所稱書面同意，在</a:t>
            </a:r>
            <a:r>
              <a:rPr lang="zh-TW" altLang="en-US" dirty="0" smtClean="0"/>
              <a:t>網路如何為之</a:t>
            </a:r>
            <a:r>
              <a:rPr lang="en-US" altLang="zh-TW" dirty="0" smtClean="0"/>
              <a:t>?</a:t>
            </a:r>
            <a:r>
              <a:rPr lang="zh-TW" altLang="en-US" dirty="0" smtClean="0"/>
              <a:t>是否一定以電子簽章方式為之</a:t>
            </a:r>
            <a:r>
              <a:rPr lang="en-US" altLang="zh-TW" dirty="0" smtClean="0"/>
              <a:t>?</a:t>
            </a:r>
            <a:r>
              <a:rPr lang="zh-TW" altLang="en-US" dirty="0" smtClean="0"/>
              <a:t>一般郵件可否</a:t>
            </a:r>
            <a:r>
              <a:rPr lang="en-US" altLang="zh-TW" dirty="0" smtClean="0"/>
              <a:t>?</a:t>
            </a:r>
          </a:p>
          <a:p>
            <a:endParaRPr lang="zh-TW" altLang="en-US" dirty="0"/>
          </a:p>
        </p:txBody>
      </p:sp>
    </p:spTree>
    <p:extLst>
      <p:ext uri="{BB962C8B-B14F-4D97-AF65-F5344CB8AC3E}">
        <p14:creationId xmlns:p14="http://schemas.microsoft.com/office/powerpoint/2010/main" val="304401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個資法</a:t>
            </a:r>
            <a:r>
              <a:rPr lang="zh-TW" altLang="en-US" dirty="0" smtClean="0"/>
              <a:t>施行各界</a:t>
            </a:r>
            <a:r>
              <a:rPr lang="zh-TW" altLang="en-US" dirty="0"/>
              <a:t>疑慮重點彙</a:t>
            </a:r>
            <a:r>
              <a:rPr lang="zh-TW" altLang="en-US" dirty="0" smtClean="0"/>
              <a:t>整</a:t>
            </a:r>
            <a:r>
              <a:rPr lang="en-US" altLang="zh-TW" dirty="0" smtClean="0"/>
              <a:t>(2)</a:t>
            </a:r>
            <a:r>
              <a:rPr lang="zh-TW" altLang="en-US" dirty="0"/>
              <a:t/>
            </a:r>
            <a:br>
              <a:rPr lang="zh-TW" altLang="en-US" dirty="0"/>
            </a:br>
            <a:endParaRPr lang="zh-TW" altLang="en-US" dirty="0"/>
          </a:p>
        </p:txBody>
      </p:sp>
      <p:sp>
        <p:nvSpPr>
          <p:cNvPr id="3" name="內容版面配置區 2"/>
          <p:cNvSpPr>
            <a:spLocks noGrp="1"/>
          </p:cNvSpPr>
          <p:nvPr>
            <p:ph idx="1"/>
          </p:nvPr>
        </p:nvSpPr>
        <p:spPr>
          <a:xfrm>
            <a:off x="457200" y="1412776"/>
            <a:ext cx="8229600" cy="4713387"/>
          </a:xfrm>
        </p:spPr>
        <p:txBody>
          <a:bodyPr/>
          <a:lstStyle/>
          <a:p>
            <a:r>
              <a:rPr lang="zh-TW" altLang="en-US" dirty="0"/>
              <a:t>新法規定機關保有個人資料應採是</a:t>
            </a:r>
            <a:r>
              <a:rPr lang="zh-TW" altLang="en-US" dirty="0" smtClean="0"/>
              <a:t>當</a:t>
            </a:r>
            <a:r>
              <a:rPr lang="zh-TW" altLang="en-US" dirty="0"/>
              <a:t>安全</a:t>
            </a:r>
            <a:r>
              <a:rPr lang="zh-TW" altLang="en-US" dirty="0" smtClean="0"/>
              <a:t>維護</a:t>
            </a:r>
            <a:r>
              <a:rPr lang="zh-TW" altLang="en-US" dirty="0"/>
              <a:t>措施</a:t>
            </a:r>
            <a:r>
              <a:rPr lang="zh-TW" altLang="en-US" dirty="0" smtClean="0"/>
              <a:t>，各行業規模不一，如何認定符合保護目的之適當比率</a:t>
            </a:r>
            <a:r>
              <a:rPr lang="en-US" altLang="zh-TW" dirty="0" smtClean="0"/>
              <a:t>?</a:t>
            </a:r>
          </a:p>
          <a:p>
            <a:r>
              <a:rPr lang="zh-TW" altLang="en-US" dirty="0"/>
              <a:t>何謂執行法定職務所必要</a:t>
            </a:r>
            <a:r>
              <a:rPr lang="en-US" altLang="zh-TW" dirty="0" smtClean="0"/>
              <a:t>?</a:t>
            </a:r>
          </a:p>
          <a:p>
            <a:r>
              <a:rPr lang="zh-TW" altLang="en-US" dirty="0"/>
              <a:t>何謂當事人自行公開</a:t>
            </a:r>
            <a:r>
              <a:rPr lang="en-US" altLang="zh-TW" dirty="0" smtClean="0"/>
              <a:t>?</a:t>
            </a:r>
          </a:p>
          <a:p>
            <a:r>
              <a:rPr lang="zh-TW" altLang="en-US" dirty="0" smtClean="0"/>
              <a:t>何謂</a:t>
            </a:r>
            <a:r>
              <a:rPr lang="en-US" altLang="zh-TW" dirty="0" smtClean="0"/>
              <a:t>“</a:t>
            </a:r>
            <a:r>
              <a:rPr lang="zh-TW" altLang="en-US" dirty="0" smtClean="0"/>
              <a:t>一般</a:t>
            </a:r>
            <a:r>
              <a:rPr lang="zh-TW" altLang="en-US" dirty="0"/>
              <a:t>可得</a:t>
            </a:r>
            <a:r>
              <a:rPr lang="zh-TW" altLang="en-US" dirty="0" smtClean="0"/>
              <a:t>來源</a:t>
            </a:r>
            <a:r>
              <a:rPr lang="en-US" altLang="zh-TW" dirty="0" smtClean="0"/>
              <a:t>”?</a:t>
            </a:r>
            <a:r>
              <a:rPr lang="zh-TW" altLang="en-US" dirty="0" smtClean="0"/>
              <a:t> </a:t>
            </a:r>
            <a:r>
              <a:rPr lang="en-US" altLang="zh-TW" dirty="0" smtClean="0"/>
              <a:t>(§19.</a:t>
            </a:r>
            <a:r>
              <a:rPr lang="zh-TW" altLang="en-US" dirty="0" smtClean="0"/>
              <a:t>一</a:t>
            </a:r>
            <a:r>
              <a:rPr lang="en-US" altLang="zh-TW" dirty="0" smtClean="0"/>
              <a:t>.7)</a:t>
            </a:r>
          </a:p>
          <a:p>
            <a:r>
              <a:rPr lang="en-US" altLang="zh-TW" dirty="0" smtClean="0"/>
              <a:t>….</a:t>
            </a:r>
            <a:endParaRPr lang="zh-TW" altLang="en-US" dirty="0"/>
          </a:p>
        </p:txBody>
      </p:sp>
    </p:spTree>
    <p:extLst>
      <p:ext uri="{BB962C8B-B14F-4D97-AF65-F5344CB8AC3E}">
        <p14:creationId xmlns:p14="http://schemas.microsoft.com/office/powerpoint/2010/main" val="3221886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kumimoji="1" lang="zh-TW" altLang="zh-TW" sz="3200" b="1">
              <a:solidFill>
                <a:srgbClr val="000066"/>
              </a:solidFill>
              <a:effectLst>
                <a:outerShdw blurRad="38100" dist="38100" dir="2700000" algn="tl">
                  <a:srgbClr val="C0C0C0"/>
                </a:outerShdw>
              </a:effectLst>
              <a:ea typeface="標楷體" pitchFamily="65" charset="-120"/>
            </a:endParaRPr>
          </a:p>
        </p:txBody>
      </p:sp>
      <p:sp>
        <p:nvSpPr>
          <p:cNvPr id="26214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kumimoji="1" lang="zh-TW" altLang="en-US" sz="5400" b="1" dirty="0" smtClean="0">
                <a:solidFill>
                  <a:srgbClr val="000066"/>
                </a:solidFill>
                <a:effectLst>
                  <a:outerShdw blurRad="38100" dist="38100" dir="2700000" algn="tl">
                    <a:srgbClr val="C0C0C0"/>
                  </a:outerShdw>
                </a:effectLst>
                <a:ea typeface="標楷體" pitchFamily="65" charset="-120"/>
              </a:rPr>
              <a:t>幾個個人資料洩漏案事件</a:t>
            </a:r>
            <a:endParaRPr kumimoji="1" lang="zh-TW" altLang="en-US" sz="5400" b="1" dirty="0">
              <a:solidFill>
                <a:srgbClr val="000066"/>
              </a:solidFill>
              <a:effectLst>
                <a:outerShdw blurRad="38100" dist="38100" dir="2700000" algn="tl">
                  <a:srgbClr val="C0C0C0"/>
                </a:outerShdw>
              </a:effectLst>
              <a:ea typeface="標楷體" pitchFamily="65" charset="-12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新法施行時的可能</a:t>
            </a:r>
            <a:r>
              <a:rPr lang="zh-TW" altLang="en-US" dirty="0"/>
              <a:t>配套</a:t>
            </a:r>
            <a:r>
              <a:rPr lang="zh-TW" altLang="en-US" dirty="0" smtClean="0"/>
              <a:t>作法</a:t>
            </a:r>
            <a:endParaRPr lang="zh-TW" altLang="en-US" dirty="0"/>
          </a:p>
        </p:txBody>
      </p:sp>
      <p:sp>
        <p:nvSpPr>
          <p:cNvPr id="3" name="內容版面配置區 2"/>
          <p:cNvSpPr>
            <a:spLocks noGrp="1"/>
          </p:cNvSpPr>
          <p:nvPr>
            <p:ph idx="1"/>
          </p:nvPr>
        </p:nvSpPr>
        <p:spPr>
          <a:xfrm>
            <a:off x="457200" y="1600200"/>
            <a:ext cx="8229600" cy="4925144"/>
          </a:xfrm>
        </p:spPr>
        <p:txBody>
          <a:bodyPr/>
          <a:lstStyle/>
          <a:p>
            <a:r>
              <a:rPr lang="zh-TW" altLang="en-US" dirty="0"/>
              <a:t>新法爭議高之條文於施行前同步提出修法</a:t>
            </a:r>
            <a:r>
              <a:rPr lang="zh-TW" altLang="en-US" dirty="0" smtClean="0"/>
              <a:t>建議</a:t>
            </a:r>
            <a:r>
              <a:rPr lang="en-US" altLang="zh-TW" dirty="0" smtClean="0"/>
              <a:t>:</a:t>
            </a:r>
          </a:p>
          <a:p>
            <a:pPr lvl="1"/>
            <a:r>
              <a:rPr lang="zh-TW" altLang="en-US" dirty="0" smtClean="0"/>
              <a:t>新法第六條</a:t>
            </a:r>
            <a:r>
              <a:rPr lang="en-US" altLang="zh-TW" dirty="0" smtClean="0"/>
              <a:t>:</a:t>
            </a:r>
            <a:r>
              <a:rPr lang="zh-TW" altLang="en-US" dirty="0" smtClean="0"/>
              <a:t>特種個資收集處理利用之適用要件不足</a:t>
            </a:r>
            <a:r>
              <a:rPr lang="en-US" altLang="zh-TW" dirty="0" smtClean="0"/>
              <a:t>(</a:t>
            </a:r>
            <a:r>
              <a:rPr lang="zh-TW" altLang="en-US" dirty="0" smtClean="0"/>
              <a:t>公共利益、當事人同意</a:t>
            </a:r>
            <a:r>
              <a:rPr lang="en-US" altLang="zh-TW" dirty="0" smtClean="0"/>
              <a:t>)</a:t>
            </a:r>
          </a:p>
          <a:p>
            <a:pPr lvl="1"/>
            <a:r>
              <a:rPr lang="zh-TW" altLang="en-US" dirty="0" smtClean="0"/>
              <a:t>新法第</a:t>
            </a:r>
            <a:r>
              <a:rPr lang="en-US" altLang="zh-TW" dirty="0" smtClean="0"/>
              <a:t>41</a:t>
            </a:r>
            <a:r>
              <a:rPr lang="zh-TW" altLang="en-US" dirty="0" smtClean="0"/>
              <a:t>條</a:t>
            </a:r>
            <a:r>
              <a:rPr lang="en-US" altLang="zh-TW" dirty="0" smtClean="0"/>
              <a:t>:</a:t>
            </a:r>
            <a:r>
              <a:rPr lang="zh-TW" altLang="en-US" dirty="0" smtClean="0"/>
              <a:t>刑責過重</a:t>
            </a:r>
            <a:endParaRPr lang="en-US" altLang="zh-TW" dirty="0" smtClean="0"/>
          </a:p>
          <a:p>
            <a:pPr lvl="1"/>
            <a:r>
              <a:rPr lang="zh-TW" altLang="en-US" dirty="0"/>
              <a:t>新法</a:t>
            </a:r>
            <a:r>
              <a:rPr lang="en-US" altLang="zh-TW" dirty="0"/>
              <a:t>54</a:t>
            </a:r>
            <a:r>
              <a:rPr lang="zh-TW" altLang="en-US" dirty="0"/>
              <a:t>條</a:t>
            </a:r>
            <a:r>
              <a:rPr lang="en-US" altLang="zh-TW" dirty="0"/>
              <a:t>:</a:t>
            </a:r>
            <a:r>
              <a:rPr lang="zh-TW" altLang="en-US" dirty="0"/>
              <a:t>一年內完成告知之義務，</a:t>
            </a:r>
            <a:r>
              <a:rPr lang="zh-TW" altLang="en-US" dirty="0" smtClean="0"/>
              <a:t>有實務之困難</a:t>
            </a:r>
            <a:r>
              <a:rPr lang="en-US" altLang="zh-TW" dirty="0" smtClean="0"/>
              <a:t>(</a:t>
            </a:r>
            <a:r>
              <a:rPr lang="zh-TW" altLang="en-US" dirty="0" smtClean="0"/>
              <a:t>利用前告知</a:t>
            </a:r>
            <a:r>
              <a:rPr lang="en-US" altLang="zh-TW" dirty="0" smtClean="0"/>
              <a:t>)</a:t>
            </a:r>
          </a:p>
          <a:p>
            <a:r>
              <a:rPr lang="zh-TW" altLang="en-US" dirty="0" smtClean="0"/>
              <a:t>各中央</a:t>
            </a:r>
            <a:r>
              <a:rPr lang="zh-TW" altLang="en-US" dirty="0"/>
              <a:t>目的事業主管機關須</a:t>
            </a:r>
            <a:r>
              <a:rPr lang="zh-TW" altLang="en-US" dirty="0" smtClean="0"/>
              <a:t>依新法第</a:t>
            </a:r>
            <a:r>
              <a:rPr lang="en-US" altLang="zh-TW" dirty="0" smtClean="0"/>
              <a:t>23</a:t>
            </a:r>
            <a:r>
              <a:rPr lang="zh-TW" altLang="en-US" dirty="0" smtClean="0"/>
              <a:t>條</a:t>
            </a:r>
            <a:r>
              <a:rPr lang="en-US" altLang="zh-TW" dirty="0" smtClean="0"/>
              <a:t>3</a:t>
            </a:r>
            <a:r>
              <a:rPr lang="zh-TW" altLang="en-US" dirty="0" smtClean="0"/>
              <a:t>項訂定個資檔案安全維護事項及業務終止之處理方法</a:t>
            </a:r>
            <a:endParaRPr lang="zh-TW" altLang="en-US" dirty="0"/>
          </a:p>
        </p:txBody>
      </p:sp>
    </p:spTree>
    <p:extLst>
      <p:ext uri="{BB962C8B-B14F-4D97-AF65-F5344CB8AC3E}">
        <p14:creationId xmlns:p14="http://schemas.microsoft.com/office/powerpoint/2010/main" val="22197083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國際個資法發展動態</a:t>
            </a:r>
            <a:endParaRPr lang="zh-TW" altLang="en-US" dirty="0"/>
          </a:p>
        </p:txBody>
      </p:sp>
      <p:sp>
        <p:nvSpPr>
          <p:cNvPr id="3" name="內容版面配置區 2"/>
          <p:cNvSpPr>
            <a:spLocks noGrp="1"/>
          </p:cNvSpPr>
          <p:nvPr>
            <p:ph idx="1"/>
          </p:nvPr>
        </p:nvSpPr>
        <p:spPr>
          <a:xfrm>
            <a:off x="251520" y="1600200"/>
            <a:ext cx="8640960" cy="4525963"/>
          </a:xfrm>
        </p:spPr>
        <p:txBody>
          <a:bodyPr/>
          <a:lstStyle/>
          <a:p>
            <a:r>
              <a:rPr lang="en-US" altLang="zh-TW" dirty="0" smtClean="0"/>
              <a:t>2012</a:t>
            </a:r>
            <a:r>
              <a:rPr lang="zh-TW" altLang="en-US" dirty="0" smtClean="0"/>
              <a:t>歐盟</a:t>
            </a:r>
            <a:r>
              <a:rPr lang="en-US" altLang="zh-TW" dirty="0"/>
              <a:t>“</a:t>
            </a:r>
            <a:r>
              <a:rPr lang="zh-TW" altLang="en-US" dirty="0" smtClean="0"/>
              <a:t>一般資料保護法</a:t>
            </a:r>
            <a:r>
              <a:rPr lang="en-US" altLang="zh-TW" dirty="0" smtClean="0"/>
              <a:t>”</a:t>
            </a:r>
            <a:r>
              <a:rPr lang="zh-TW" altLang="en-US" dirty="0" smtClean="0"/>
              <a:t>草案之提出，取代</a:t>
            </a:r>
            <a:r>
              <a:rPr lang="en-US" altLang="zh-TW" dirty="0" smtClean="0"/>
              <a:t>1995</a:t>
            </a:r>
            <a:r>
              <a:rPr lang="zh-TW" altLang="en-US" dirty="0" smtClean="0"/>
              <a:t>年歐盟資料保護指令。</a:t>
            </a:r>
            <a:r>
              <a:rPr lang="zh-TW" altLang="en-US" dirty="0"/>
              <a:t>重點摘述如下</a:t>
            </a:r>
            <a:r>
              <a:rPr lang="en-US" altLang="zh-TW" dirty="0"/>
              <a:t>:</a:t>
            </a:r>
          </a:p>
          <a:p>
            <a:pPr lvl="1"/>
            <a:r>
              <a:rPr lang="zh-TW" altLang="en-US" dirty="0" smtClean="0"/>
              <a:t>擴大</a:t>
            </a:r>
            <a:r>
              <a:rPr lang="en-US" altLang="zh-TW" dirty="0" smtClean="0"/>
              <a:t>”</a:t>
            </a:r>
            <a:r>
              <a:rPr lang="zh-TW" altLang="en-US" dirty="0" smtClean="0"/>
              <a:t>地</a:t>
            </a:r>
            <a:r>
              <a:rPr lang="en-US" altLang="zh-TW" dirty="0" smtClean="0"/>
              <a:t>”</a:t>
            </a:r>
            <a:r>
              <a:rPr lang="zh-TW" altLang="en-US" dirty="0" smtClean="0"/>
              <a:t>的效果</a:t>
            </a:r>
            <a:endParaRPr lang="en-US" altLang="zh-TW" dirty="0" smtClean="0"/>
          </a:p>
          <a:p>
            <a:pPr lvl="2"/>
            <a:r>
              <a:rPr lang="zh-TW" altLang="en-US" dirty="0"/>
              <a:t>歐盟</a:t>
            </a:r>
            <a:r>
              <a:rPr lang="zh-TW" altLang="en-US" dirty="0" smtClean="0"/>
              <a:t>法規可適用</a:t>
            </a:r>
            <a:r>
              <a:rPr lang="zh-TW" altLang="en-US" dirty="0"/>
              <a:t>於公司未設於</a:t>
            </a:r>
            <a:r>
              <a:rPr lang="zh-TW" altLang="en-US" dirty="0" smtClean="0"/>
              <a:t>歐盟，但</a:t>
            </a:r>
            <a:r>
              <a:rPr lang="zh-TW" altLang="en-US" dirty="0"/>
              <a:t>在歐盟提供商品或服務之</a:t>
            </a:r>
            <a:r>
              <a:rPr lang="zh-TW" altLang="en-US" dirty="0" smtClean="0"/>
              <a:t>行為</a:t>
            </a:r>
            <a:endParaRPr lang="en-US" altLang="zh-TW" dirty="0" smtClean="0"/>
          </a:p>
          <a:p>
            <a:pPr lvl="1"/>
            <a:r>
              <a:rPr lang="zh-TW" altLang="en-US" dirty="0"/>
              <a:t>增加部分排除</a:t>
            </a:r>
            <a:r>
              <a:rPr lang="zh-TW" altLang="en-US" dirty="0" smtClean="0"/>
              <a:t>範圍</a:t>
            </a:r>
            <a:endParaRPr lang="en-US" altLang="zh-TW" dirty="0" smtClean="0"/>
          </a:p>
          <a:p>
            <a:pPr lvl="2"/>
            <a:r>
              <a:rPr lang="zh-TW" altLang="en-US" dirty="0"/>
              <a:t>排除未受有報酬之個人或家庭活動</a:t>
            </a:r>
            <a:r>
              <a:rPr lang="zh-TW" altLang="en-US" dirty="0" smtClean="0"/>
              <a:t>及預防、調查、偵查、刑事追訴等特別領域</a:t>
            </a:r>
            <a:endParaRPr lang="en-US" altLang="zh-TW" dirty="0" smtClean="0"/>
          </a:p>
          <a:p>
            <a:pPr lvl="1"/>
            <a:r>
              <a:rPr lang="zh-TW" altLang="en-US" dirty="0" smtClean="0"/>
              <a:t>創設</a:t>
            </a:r>
            <a:r>
              <a:rPr lang="en-US" altLang="zh-TW" dirty="0" smtClean="0"/>
              <a:t>“</a:t>
            </a:r>
            <a:r>
              <a:rPr lang="zh-TW" altLang="en-US" dirty="0" smtClean="0"/>
              <a:t>被</a:t>
            </a:r>
            <a:r>
              <a:rPr lang="zh-TW" altLang="en-US" dirty="0"/>
              <a:t>遺忘</a:t>
            </a:r>
            <a:r>
              <a:rPr lang="zh-TW" altLang="en-US" dirty="0" smtClean="0"/>
              <a:t>權</a:t>
            </a:r>
            <a:r>
              <a:rPr lang="en-US" altLang="zh-TW" dirty="0" smtClean="0"/>
              <a:t>”</a:t>
            </a:r>
            <a:r>
              <a:rPr lang="zh-TW" altLang="en-US" dirty="0" smtClean="0"/>
              <a:t>概念</a:t>
            </a:r>
            <a:r>
              <a:rPr lang="en-US" altLang="zh-TW" dirty="0" smtClean="0"/>
              <a:t>(right to be forgotten)</a:t>
            </a:r>
            <a:r>
              <a:rPr lang="zh-TW" altLang="en-US" dirty="0" smtClean="0"/>
              <a:t>及資料可攜權</a:t>
            </a:r>
            <a:r>
              <a:rPr lang="en-US" altLang="zh-TW" dirty="0" smtClean="0"/>
              <a:t>(right of data portability)</a:t>
            </a:r>
          </a:p>
          <a:p>
            <a:pPr lvl="1"/>
            <a:endParaRPr lang="en-US" altLang="zh-TW" dirty="0" smtClean="0"/>
          </a:p>
          <a:p>
            <a:pPr marL="0" indent="0">
              <a:buNone/>
            </a:pPr>
            <a:r>
              <a:rPr lang="en-US" altLang="zh-TW" dirty="0"/>
              <a:t> </a:t>
            </a:r>
            <a:r>
              <a:rPr lang="en-US" altLang="zh-TW" dirty="0" smtClean="0"/>
              <a:t>  </a:t>
            </a:r>
            <a:endParaRPr lang="zh-TW" altLang="en-US" dirty="0"/>
          </a:p>
        </p:txBody>
      </p:sp>
    </p:spTree>
    <p:extLst>
      <p:ext uri="{BB962C8B-B14F-4D97-AF65-F5344CB8AC3E}">
        <p14:creationId xmlns:p14="http://schemas.microsoft.com/office/powerpoint/2010/main" val="14875966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國際個資法發展動態</a:t>
            </a:r>
            <a:r>
              <a:rPr lang="en-US" altLang="zh-TW" dirty="0" smtClean="0"/>
              <a:t>(</a:t>
            </a:r>
            <a:r>
              <a:rPr lang="zh-TW" altLang="en-US" dirty="0" smtClean="0"/>
              <a:t>續</a:t>
            </a:r>
            <a:r>
              <a:rPr lang="en-US" altLang="zh-TW" dirty="0" smtClean="0"/>
              <a:t>1)</a:t>
            </a:r>
            <a:endParaRPr lang="zh-TW" altLang="en-US" dirty="0"/>
          </a:p>
        </p:txBody>
      </p:sp>
      <p:sp>
        <p:nvSpPr>
          <p:cNvPr id="3" name="內容版面配置區 2"/>
          <p:cNvSpPr>
            <a:spLocks noGrp="1"/>
          </p:cNvSpPr>
          <p:nvPr>
            <p:ph idx="1"/>
          </p:nvPr>
        </p:nvSpPr>
        <p:spPr>
          <a:xfrm>
            <a:off x="251520" y="1600200"/>
            <a:ext cx="8640960" cy="4525963"/>
          </a:xfrm>
        </p:spPr>
        <p:txBody>
          <a:bodyPr/>
          <a:lstStyle/>
          <a:p>
            <a:pPr lvl="1"/>
            <a:r>
              <a:rPr lang="zh-TW" altLang="en-US" dirty="0" smtClean="0"/>
              <a:t>個人資料管理人、處理人責任及義務之明確化</a:t>
            </a:r>
            <a:endParaRPr lang="en-US" altLang="zh-TW" dirty="0" smtClean="0"/>
          </a:p>
          <a:p>
            <a:pPr lvl="1"/>
            <a:r>
              <a:rPr lang="zh-TW" altLang="en-US" dirty="0" smtClean="0"/>
              <a:t>調整罰則內涵</a:t>
            </a:r>
            <a:endParaRPr lang="en-US" altLang="zh-TW" dirty="0" smtClean="0"/>
          </a:p>
          <a:p>
            <a:pPr lvl="2"/>
            <a:r>
              <a:rPr lang="zh-TW" altLang="en-US" dirty="0" smtClean="0"/>
              <a:t>依企業</a:t>
            </a:r>
            <a:r>
              <a:rPr lang="zh-TW" altLang="en-US" dirty="0"/>
              <a:t>營業額大小、業務內容、故意或過失不同而調整處罰</a:t>
            </a:r>
            <a:r>
              <a:rPr lang="zh-TW" altLang="en-US" dirty="0" smtClean="0"/>
              <a:t>內容</a:t>
            </a:r>
            <a:endParaRPr lang="en-US" altLang="zh-TW" dirty="0" smtClean="0"/>
          </a:p>
          <a:p>
            <a:pPr lvl="1"/>
            <a:r>
              <a:rPr lang="zh-TW" altLang="en-US" dirty="0" smtClean="0"/>
              <a:t>要求公務及非公務機關組織內應設個資保護專員</a:t>
            </a:r>
            <a:endParaRPr lang="en-US" altLang="zh-TW" dirty="0" smtClean="0"/>
          </a:p>
          <a:p>
            <a:pPr lvl="2"/>
            <a:r>
              <a:rPr lang="zh-TW" altLang="en-US" dirty="0"/>
              <a:t>公務</a:t>
            </a:r>
            <a:r>
              <a:rPr lang="zh-TW" altLang="en-US" dirty="0" smtClean="0"/>
              <a:t>機關或</a:t>
            </a:r>
            <a:r>
              <a:rPr lang="en-US" altLang="zh-TW" dirty="0" smtClean="0"/>
              <a:t>250</a:t>
            </a:r>
            <a:r>
              <a:rPr lang="zh-TW" altLang="en-US" dirty="0" smtClean="0"/>
              <a:t>人以上之企業有進行個資處理時應設個資保護專員執行監控，並提改善建議</a:t>
            </a:r>
            <a:endParaRPr lang="en-US" altLang="zh-TW" dirty="0" smtClean="0"/>
          </a:p>
          <a:p>
            <a:pPr lvl="1"/>
            <a:r>
              <a:rPr lang="en-US" altLang="zh-TW" dirty="0" smtClean="0"/>
              <a:t>….</a:t>
            </a:r>
          </a:p>
          <a:p>
            <a:pPr lvl="2"/>
            <a:endParaRPr lang="en-US" altLang="zh-TW" dirty="0" smtClean="0"/>
          </a:p>
          <a:p>
            <a:pPr marL="0" indent="0">
              <a:buNone/>
            </a:pPr>
            <a:r>
              <a:rPr lang="en-US" altLang="zh-TW" dirty="0"/>
              <a:t> </a:t>
            </a:r>
            <a:r>
              <a:rPr lang="en-US" altLang="zh-TW" dirty="0" smtClean="0"/>
              <a:t>  </a:t>
            </a:r>
            <a:endParaRPr lang="zh-TW" altLang="en-US" dirty="0"/>
          </a:p>
        </p:txBody>
      </p:sp>
    </p:spTree>
    <p:extLst>
      <p:ext uri="{BB962C8B-B14F-4D97-AF65-F5344CB8AC3E}">
        <p14:creationId xmlns:p14="http://schemas.microsoft.com/office/powerpoint/2010/main" val="31770174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國際個資法發展動態</a:t>
            </a:r>
            <a:r>
              <a:rPr lang="en-US" altLang="zh-TW" dirty="0"/>
              <a:t>(</a:t>
            </a:r>
            <a:r>
              <a:rPr lang="zh-TW" altLang="en-US" dirty="0" smtClean="0"/>
              <a:t>續</a:t>
            </a:r>
            <a:r>
              <a:rPr lang="en-US" altLang="zh-TW" dirty="0" smtClean="0"/>
              <a:t>2)</a:t>
            </a:r>
            <a:endParaRPr lang="zh-TW" altLang="en-US" dirty="0"/>
          </a:p>
        </p:txBody>
      </p:sp>
      <p:sp>
        <p:nvSpPr>
          <p:cNvPr id="3" name="內容版面配置區 2"/>
          <p:cNvSpPr>
            <a:spLocks noGrp="1"/>
          </p:cNvSpPr>
          <p:nvPr>
            <p:ph idx="1"/>
          </p:nvPr>
        </p:nvSpPr>
        <p:spPr>
          <a:xfrm>
            <a:off x="323528" y="1600200"/>
            <a:ext cx="8640960" cy="4525963"/>
          </a:xfrm>
        </p:spPr>
        <p:txBody>
          <a:bodyPr/>
          <a:lstStyle/>
          <a:p>
            <a:pPr marL="0" indent="0">
              <a:buNone/>
            </a:pPr>
            <a:r>
              <a:rPr lang="zh-TW" altLang="en-US" dirty="0"/>
              <a:t>歐盟“一般資料保護</a:t>
            </a:r>
            <a:r>
              <a:rPr lang="zh-TW" altLang="en-US" dirty="0" smtClean="0"/>
              <a:t>法</a:t>
            </a:r>
            <a:r>
              <a:rPr lang="en-US" altLang="zh-TW" dirty="0" smtClean="0"/>
              <a:t>(General Data Protection Regulation)</a:t>
            </a:r>
            <a:r>
              <a:rPr lang="zh-TW" altLang="en-US" dirty="0" smtClean="0"/>
              <a:t>”草案</a:t>
            </a:r>
            <a:r>
              <a:rPr lang="zh-TW" altLang="en-US" dirty="0"/>
              <a:t>立法特色</a:t>
            </a:r>
            <a:r>
              <a:rPr lang="en-US" altLang="zh-TW" dirty="0" smtClean="0"/>
              <a:t>:</a:t>
            </a:r>
          </a:p>
          <a:p>
            <a:pPr lvl="1"/>
            <a:r>
              <a:rPr lang="en-US" altLang="zh-TW" dirty="0" smtClean="0"/>
              <a:t>Legislative Financial</a:t>
            </a:r>
            <a:r>
              <a:rPr lang="zh-TW" altLang="en-US" dirty="0" smtClean="0"/>
              <a:t> </a:t>
            </a:r>
            <a:r>
              <a:rPr lang="en-US" altLang="zh-TW" dirty="0" smtClean="0"/>
              <a:t>statement</a:t>
            </a:r>
            <a:r>
              <a:rPr lang="zh-TW" altLang="en-US" dirty="0" smtClean="0"/>
              <a:t> </a:t>
            </a:r>
            <a:endParaRPr lang="en-US" altLang="zh-TW" dirty="0" smtClean="0"/>
          </a:p>
          <a:p>
            <a:pPr marL="857250" lvl="2" indent="0">
              <a:buNone/>
            </a:pPr>
            <a:r>
              <a:rPr lang="zh-TW" altLang="en-US" dirty="0"/>
              <a:t> </a:t>
            </a:r>
            <a:r>
              <a:rPr lang="zh-TW" altLang="en-US" dirty="0" smtClean="0"/>
              <a:t>  </a:t>
            </a:r>
            <a:r>
              <a:rPr lang="en-US" altLang="zh-TW" dirty="0" smtClean="0"/>
              <a:t>Attached at the bottom of proposal </a:t>
            </a:r>
          </a:p>
          <a:p>
            <a:pPr lvl="1"/>
            <a:r>
              <a:rPr lang="en-US" altLang="zh-TW" dirty="0" smtClean="0"/>
              <a:t>Timing/Budgeting are both considered</a:t>
            </a:r>
          </a:p>
          <a:p>
            <a:pPr lvl="1"/>
            <a:r>
              <a:rPr lang="zh-TW" altLang="en-US" dirty="0"/>
              <a:t>執行機關與執法</a:t>
            </a:r>
            <a:r>
              <a:rPr lang="zh-TW" altLang="en-US" dirty="0" smtClean="0"/>
              <a:t>機關在新法施行後之資源一併納入法定預算規劃</a:t>
            </a:r>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4231008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國際個資法發展動態</a:t>
            </a:r>
            <a:r>
              <a:rPr lang="en-US" altLang="zh-TW" dirty="0"/>
              <a:t>(</a:t>
            </a:r>
            <a:r>
              <a:rPr lang="zh-TW" altLang="en-US" dirty="0" smtClean="0"/>
              <a:t>續</a:t>
            </a:r>
            <a:r>
              <a:rPr lang="en-US" altLang="zh-TW" dirty="0" smtClean="0"/>
              <a:t>3)</a:t>
            </a:r>
            <a:endParaRPr lang="zh-TW" altLang="en-US" dirty="0"/>
          </a:p>
        </p:txBody>
      </p:sp>
      <p:pic>
        <p:nvPicPr>
          <p:cNvPr id="3778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640959"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4635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bwMode="auto">
          <a:xfrm>
            <a:off x="990600" y="609600"/>
            <a:ext cx="7010400" cy="838200"/>
          </a:xfrm>
          <a:noFill/>
          <a:ln cap="flat">
            <a:miter lim="800000"/>
            <a:headEnd/>
            <a:tailEnd/>
          </a:ln>
        </p:spPr>
        <p:txBody>
          <a:bodyPr vert="horz" wrap="square" lIns="90000" tIns="46800" rIns="90000" bIns="46800" numCol="1" anchor="t" anchorCtr="0" compatLnSpc="1">
            <a:prstTxWarp prst="textNoShape">
              <a:avLst/>
            </a:prstTxWarp>
          </a:bodyPr>
          <a:lstStyle/>
          <a:p>
            <a:pPr algn="ctr"/>
            <a:r>
              <a:rPr kumimoji="1" lang="zh-TW" altLang="en-US" sz="5400" dirty="0" smtClean="0">
                <a:solidFill>
                  <a:srgbClr val="FF0000"/>
                </a:solidFill>
                <a:latin typeface="標楷體" pitchFamily="65" charset="-120"/>
                <a:ea typeface="標楷體" pitchFamily="65" charset="-120"/>
              </a:rPr>
              <a:t>致謝</a:t>
            </a:r>
            <a:endParaRPr kumimoji="1" lang="zh-TW" altLang="en-US" sz="5400" dirty="0">
              <a:solidFill>
                <a:srgbClr val="FF0000"/>
              </a:solidFill>
              <a:latin typeface="標楷體" pitchFamily="65" charset="-120"/>
              <a:ea typeface="標楷體" pitchFamily="65" charset="-120"/>
            </a:endParaRPr>
          </a:p>
        </p:txBody>
      </p:sp>
      <p:sp>
        <p:nvSpPr>
          <p:cNvPr id="218115" name="Rectangle 3"/>
          <p:cNvSpPr>
            <a:spLocks noChangeArrowheads="1"/>
          </p:cNvSpPr>
          <p:nvPr/>
        </p:nvSpPr>
        <p:spPr bwMode="auto">
          <a:xfrm>
            <a:off x="971600" y="1772816"/>
            <a:ext cx="6934200" cy="76200"/>
          </a:xfrm>
          <a:prstGeom prst="rect">
            <a:avLst/>
          </a:prstGeom>
          <a:gradFill rotWithShape="1">
            <a:gsLst>
              <a:gs pos="0">
                <a:srgbClr val="993366">
                  <a:gamma/>
                  <a:shade val="46275"/>
                  <a:invGamma/>
                </a:srgbClr>
              </a:gs>
              <a:gs pos="50000">
                <a:srgbClr val="993366"/>
              </a:gs>
              <a:gs pos="100000">
                <a:srgbClr val="993366">
                  <a:gamma/>
                  <a:shade val="46275"/>
                  <a:invGamma/>
                </a:srgbClr>
              </a:gs>
            </a:gsLst>
            <a:lin ang="0" scaled="1"/>
          </a:gradFill>
          <a:ln w="9525">
            <a:solidFill>
              <a:schemeClr val="tx1"/>
            </a:solidFill>
            <a:miter lim="800000"/>
            <a:headEnd/>
            <a:tailEnd/>
          </a:ln>
          <a:effectLst/>
        </p:spPr>
        <p:txBody>
          <a:bodyPr wrap="none" anchor="ctr"/>
          <a:lstStyle/>
          <a:p>
            <a:endParaRPr lang="zh-TW" altLang="en-US">
              <a:solidFill>
                <a:srgbClr val="000000"/>
              </a:solidFill>
            </a:endParaRPr>
          </a:p>
        </p:txBody>
      </p:sp>
      <p:sp>
        <p:nvSpPr>
          <p:cNvPr id="218116" name="Rectangle 4"/>
          <p:cNvSpPr>
            <a:spLocks noGrp="1" noChangeArrowheads="1"/>
          </p:cNvSpPr>
          <p:nvPr>
            <p:ph type="body" sz="half" idx="1"/>
          </p:nvPr>
        </p:nvSpPr>
        <p:spPr bwMode="auto">
          <a:xfrm>
            <a:off x="1187450" y="1916112"/>
            <a:ext cx="6624638" cy="4393207"/>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zh-TW" altLang="en-US" sz="4000" b="1" dirty="0" smtClean="0">
                <a:solidFill>
                  <a:srgbClr val="003366"/>
                </a:solidFill>
                <a:latin typeface="標楷體" pitchFamily="65" charset="-120"/>
                <a:ea typeface="標楷體" pitchFamily="65" charset="-120"/>
              </a:rPr>
              <a:t>感謝內政部</a:t>
            </a:r>
            <a:r>
              <a:rPr lang="en-US" altLang="zh-TW" sz="4000" b="1" dirty="0" smtClean="0">
                <a:solidFill>
                  <a:srgbClr val="003366"/>
                </a:solidFill>
                <a:latin typeface="標楷體" pitchFamily="65" charset="-120"/>
                <a:ea typeface="標楷體" pitchFamily="65" charset="-120"/>
              </a:rPr>
              <a:t>(</a:t>
            </a:r>
            <a:r>
              <a:rPr lang="zh-TW" altLang="en-US" sz="4000" b="1" dirty="0" smtClean="0">
                <a:solidFill>
                  <a:srgbClr val="003366"/>
                </a:solidFill>
                <a:latin typeface="標楷體" pitchFamily="65" charset="-120"/>
                <a:ea typeface="標楷體" pitchFamily="65" charset="-120"/>
              </a:rPr>
              <a:t>戶政司</a:t>
            </a:r>
            <a:r>
              <a:rPr lang="en-US" altLang="zh-TW" sz="4000" b="1" dirty="0" smtClean="0">
                <a:solidFill>
                  <a:srgbClr val="003366"/>
                </a:solidFill>
                <a:latin typeface="標楷體" pitchFamily="65" charset="-120"/>
                <a:ea typeface="標楷體" pitchFamily="65" charset="-120"/>
              </a:rPr>
              <a:t>)</a:t>
            </a:r>
            <a:r>
              <a:rPr lang="zh-TW" altLang="en-US" sz="4000" b="1" dirty="0" smtClean="0">
                <a:solidFill>
                  <a:srgbClr val="003366"/>
                </a:solidFill>
                <a:latin typeface="標楷體" pitchFamily="65" charset="-120"/>
                <a:ea typeface="標楷體" pitchFamily="65" charset="-120"/>
              </a:rPr>
              <a:t>長期以來提供法務部戶政資訊查詢</a:t>
            </a:r>
            <a:r>
              <a:rPr lang="en-US" altLang="zh-TW" sz="4000" b="1" dirty="0" smtClean="0">
                <a:solidFill>
                  <a:srgbClr val="003366"/>
                </a:solidFill>
                <a:latin typeface="標楷體" pitchFamily="65" charset="-120"/>
                <a:ea typeface="標楷體" pitchFamily="65" charset="-120"/>
              </a:rPr>
              <a:t>/</a:t>
            </a:r>
            <a:r>
              <a:rPr lang="zh-TW" altLang="en-US" sz="4000" b="1" dirty="0" smtClean="0">
                <a:solidFill>
                  <a:srgbClr val="003366"/>
                </a:solidFill>
                <a:latin typeface="標楷體" pitchFamily="65" charset="-120"/>
                <a:ea typeface="標楷體" pitchFamily="65" charset="-120"/>
              </a:rPr>
              <a:t>資料交換之協助，大幅提升辦案效率、強化正義</a:t>
            </a:r>
            <a:endParaRPr lang="zh-TW" altLang="en-US" sz="4000" b="1" dirty="0">
              <a:solidFill>
                <a:srgbClr val="003366"/>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25338844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bwMode="auto">
          <a:xfrm>
            <a:off x="990600" y="609600"/>
            <a:ext cx="7010400" cy="838200"/>
          </a:xfrm>
          <a:noFill/>
          <a:ln cap="flat">
            <a:miter lim="800000"/>
            <a:headEnd/>
            <a:tailEnd/>
          </a:ln>
        </p:spPr>
        <p:txBody>
          <a:bodyPr vert="horz" wrap="square" lIns="90000" tIns="46800" rIns="90000" bIns="46800" numCol="1" anchor="t" anchorCtr="0" compatLnSpc="1">
            <a:prstTxWarp prst="textNoShape">
              <a:avLst/>
            </a:prstTxWarp>
          </a:bodyPr>
          <a:lstStyle/>
          <a:p>
            <a:pPr algn="ctr"/>
            <a:r>
              <a:rPr kumimoji="1" lang="zh-TW" altLang="en-US" sz="4800" dirty="0" smtClean="0">
                <a:solidFill>
                  <a:srgbClr val="000066"/>
                </a:solidFill>
                <a:effectLst>
                  <a:outerShdw blurRad="38100" dist="38100" dir="2700000" algn="tl">
                    <a:srgbClr val="C0C0C0"/>
                  </a:outerShdw>
                </a:effectLst>
                <a:latin typeface="標楷體" pitchFamily="65" charset="-120"/>
                <a:ea typeface="標楷體" pitchFamily="65" charset="-120"/>
              </a:rPr>
              <a:t>結語</a:t>
            </a:r>
            <a:r>
              <a:rPr kumimoji="1" lang="zh-TW" altLang="en-US" sz="4800" dirty="0">
                <a:solidFill>
                  <a:srgbClr val="000000"/>
                </a:solidFill>
                <a:effectLst>
                  <a:outerShdw blurRad="38100" dist="38100" dir="2700000" algn="tl">
                    <a:srgbClr val="C0C0C0"/>
                  </a:outerShdw>
                </a:effectLst>
                <a:latin typeface="標楷體" pitchFamily="65" charset="-120"/>
                <a:ea typeface="標楷體" pitchFamily="65" charset="-120"/>
              </a:rPr>
              <a:t/>
            </a:r>
            <a:br>
              <a:rPr kumimoji="1" lang="zh-TW" altLang="en-US" sz="4800" dirty="0">
                <a:solidFill>
                  <a:srgbClr val="000000"/>
                </a:solidFill>
                <a:effectLst>
                  <a:outerShdw blurRad="38100" dist="38100" dir="2700000" algn="tl">
                    <a:srgbClr val="C0C0C0"/>
                  </a:outerShdw>
                </a:effectLst>
                <a:latin typeface="標楷體" pitchFamily="65" charset="-120"/>
                <a:ea typeface="標楷體" pitchFamily="65" charset="-120"/>
              </a:rPr>
            </a:br>
            <a:endParaRPr kumimoji="1" lang="zh-TW" altLang="en-US" sz="4800" dirty="0">
              <a:solidFill>
                <a:srgbClr val="000000"/>
              </a:solidFill>
              <a:effectLst>
                <a:outerShdw blurRad="38100" dist="38100" dir="2700000" algn="tl">
                  <a:srgbClr val="C0C0C0"/>
                </a:outerShdw>
              </a:effectLst>
              <a:latin typeface="標楷體" pitchFamily="65" charset="-120"/>
              <a:ea typeface="標楷體" pitchFamily="65" charset="-120"/>
            </a:endParaRPr>
          </a:p>
        </p:txBody>
      </p:sp>
      <p:sp>
        <p:nvSpPr>
          <p:cNvPr id="218115" name="Rectangle 3"/>
          <p:cNvSpPr>
            <a:spLocks noChangeArrowheads="1"/>
          </p:cNvSpPr>
          <p:nvPr/>
        </p:nvSpPr>
        <p:spPr bwMode="auto">
          <a:xfrm>
            <a:off x="914400" y="1524000"/>
            <a:ext cx="6934200" cy="76200"/>
          </a:xfrm>
          <a:prstGeom prst="rect">
            <a:avLst/>
          </a:prstGeom>
          <a:gradFill rotWithShape="1">
            <a:gsLst>
              <a:gs pos="0">
                <a:srgbClr val="993366">
                  <a:gamma/>
                  <a:shade val="46275"/>
                  <a:invGamma/>
                </a:srgbClr>
              </a:gs>
              <a:gs pos="50000">
                <a:srgbClr val="993366"/>
              </a:gs>
              <a:gs pos="100000">
                <a:srgbClr val="993366">
                  <a:gamma/>
                  <a:shade val="46275"/>
                  <a:invGamma/>
                </a:srgbClr>
              </a:gs>
            </a:gsLst>
            <a:lin ang="0" scaled="1"/>
          </a:gradFill>
          <a:ln w="9525">
            <a:solidFill>
              <a:schemeClr val="tx1"/>
            </a:solidFill>
            <a:miter lim="800000"/>
            <a:headEnd/>
            <a:tailEnd/>
          </a:ln>
          <a:effectLst/>
        </p:spPr>
        <p:txBody>
          <a:bodyPr wrap="none" anchor="ctr"/>
          <a:lstStyle/>
          <a:p>
            <a:endParaRPr lang="zh-TW" altLang="en-US">
              <a:solidFill>
                <a:srgbClr val="000000"/>
              </a:solidFill>
            </a:endParaRPr>
          </a:p>
        </p:txBody>
      </p:sp>
      <p:sp>
        <p:nvSpPr>
          <p:cNvPr id="218116" name="Rectangle 4"/>
          <p:cNvSpPr>
            <a:spLocks noGrp="1" noChangeArrowheads="1"/>
          </p:cNvSpPr>
          <p:nvPr>
            <p:ph type="body" sz="half" idx="1"/>
          </p:nvPr>
        </p:nvSpPr>
        <p:spPr bwMode="auto">
          <a:xfrm>
            <a:off x="1187450" y="1916113"/>
            <a:ext cx="6624638" cy="360045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r>
              <a:rPr lang="zh-TW" altLang="en-US" b="1" dirty="0">
                <a:solidFill>
                  <a:srgbClr val="003300"/>
                </a:solidFill>
                <a:latin typeface="標楷體" pitchFamily="65" charset="-120"/>
                <a:ea typeface="標楷體" pitchFamily="65" charset="-120"/>
              </a:rPr>
              <a:t>資安工作貴在實踐，管理</a:t>
            </a:r>
            <a:r>
              <a:rPr lang="zh-TW" altLang="en-US" b="1" dirty="0" smtClean="0">
                <a:solidFill>
                  <a:srgbClr val="003300"/>
                </a:solidFill>
                <a:latin typeface="標楷體" pitchFamily="65" charset="-120"/>
                <a:ea typeface="標楷體" pitchFamily="65" charset="-120"/>
              </a:rPr>
              <a:t>面應與技術面並重。</a:t>
            </a:r>
            <a:endParaRPr lang="zh-TW" altLang="en-US" b="1" dirty="0">
              <a:solidFill>
                <a:srgbClr val="003300"/>
              </a:solidFill>
              <a:latin typeface="標楷體" pitchFamily="65" charset="-120"/>
              <a:ea typeface="標楷體" pitchFamily="65" charset="-120"/>
            </a:endParaRPr>
          </a:p>
          <a:p>
            <a:pPr>
              <a:buFont typeface="Wingdings" pitchFamily="2" charset="2"/>
              <a:buChar char="§"/>
            </a:pPr>
            <a:r>
              <a:rPr lang="zh-TW" altLang="en-US" b="1" dirty="0">
                <a:solidFill>
                  <a:srgbClr val="003300"/>
                </a:solidFill>
                <a:latin typeface="標楷體" pitchFamily="65" charset="-120"/>
                <a:ea typeface="標楷體" pitchFamily="65" charset="-120"/>
              </a:rPr>
              <a:t>雖然不盡美善，但我們追求在有限資源下作最大的努力。</a:t>
            </a:r>
          </a:p>
        </p:txBody>
      </p:sp>
    </p:spTree>
    <p:custDataLst>
      <p:tags r:id="rId1"/>
    </p:custDataLst>
    <p:extLst>
      <p:ext uri="{BB962C8B-B14F-4D97-AF65-F5344CB8AC3E}">
        <p14:creationId xmlns:p14="http://schemas.microsoft.com/office/powerpoint/2010/main" val="4167737170"/>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0" y="1219200"/>
            <a:ext cx="9144000" cy="2774950"/>
          </a:xfrm>
          <a:prstGeom prst="rect">
            <a:avLst/>
          </a:prstGeom>
          <a:noFill/>
          <a:ln w="9525">
            <a:noFill/>
            <a:miter lim="800000"/>
            <a:headEnd/>
            <a:tailEnd/>
          </a:ln>
          <a:effectLst/>
        </p:spPr>
        <p:txBody>
          <a:bodyPr>
            <a:spAutoFit/>
          </a:bodyPr>
          <a:lstStyle/>
          <a:p>
            <a:r>
              <a:rPr kumimoji="1" lang="zh-TW" altLang="en-US" sz="8000" b="1">
                <a:solidFill>
                  <a:srgbClr val="003366"/>
                </a:solidFill>
                <a:effectLst>
                  <a:outerShdw blurRad="38100" dist="38100" dir="2700000" algn="tl">
                    <a:srgbClr val="C0C0C0"/>
                  </a:outerShdw>
                </a:effectLst>
                <a:latin typeface="標楷體" pitchFamily="65" charset="-120"/>
              </a:rPr>
              <a:t>簡報完畢 </a:t>
            </a:r>
          </a:p>
          <a:p>
            <a:r>
              <a:rPr kumimoji="1" lang="zh-TW" altLang="en-US" sz="8000" b="1">
                <a:solidFill>
                  <a:srgbClr val="003366"/>
                </a:solidFill>
                <a:effectLst>
                  <a:outerShdw blurRad="38100" dist="38100" dir="2700000" algn="tl">
                    <a:srgbClr val="C0C0C0"/>
                  </a:outerShdw>
                </a:effectLst>
                <a:latin typeface="標楷體" pitchFamily="65" charset="-120"/>
              </a:rPr>
              <a:t>敬請指教</a:t>
            </a: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332656"/>
            <a:ext cx="8229600" cy="1143000"/>
          </a:xfrm>
        </p:spPr>
        <p:txBody>
          <a:bodyPr>
            <a:normAutofit/>
          </a:bodyPr>
          <a:lstStyle/>
          <a:p>
            <a:r>
              <a:rPr lang="en-US" altLang="zh-TW" sz="4000" b="1" dirty="0" smtClean="0">
                <a:solidFill>
                  <a:srgbClr val="000000"/>
                </a:solidFill>
                <a:latin typeface="微軟正黑體" pitchFamily="34" charset="-120"/>
                <a:ea typeface="微軟正黑體" pitchFamily="34" charset="-120"/>
              </a:rPr>
              <a:t>2009</a:t>
            </a:r>
            <a:r>
              <a:rPr lang="zh-TW" altLang="zh-TW" sz="4000" b="1" dirty="0" smtClean="0">
                <a:solidFill>
                  <a:srgbClr val="000000"/>
                </a:solidFill>
                <a:latin typeface="微軟正黑體" pitchFamily="34" charset="-120"/>
                <a:ea typeface="微軟正黑體" pitchFamily="34" charset="-120"/>
              </a:rPr>
              <a:t>年</a:t>
            </a:r>
            <a:r>
              <a:rPr lang="en-US" altLang="zh-TW" sz="4000" b="1" dirty="0" smtClean="0">
                <a:solidFill>
                  <a:srgbClr val="000000"/>
                </a:solidFill>
                <a:latin typeface="微軟正黑體" pitchFamily="34" charset="-120"/>
                <a:ea typeface="微軟正黑體" pitchFamily="34" charset="-120"/>
              </a:rPr>
              <a:t>06</a:t>
            </a:r>
            <a:r>
              <a:rPr lang="zh-TW" altLang="zh-TW" sz="4000" b="1" dirty="0" smtClean="0">
                <a:solidFill>
                  <a:srgbClr val="000000"/>
                </a:solidFill>
                <a:latin typeface="微軟正黑體" pitchFamily="34" charset="-120"/>
                <a:ea typeface="微軟正黑體" pitchFamily="34" charset="-120"/>
              </a:rPr>
              <a:t>月</a:t>
            </a:r>
            <a:r>
              <a:rPr lang="en-US" altLang="zh-TW" sz="4000" b="1" dirty="0" smtClean="0">
                <a:solidFill>
                  <a:srgbClr val="000000"/>
                </a:solidFill>
                <a:latin typeface="微軟正黑體" pitchFamily="34" charset="-120"/>
                <a:ea typeface="微軟正黑體" pitchFamily="34" charset="-120"/>
              </a:rPr>
              <a:t>11</a:t>
            </a:r>
            <a:r>
              <a:rPr lang="zh-TW" altLang="zh-TW" sz="4000" b="1" dirty="0" smtClean="0">
                <a:solidFill>
                  <a:srgbClr val="000000"/>
                </a:solidFill>
                <a:latin typeface="微軟正黑體" pitchFamily="34" charset="-120"/>
                <a:ea typeface="微軟正黑體" pitchFamily="34" charset="-120"/>
              </a:rPr>
              <a:t>日新聞</a:t>
            </a:r>
            <a:endParaRPr lang="zh-TW" altLang="en-US" sz="4000" b="1" dirty="0"/>
          </a:p>
        </p:txBody>
      </p:sp>
      <p:sp>
        <p:nvSpPr>
          <p:cNvPr id="3" name="內容版面配置區 2"/>
          <p:cNvSpPr>
            <a:spLocks noGrp="1"/>
          </p:cNvSpPr>
          <p:nvPr>
            <p:ph idx="1"/>
          </p:nvPr>
        </p:nvSpPr>
        <p:spPr>
          <a:xfrm>
            <a:off x="251520" y="1700808"/>
            <a:ext cx="8712968" cy="5040560"/>
          </a:xfrm>
        </p:spPr>
        <p:txBody>
          <a:bodyPr>
            <a:normAutofit/>
          </a:bodyPr>
          <a:lstStyle/>
          <a:p>
            <a:pPr>
              <a:buNone/>
            </a:pPr>
            <a:endParaRPr lang="en-US" altLang="zh-TW" sz="2400" b="1" dirty="0" smtClean="0">
              <a:latin typeface="微軟正黑體" pitchFamily="34" charset="-120"/>
              <a:ea typeface="微軟正黑體" pitchFamily="34" charset="-120"/>
            </a:endParaRPr>
          </a:p>
          <a:p>
            <a:pPr fontAlgn="base">
              <a:buNone/>
            </a:pPr>
            <a:endParaRPr lang="en-US" altLang="zh-TW" sz="2400" b="1" dirty="0" smtClean="0">
              <a:latin typeface="微軟正黑體" pitchFamily="34" charset="-120"/>
              <a:ea typeface="微軟正黑體" pitchFamily="34" charset="-120"/>
            </a:endParaRPr>
          </a:p>
          <a:p>
            <a:pPr fontAlgn="base">
              <a:buNone/>
            </a:pPr>
            <a:endParaRPr kumimoji="1" lang="en-US" altLang="zh-TW" sz="2400" b="1" dirty="0">
              <a:latin typeface="微軟正黑體" pitchFamily="34" charset="-120"/>
              <a:ea typeface="微軟正黑體" pitchFamily="34" charset="-120"/>
            </a:endParaRPr>
          </a:p>
          <a:p>
            <a:pPr>
              <a:buNone/>
            </a:pPr>
            <a:endParaRPr lang="zh-TW" altLang="en-US" dirty="0">
              <a:latin typeface="微軟正黑體" pitchFamily="34" charset="-120"/>
              <a:ea typeface="微軟正黑體" pitchFamily="34" charset="-120"/>
            </a:endParaRPr>
          </a:p>
        </p:txBody>
      </p:sp>
      <p:grpSp>
        <p:nvGrpSpPr>
          <p:cNvPr id="4" name="Group 3"/>
          <p:cNvGrpSpPr>
            <a:grpSpLocks/>
          </p:cNvGrpSpPr>
          <p:nvPr/>
        </p:nvGrpSpPr>
        <p:grpSpPr bwMode="auto">
          <a:xfrm>
            <a:off x="323528" y="1196752"/>
            <a:ext cx="8353425" cy="4941887"/>
            <a:chOff x="432" y="912"/>
            <a:chExt cx="4945" cy="3113"/>
          </a:xfrm>
        </p:grpSpPr>
        <p:pic>
          <p:nvPicPr>
            <p:cNvPr id="5" name="Picture 4"/>
            <p:cNvPicPr>
              <a:picLocks noChangeAspect="1" noChangeArrowheads="1"/>
            </p:cNvPicPr>
            <p:nvPr/>
          </p:nvPicPr>
          <p:blipFill>
            <a:blip r:embed="rId3" cstate="print"/>
            <a:srcRect/>
            <a:stretch>
              <a:fillRect/>
            </a:stretch>
          </p:blipFill>
          <p:spPr bwMode="auto">
            <a:xfrm>
              <a:off x="432" y="912"/>
              <a:ext cx="4945" cy="3113"/>
            </a:xfrm>
            <a:prstGeom prst="rect">
              <a:avLst/>
            </a:prstGeom>
            <a:noFill/>
            <a:ln w="9525">
              <a:noFill/>
              <a:round/>
              <a:headEnd/>
              <a:tailEnd/>
            </a:ln>
          </p:spPr>
        </p:pic>
        <p:sp>
          <p:nvSpPr>
            <p:cNvPr id="6" name="Text Box 5"/>
            <p:cNvSpPr txBox="1">
              <a:spLocks noChangeArrowheads="1"/>
            </p:cNvSpPr>
            <p:nvPr/>
          </p:nvSpPr>
          <p:spPr bwMode="auto">
            <a:xfrm>
              <a:off x="432" y="912"/>
              <a:ext cx="4945" cy="3113"/>
            </a:xfrm>
            <a:prstGeom prst="rect">
              <a:avLst/>
            </a:prstGeom>
            <a:noFill/>
            <a:ln w="9525">
              <a:noFill/>
              <a:round/>
              <a:headEnd/>
              <a:tailEnd/>
            </a:ln>
          </p:spPr>
          <p:txBody>
            <a:bodyPr wrap="none" anchor="ctr"/>
            <a:lstStyle/>
            <a:p>
              <a:endParaRPr lang="zh-TW" altLang="en-US"/>
            </a:p>
          </p:txBody>
        </p:sp>
      </p:grpSp>
      <p:sp>
        <p:nvSpPr>
          <p:cNvPr id="7" name="Rectangle 6"/>
          <p:cNvSpPr>
            <a:spLocks noChangeArrowheads="1"/>
          </p:cNvSpPr>
          <p:nvPr/>
        </p:nvSpPr>
        <p:spPr bwMode="auto">
          <a:xfrm>
            <a:off x="0" y="6308725"/>
            <a:ext cx="9144000" cy="549275"/>
          </a:xfrm>
          <a:prstGeom prst="rect">
            <a:avLst/>
          </a:prstGeom>
          <a:solidFill>
            <a:srgbClr val="F0AD00"/>
          </a:solidFill>
          <a:ln w="9360">
            <a:solidFill>
              <a:srgbClr val="000000"/>
            </a:solidFill>
            <a:miter lim="800000"/>
            <a:headEnd/>
            <a:tailEnd/>
          </a:ln>
        </p:spPr>
        <p:txBody>
          <a:bodyPr wrap="none"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1600" dirty="0">
                <a:solidFill>
                  <a:srgbClr val="000000"/>
                </a:solidFill>
              </a:rPr>
              <a:t>http://tw.nextmedia.com/applenews/article/art_id/31700290/IssueID/20090611</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3D_LOOP" val="V=Package1\\S=None\\D=4\\O=None\\E=0\\H=6\\L=1\\A=10\\C=1\\"/>
  <p:tag name="SHOW3D_TRNS" val="V=Package1\\S=Move In\\P=2\\D=2\\O=Move In\\E=0\\M=1\\A=0\\C=0\\R=0\\G=0\\B=0\\"/>
</p:tagLst>
</file>

<file path=ppt/tags/tag10.xml><?xml version="1.0" encoding="utf-8"?>
<p:tagLst xmlns:a="http://schemas.openxmlformats.org/drawingml/2006/main" xmlns:r="http://schemas.openxmlformats.org/officeDocument/2006/relationships" xmlns:p="http://schemas.openxmlformats.org/presentationml/2006/main">
  <p:tag name="SHOW3D_LOOP" val="V=Package1\\S=None\\D=4\\O=None\\E=0\\H=6\\L=1\\A=10\\C=1\\"/>
  <p:tag name="SHOW3D_TRNS" val="V=Package1\\S=None\\P=2\\D=5\\O=None\\E=0\\M=1\\A=0\\C=0\\R=0\\G=0\\B=0\\"/>
</p:tagLst>
</file>

<file path=ppt/tags/tag11.xml><?xml version="1.0" encoding="utf-8"?>
<p:tagLst xmlns:a="http://schemas.openxmlformats.org/drawingml/2006/main" xmlns:r="http://schemas.openxmlformats.org/officeDocument/2006/relationships" xmlns:p="http://schemas.openxmlformats.org/presentationml/2006/main">
  <p:tag name="SHOW3D_LOOP" val="V=Package1\\S=None\\D=4\\O=None\\E=0\\H=6\\L=1\\A=10\\C=1\\"/>
  <p:tag name="SHOW3D_TRNS" val="V=Package1\\S=None\\P=2\\D=5\\O=None\\E=0\\M=1\\A=0\\C=0\\R=0\\G=0\\B=0\\"/>
</p:tagLst>
</file>

<file path=ppt/tags/tag2.xml><?xml version="1.0" encoding="utf-8"?>
<p:tagLst xmlns:a="http://schemas.openxmlformats.org/drawingml/2006/main" xmlns:r="http://schemas.openxmlformats.org/officeDocument/2006/relationships" xmlns:p="http://schemas.openxmlformats.org/presentationml/2006/main">
  <p:tag name="SHOW3D_LOOP" val="V=Package1\\S=None\\D=4\\O=None\\E=0\\H=6\\L=1\\A=10\\C=1\\"/>
  <p:tag name="SHOW3D_TRNS" val="V=Package1\\S=None\\P=2\\D=2\\O=None\\E=0\\M=1\\A=0\\C=0\\R=0\\G=0\\B=0\\"/>
</p:tagLst>
</file>

<file path=ppt/tags/tag3.xml><?xml version="1.0" encoding="utf-8"?>
<p:tagLst xmlns:a="http://schemas.openxmlformats.org/drawingml/2006/main" xmlns:r="http://schemas.openxmlformats.org/officeDocument/2006/relationships" xmlns:p="http://schemas.openxmlformats.org/presentationml/2006/main">
  <p:tag name="SHOW3D_LOOP" val="V=Package1\\S=None\\D=4\\O=None\\E=0\\H=6\\L=1\\A=10\\C=1\\"/>
  <p:tag name="SHOW3D_TRNS" val="V=Package1\\S=None\\P=2\\D=5\\O=None\\E=0\\M=1\\A=0\\C=0\\R=0\\G=0\\B=0\\"/>
</p:tagLst>
</file>

<file path=ppt/tags/tag4.xml><?xml version="1.0" encoding="utf-8"?>
<p:tagLst xmlns:a="http://schemas.openxmlformats.org/drawingml/2006/main" xmlns:r="http://schemas.openxmlformats.org/officeDocument/2006/relationships" xmlns:p="http://schemas.openxmlformats.org/presentationml/2006/main">
  <p:tag name="SHOW3D_LOOP" val="V=Package1\\S=None\\D=4\\O=None\\E=0\\H=6\\L=1\\A=10\\C=1\\"/>
  <p:tag name="SHOW3D_TRNS" val="V=Package1\\S=None\\P=2\\D=5\\O=None\\E=0\\M=1\\A=0\\C=0\\R=0\\G=0\\B=0\\"/>
</p:tagLst>
</file>

<file path=ppt/tags/tag5.xml><?xml version="1.0" encoding="utf-8"?>
<p:tagLst xmlns:a="http://schemas.openxmlformats.org/drawingml/2006/main" xmlns:r="http://schemas.openxmlformats.org/officeDocument/2006/relationships" xmlns:p="http://schemas.openxmlformats.org/presentationml/2006/main">
  <p:tag name="SHOW3D_LOOP" val="V=Package1\\S=None\\D=4\\O=None\\E=0\\H=6\\L=1\\A=10\\C=1\\"/>
  <p:tag name="SHOW3D_TRNS" val="V=Package1\\S=None\\P=2\\D=5\\O=None\\E=0\\M=1\\A=0\\C=0\\R=0\\G=0\\B=0\\"/>
</p:tagLst>
</file>

<file path=ppt/tags/tag6.xml><?xml version="1.0" encoding="utf-8"?>
<p:tagLst xmlns:a="http://schemas.openxmlformats.org/drawingml/2006/main" xmlns:r="http://schemas.openxmlformats.org/officeDocument/2006/relationships" xmlns:p="http://schemas.openxmlformats.org/presentationml/2006/main">
  <p:tag name="SHOW3D_LOOP" val="V=Package1\\S=None\\D=4\\O=None\\E=0\\H=6\\L=1\\A=10\\C=1\\"/>
  <p:tag name="SHOW3D_TRNS" val="V=Package1\\S=None\\P=2\\D=5\\O=None\\E=0\\M=1\\A=0\\C=0\\R=0\\G=0\\B=0\\"/>
</p:tagLst>
</file>

<file path=ppt/tags/tag7.xml><?xml version="1.0" encoding="utf-8"?>
<p:tagLst xmlns:a="http://schemas.openxmlformats.org/drawingml/2006/main" xmlns:r="http://schemas.openxmlformats.org/officeDocument/2006/relationships" xmlns:p="http://schemas.openxmlformats.org/presentationml/2006/main">
  <p:tag name="SHOW3D_LOOP" val="V=Package1\\S=None\\D=4\\O=None\\E=0\\H=6\\L=1\\A=10\\C=1\\"/>
  <p:tag name="SHOW3D_TRNS" val="V=Package1\\S=None\\P=2\\D=5\\O=None\\E=0\\M=1\\A=0\\C=0\\R=0\\G=0\\B=0\\"/>
</p:tagLst>
</file>

<file path=ppt/tags/tag8.xml><?xml version="1.0" encoding="utf-8"?>
<p:tagLst xmlns:a="http://schemas.openxmlformats.org/drawingml/2006/main" xmlns:r="http://schemas.openxmlformats.org/officeDocument/2006/relationships" xmlns:p="http://schemas.openxmlformats.org/presentationml/2006/main">
  <p:tag name="SHOW3D_LOOP" val="V=Package1\\S=None\\D=4\\O=None\\E=0\\H=6\\L=1\\A=10\\C=1\\"/>
  <p:tag name="SHOW3D_TRNS" val="V=Package1\\S=None\\P=2\\D=5\\O=None\\E=0\\M=1\\A=0\\C=0\\R=0\\G=0\\B=0\\"/>
</p:tagLst>
</file>

<file path=ppt/tags/tag9.xml><?xml version="1.0" encoding="utf-8"?>
<p:tagLst xmlns:a="http://schemas.openxmlformats.org/drawingml/2006/main" xmlns:r="http://schemas.openxmlformats.org/officeDocument/2006/relationships" xmlns:p="http://schemas.openxmlformats.org/presentationml/2006/main">
  <p:tag name="SHOW3D_LOOP" val="V=Package1\\S=None\\D=4\\O=None\\E=0\\H=6\\L=1\\A=10\\C=1\\"/>
  <p:tag name="SHOW3D_TRNS" val="V=Package1\\S=None\\P=2\\D=5\\O=None\\E=0\\M=1\\A=0\\C=0\\R=0\\G=0\\B=0\\"/>
</p:tagLst>
</file>

<file path=ppt/theme/theme1.xml><?xml version="1.0" encoding="utf-8"?>
<a:theme xmlns:a="http://schemas.openxmlformats.org/drawingml/2006/main" name="成果發表-2">
  <a:themeElements>
    <a:clrScheme name="成果發表-2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成果發表-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zh-TW" altLang="en-US" sz="3600" b="0"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zh-TW" altLang="en-US" sz="3600" b="0"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成果發表-2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成果發表-2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成果發表-2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成果發表-2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標楷體"/>
        <a:cs typeface=""/>
      </a:majorFont>
      <a:minorFont>
        <a:latin typeface="Verdan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000" b="0" i="0" u="none" strike="noStrike" cap="none" normalizeH="0" baseline="0" smtClean="0">
            <a:ln>
              <a:noFill/>
            </a:ln>
            <a:solidFill>
              <a:schemeClr val="tx1"/>
            </a:solidFill>
            <a:effectLst/>
            <a:latin typeface="Verdan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000" b="0" i="0" u="none" strike="noStrike" cap="none" normalizeH="0" baseline="0" smtClean="0">
            <a:ln>
              <a:noFill/>
            </a:ln>
            <a:solidFill>
              <a:schemeClr val="tx1"/>
            </a:solidFill>
            <a:effectLst/>
            <a:latin typeface="Verdana" pitchFamily="34" charset="0"/>
            <a:ea typeface="新細明體" pitchFamily="18" charset="-12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20861</TotalTime>
  <Words>6570</Words>
  <Application>Microsoft Office PowerPoint</Application>
  <PresentationFormat>如螢幕大小 (4:3)</PresentationFormat>
  <Paragraphs>683</Paragraphs>
  <Slides>87</Slides>
  <Notes>12</Notes>
  <HiddenSlides>1</HiddenSlides>
  <MMClips>0</MMClips>
  <ScaleCrop>false</ScaleCrop>
  <HeadingPairs>
    <vt:vector size="6" baseType="variant">
      <vt:variant>
        <vt:lpstr>佈景主題</vt:lpstr>
      </vt:variant>
      <vt:variant>
        <vt:i4>2</vt:i4>
      </vt:variant>
      <vt:variant>
        <vt:lpstr>內嵌 OLE 伺服程式</vt:lpstr>
      </vt:variant>
      <vt:variant>
        <vt:i4>1</vt:i4>
      </vt:variant>
      <vt:variant>
        <vt:lpstr>投影片標題</vt:lpstr>
      </vt:variant>
      <vt:variant>
        <vt:i4>87</vt:i4>
      </vt:variant>
    </vt:vector>
  </HeadingPairs>
  <TitlesOfParts>
    <vt:vector size="90" baseType="lpstr">
      <vt:lpstr>成果發表-2</vt:lpstr>
      <vt:lpstr>Bold Stripes</vt:lpstr>
      <vt:lpstr>投影片</vt:lpstr>
      <vt:lpstr>PowerPoint 簡報</vt:lpstr>
      <vt:lpstr>PowerPoint 簡報</vt:lpstr>
      <vt:lpstr>這是不是個資?</vt:lpstr>
      <vt:lpstr>甚麼是個人資料</vt:lpstr>
      <vt:lpstr>這是個資，當事人自行公開</vt:lpstr>
      <vt:lpstr>PowerPoint 簡報</vt:lpstr>
      <vt:lpstr>個人資料保護三重點</vt:lpstr>
      <vt:lpstr>PowerPoint 簡報</vt:lpstr>
      <vt:lpstr>2009年06月11日新聞</vt:lpstr>
      <vt:lpstr>網路販賣xx購物 8千筆個資 </vt:lpstr>
      <vt:lpstr>歹徒的網路留言 </vt:lpstr>
      <vt:lpstr>事件二</vt:lpstr>
      <vt:lpstr>三、SONY個資外洩7700萬筆</vt:lpstr>
      <vt:lpstr>PowerPoint 簡報</vt:lpstr>
      <vt:lpstr>事件4:監察院提案糾正本部資安管控</vt:lpstr>
      <vt:lpstr>大法官釋字603號解釋明確宣示：</vt:lpstr>
      <vt:lpstr>個人資料保護法修法進程 </vt:lpstr>
      <vt:lpstr>PowerPoint 簡報</vt:lpstr>
      <vt:lpstr>現行「電腦處理個人資料保護法」主要問題</vt:lpstr>
      <vt:lpstr>台灣舊個資法民事判決分析 </vt:lpstr>
      <vt:lpstr>台灣舊個資法民事判決分析 </vt:lpstr>
      <vt:lpstr>PowerPoint 簡報</vt:lpstr>
      <vt:lpstr>PowerPoint 簡報</vt:lpstr>
      <vt:lpstr>立法意旨(一)</vt:lpstr>
      <vt:lpstr>立法意旨(二)</vt:lpstr>
      <vt:lpstr>新個資法修正重點</vt:lpstr>
      <vt:lpstr>新個資法修正重點</vt:lpstr>
      <vt:lpstr>新個資法修正重點</vt:lpstr>
      <vt:lpstr>PowerPoint 簡報</vt:lpstr>
      <vt:lpstr>PowerPoint 簡報</vt:lpstr>
      <vt:lpstr>PowerPoint 簡報</vt:lpstr>
      <vt:lpstr>PowerPoint 簡報</vt:lpstr>
      <vt:lpstr>八、特種資料之應用</vt:lpstr>
      <vt:lpstr>PowerPoint 簡報</vt:lpstr>
      <vt:lpstr>美國個資法對於個資外洩之罰則</vt:lpstr>
      <vt:lpstr>責任衝擊(個資法§42)--刑事責任</vt:lpstr>
      <vt:lpstr>日本早稻田個資案例</vt:lpstr>
      <vt:lpstr>日本早稻田個資案例在我國個資法之適用</vt:lpstr>
      <vt:lpstr>我國個資法</vt:lpstr>
      <vt:lpstr>PowerPoint 簡報</vt:lpstr>
      <vt:lpstr>一、新增軌跡資料之概念</vt:lpstr>
      <vt:lpstr>二、增訂委託人適當監督義務之規定(細則8)</vt:lpstr>
      <vt:lpstr>三、修訂「刪除」定義(細則第6條)</vt:lpstr>
      <vt:lpstr>四、定義適當安全維護措施(細則第9條)</vt:lpstr>
      <vt:lpstr>五、定義適當方式通知(細則第十八條)</vt:lpstr>
      <vt:lpstr>六、增訂專人之定義(細則第21條)</vt:lpstr>
      <vt:lpstr>PowerPoint 簡報</vt:lpstr>
      <vt:lpstr>個資法施行需面對之三項問題 </vt:lpstr>
      <vt:lpstr>ISO27001的效用問題</vt:lpstr>
      <vt:lpstr>OWASP ASVS 4 Level Verification (ASVS:  Application Security Verification Standand)</vt:lpstr>
      <vt:lpstr>PowerPoint 簡報</vt:lpstr>
      <vt:lpstr>新加坡李光耀學院公共政策研習心得摘要</vt:lpstr>
      <vt:lpstr>個資法施行細則第八條</vt:lpstr>
      <vt:lpstr>我國資訊委外現況</vt:lpstr>
      <vt:lpstr>政府與民間資訊支出統計 </vt:lpstr>
      <vt:lpstr>政府與民間資訊支出統計(續一)</vt:lpstr>
      <vt:lpstr>政府與民間資訊支出統計(續二)</vt:lpstr>
      <vt:lpstr>PowerPoint 簡報</vt:lpstr>
      <vt:lpstr>個資法第18條與BSI10012</vt:lpstr>
      <vt:lpstr>我國個資法第18條與德國立法例</vt:lpstr>
      <vt:lpstr>德國立法例(2)</vt:lpstr>
      <vt:lpstr>德國立法例(3)</vt:lpstr>
      <vt:lpstr>國際個資保護專責機關設置摘述</vt:lpstr>
      <vt:lpstr>國外資訊人力配置比率</vt:lpstr>
      <vt:lpstr>PowerPoint 簡報</vt:lpstr>
      <vt:lpstr>資訊系統安全威脅來源</vt:lpstr>
      <vt:lpstr>高權使用者管理 </vt:lpstr>
      <vt:lpstr>國家資安管理之分層負責機制 </vt:lpstr>
      <vt:lpstr>依循制度之完備度 </vt:lpstr>
      <vt:lpstr>一、人員安全管理及教育訓練   </vt:lpstr>
      <vt:lpstr>二、制度/法規(一)    </vt:lpstr>
      <vt:lpstr>二、制度/法規(二) </vt:lpstr>
      <vt:lpstr>三、制度/法規(三)    </vt:lpstr>
      <vt:lpstr>PowerPoint 簡報</vt:lpstr>
      <vt:lpstr>七、稽核(一) </vt:lpstr>
      <vt:lpstr>七、稽核(二) </vt:lpstr>
      <vt:lpstr>PowerPoint 簡報</vt:lpstr>
      <vt:lpstr>個資法施行各界疑慮重點彙整(1) </vt:lpstr>
      <vt:lpstr>個資法施行各界疑慮重點彙整(2) </vt:lpstr>
      <vt:lpstr>新法施行時的可能配套作法</vt:lpstr>
      <vt:lpstr>國際個資法發展動態</vt:lpstr>
      <vt:lpstr>國際個資法發展動態(續1)</vt:lpstr>
      <vt:lpstr>國際個資法發展動態(續2)</vt:lpstr>
      <vt:lpstr>國際個資法發展動態(續3)</vt:lpstr>
      <vt:lpstr>致謝</vt:lpstr>
      <vt:lpstr>結語 </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歡迎</dc:title>
  <dc:creator>90173</dc:creator>
  <cp:lastModifiedBy>moi</cp:lastModifiedBy>
  <cp:revision>408</cp:revision>
  <dcterms:created xsi:type="dcterms:W3CDTF">2005-10-17T09:44:12Z</dcterms:created>
  <dcterms:modified xsi:type="dcterms:W3CDTF">2012-06-25T00:54:55Z</dcterms:modified>
</cp:coreProperties>
</file>