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80" r:id="rId6"/>
    <p:sldId id="260" r:id="rId7"/>
    <p:sldId id="262" r:id="rId8"/>
    <p:sldId id="263" r:id="rId9"/>
    <p:sldId id="264" r:id="rId10"/>
    <p:sldId id="265" r:id="rId11"/>
    <p:sldId id="266" r:id="rId12"/>
    <p:sldId id="267" r:id="rId13"/>
    <p:sldId id="268" r:id="rId14"/>
    <p:sldId id="269" r:id="rId15"/>
    <p:sldId id="270" r:id="rId16"/>
    <p:sldId id="285" r:id="rId17"/>
    <p:sldId id="286" r:id="rId18"/>
    <p:sldId id="287" r:id="rId19"/>
    <p:sldId id="288" r:id="rId20"/>
    <p:sldId id="284" r:id="rId21"/>
  </p:sldIdLst>
  <p:sldSz cx="9144000" cy="6858000" type="screen4x3"/>
  <p:notesSz cx="6797675" cy="9874250"/>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0"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3713"/>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9688" y="0"/>
            <a:ext cx="2946400" cy="493713"/>
          </a:xfrm>
          <a:prstGeom prst="rect">
            <a:avLst/>
          </a:prstGeom>
        </p:spPr>
        <p:txBody>
          <a:bodyPr vert="horz" lIns="91440" tIns="45720" rIns="91440" bIns="45720" rtlCol="0"/>
          <a:lstStyle>
            <a:lvl1pPr algn="r" fontAlgn="auto">
              <a:spcBef>
                <a:spcPts val="0"/>
              </a:spcBef>
              <a:spcAft>
                <a:spcPts val="0"/>
              </a:spcAft>
              <a:defRPr kumimoji="0" sz="1200" smtClean="0">
                <a:latin typeface="+mn-lt"/>
                <a:ea typeface="+mn-ea"/>
              </a:defRPr>
            </a:lvl1pPr>
          </a:lstStyle>
          <a:p>
            <a:pPr>
              <a:defRPr/>
            </a:pPr>
            <a:fld id="{50204189-0CCA-4BC2-BA4D-6DF8372DBEF0}" type="datetimeFigureOut">
              <a:rPr lang="zh-TW" altLang="en-US"/>
              <a:pPr>
                <a:defRPr/>
              </a:pPr>
              <a:t>2013/9/26</a:t>
            </a:fld>
            <a:endParaRPr lang="zh-TW" altLang="en-US"/>
          </a:p>
        </p:txBody>
      </p:sp>
      <p:sp>
        <p:nvSpPr>
          <p:cNvPr id="4" name="投影片圖像版面配置區 3"/>
          <p:cNvSpPr>
            <a:spLocks noGrp="1" noRot="1" noChangeAspect="1"/>
          </p:cNvSpPr>
          <p:nvPr>
            <p:ph type="sldImg" idx="2"/>
          </p:nvPr>
        </p:nvSpPr>
        <p:spPr>
          <a:xfrm>
            <a:off x="931863" y="741363"/>
            <a:ext cx="4935537" cy="370205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79450" y="4691063"/>
            <a:ext cx="5438775" cy="4443412"/>
          </a:xfrm>
          <a:prstGeom prst="rect">
            <a:avLst/>
          </a:prstGeom>
        </p:spPr>
        <p:txBody>
          <a:bodyPr vert="horz" lIns="91440" tIns="45720" rIns="91440" bIns="45720"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fontAlgn="auto">
              <a:spcBef>
                <a:spcPts val="0"/>
              </a:spcBef>
              <a:spcAft>
                <a:spcPts val="0"/>
              </a:spcAft>
              <a:defRPr kumimoji="0" sz="1200" smtClean="0">
                <a:latin typeface="+mn-lt"/>
                <a:ea typeface="+mn-ea"/>
              </a:defRPr>
            </a:lvl1pPr>
          </a:lstStyle>
          <a:p>
            <a:pPr>
              <a:defRPr/>
            </a:pPr>
            <a:fld id="{47489A90-5061-43BF-9772-B94B4C807824}"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9E6CA50B-F6D1-4D8B-9AFB-C952C3EF125C}" type="datetime1">
              <a:rPr lang="zh-TW" altLang="en-US"/>
              <a:pPr>
                <a:defRPr/>
              </a:pPr>
              <a:t>2013/9/26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007DEEB2-8199-48BC-B602-D34335F02C17}"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88B58BDE-1E86-43AA-9797-CFD7E756F470}" type="datetime1">
              <a:rPr lang="zh-TW" altLang="en-US"/>
              <a:pPr>
                <a:defRPr/>
              </a:pPr>
              <a:t>2013/9/26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A8F55423-3A05-4020-8650-96646D40B6C0}"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BD8BC9BA-1235-45C6-8D8B-BC02F72B3EE3}" type="datetime1">
              <a:rPr lang="zh-TW" altLang="en-US"/>
              <a:pPr>
                <a:defRPr/>
              </a:pPr>
              <a:t>2013/9/26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2A9B2011-BF2E-4B52-B2DC-276F311584B1}"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C5688FBD-B16D-4E04-B653-29E47351E821}" type="datetime1">
              <a:rPr lang="zh-TW" altLang="en-US"/>
              <a:pPr>
                <a:defRPr/>
              </a:pPr>
              <a:t>2013/9/26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6AF89BC6-5270-4470-B06A-89EFDE751CA2}"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1D89E6EF-4DA9-46CF-86B0-E8EFFB125041}" type="datetime1">
              <a:rPr lang="zh-TW" altLang="en-US"/>
              <a:pPr>
                <a:defRPr/>
              </a:pPr>
              <a:t>2013/9/26</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B1A17F1A-3C28-4433-9BBB-49B17893F89F}"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3EE42FEA-C431-499A-8D5D-22F4AFA3096C}" type="datetime1">
              <a:rPr lang="zh-TW" altLang="en-US"/>
              <a:pPr>
                <a:defRPr/>
              </a:pPr>
              <a:t>2013/9/26</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43ED7D41-3BA2-4CA2-B19F-60F3B4A839A0}"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57BB5A3C-285B-4389-BDED-2872FC2ABAA0}" type="datetime1">
              <a:rPr lang="zh-TW" altLang="en-US"/>
              <a:pPr>
                <a:defRPr/>
              </a:pPr>
              <a:t>2013/9/26</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BE65CBC4-A110-4A3D-8375-1AD52A0B34DF}"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11060FD8-4AD4-4ECE-89D8-2ECE52A5892B}" type="datetime1">
              <a:rPr lang="zh-TW" altLang="en-US"/>
              <a:pPr>
                <a:defRPr/>
              </a:pPr>
              <a:t>2013/9/26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CDE8B3C3-ED58-4B1C-A55B-961BD9C34242}"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8507D76B-B515-41D4-91FE-45C5696C8099}" type="datetime1">
              <a:rPr lang="zh-TW" altLang="en-US"/>
              <a:pPr>
                <a:defRPr/>
              </a:pPr>
              <a:t>2013/9/26</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76DB320D-AE26-4DB3-BC87-B9E688B9C481}"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F1BA307C-BEA6-498E-8A98-5D743A003571}" type="datetime1">
              <a:rPr lang="zh-TW" altLang="en-US"/>
              <a:pPr>
                <a:defRPr/>
              </a:pPr>
              <a:t>2013/9/26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CE37DE77-EA3B-4E8D-AD75-F9E0053C59E6}"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969E7754-0CCE-4B9F-B31D-734C8161960C}" type="datetime1">
              <a:rPr lang="zh-TW" altLang="en-US"/>
              <a:pPr>
                <a:defRPr/>
              </a:pPr>
              <a:t>2013/9/26</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8985E5AC-D54F-4C9C-BA11-193EC6F2D3E2}"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10A2B0F0-AD96-45D1-AE3E-DCA51267E15A}" type="datetime1">
              <a:rPr lang="zh-TW" altLang="en-US"/>
              <a:pPr>
                <a:defRPr/>
              </a:pPr>
              <a:t>2013/9/26</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CBB44A26-0DA3-4307-B2DF-0BC4FE62B344}"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新細明體" charset="-120"/>
        </a:defRPr>
      </a:lvl2pPr>
      <a:lvl3pPr algn="ctr" rtl="0" fontAlgn="base">
        <a:spcBef>
          <a:spcPct val="0"/>
        </a:spcBef>
        <a:spcAft>
          <a:spcPct val="0"/>
        </a:spcAft>
        <a:defRPr sz="4400">
          <a:solidFill>
            <a:schemeClr val="tx1"/>
          </a:solidFill>
          <a:latin typeface="Calibri" pitchFamily="34" charset="0"/>
          <a:ea typeface="新細明體" charset="-120"/>
        </a:defRPr>
      </a:lvl3pPr>
      <a:lvl4pPr algn="ctr" rtl="0" fontAlgn="base">
        <a:spcBef>
          <a:spcPct val="0"/>
        </a:spcBef>
        <a:spcAft>
          <a:spcPct val="0"/>
        </a:spcAft>
        <a:defRPr sz="4400">
          <a:solidFill>
            <a:schemeClr val="tx1"/>
          </a:solidFill>
          <a:latin typeface="Calibri" pitchFamily="34" charset="0"/>
          <a:ea typeface="新細明體" charset="-120"/>
        </a:defRPr>
      </a:lvl4pPr>
      <a:lvl5pPr algn="ctr" rtl="0" fontAlgn="base">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標題 1"/>
          <p:cNvSpPr>
            <a:spLocks noGrp="1"/>
          </p:cNvSpPr>
          <p:nvPr>
            <p:ph type="ctrTitle"/>
          </p:nvPr>
        </p:nvSpPr>
        <p:spPr/>
        <p:txBody>
          <a:bodyPr/>
          <a:lstStyle/>
          <a:p>
            <a:r>
              <a:rPr lang="en-US" altLang="zh-TW" b="1" smtClean="0">
                <a:latin typeface="Times New Roman" pitchFamily="18" charset="0"/>
                <a:ea typeface="標楷體" pitchFamily="65" charset="-120"/>
                <a:cs typeface="Times New Roman" pitchFamily="18" charset="0"/>
              </a:rPr>
              <a:t>《</a:t>
            </a:r>
            <a:r>
              <a:rPr lang="zh-TW" altLang="en-US" b="1" smtClean="0">
                <a:latin typeface="Times New Roman" pitchFamily="18" charset="0"/>
                <a:ea typeface="標楷體" pitchFamily="65" charset="-120"/>
                <a:cs typeface="Times New Roman" pitchFamily="18" charset="0"/>
              </a:rPr>
              <a:t>閩南海上帝國：閩南人與南海文明的興起</a:t>
            </a:r>
            <a:r>
              <a:rPr lang="en-US" altLang="zh-TW" b="1" smtClean="0">
                <a:latin typeface="Times New Roman" pitchFamily="18" charset="0"/>
                <a:ea typeface="標楷體" pitchFamily="65" charset="-120"/>
                <a:cs typeface="Times New Roman" pitchFamily="18" charset="0"/>
              </a:rPr>
              <a:t>》</a:t>
            </a:r>
            <a:r>
              <a:rPr lang="zh-TW" altLang="en-US" b="1" smtClean="0">
                <a:latin typeface="Times New Roman" pitchFamily="18" charset="0"/>
                <a:ea typeface="標楷體" pitchFamily="65" charset="-120"/>
                <a:cs typeface="Times New Roman" pitchFamily="18" charset="0"/>
              </a:rPr>
              <a:t>讀後心得</a:t>
            </a:r>
          </a:p>
        </p:txBody>
      </p:sp>
      <p:sp>
        <p:nvSpPr>
          <p:cNvPr id="14338" name="副標題 2"/>
          <p:cNvSpPr>
            <a:spLocks noGrp="1"/>
          </p:cNvSpPr>
          <p:nvPr>
            <p:ph type="subTitle" idx="1"/>
          </p:nvPr>
        </p:nvSpPr>
        <p:spPr>
          <a:xfrm>
            <a:off x="1371600" y="4797425"/>
            <a:ext cx="6400800" cy="841375"/>
          </a:xfrm>
        </p:spPr>
        <p:txBody>
          <a:bodyPr/>
          <a:lstStyle/>
          <a:p>
            <a:r>
              <a:rPr lang="zh-TW" altLang="en-US" sz="2400" smtClean="0">
                <a:solidFill>
                  <a:schemeClr val="tx1"/>
                </a:solidFill>
                <a:latin typeface="Times New Roman" pitchFamily="18" charset="0"/>
                <a:ea typeface="標楷體" pitchFamily="65" charset="-120"/>
                <a:cs typeface="Times New Roman" pitchFamily="18" charset="0"/>
              </a:rPr>
              <a:t>報告人：蘇誌盟</a:t>
            </a:r>
          </a:p>
        </p:txBody>
      </p:sp>
      <p:sp>
        <p:nvSpPr>
          <p:cNvPr id="4" name="投影片編號版面配置區 3"/>
          <p:cNvSpPr>
            <a:spLocks noGrp="1"/>
          </p:cNvSpPr>
          <p:nvPr>
            <p:ph type="sldNum" sz="quarter" idx="12"/>
          </p:nvPr>
        </p:nvSpPr>
        <p:spPr/>
        <p:txBody>
          <a:bodyPr/>
          <a:lstStyle/>
          <a:p>
            <a:pPr>
              <a:defRPr/>
            </a:pPr>
            <a:fld id="{0DB398D7-D8CF-4D84-9E0F-D4C0E16354C1}" type="slidenum">
              <a:rPr lang="zh-TW" altLang="en-US"/>
              <a:pPr>
                <a:defRPr/>
              </a:pPr>
              <a:t>1</a:t>
            </a:fld>
            <a:endParaRPr lang="zh-TW"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圖片 4"/>
          <p:cNvPicPr>
            <a:picLocks noChangeAspect="1"/>
          </p:cNvPicPr>
          <p:nvPr/>
        </p:nvPicPr>
        <p:blipFill>
          <a:blip r:embed="rId2"/>
          <a:srcRect/>
          <a:stretch>
            <a:fillRect/>
          </a:stretch>
        </p:blipFill>
        <p:spPr bwMode="auto">
          <a:xfrm>
            <a:off x="682625" y="836613"/>
            <a:ext cx="3868738" cy="5414962"/>
          </a:xfrm>
          <a:prstGeom prst="rect">
            <a:avLst/>
          </a:prstGeom>
          <a:noFill/>
          <a:ln w="9525">
            <a:noFill/>
            <a:miter lim="800000"/>
            <a:headEnd/>
            <a:tailEnd/>
          </a:ln>
        </p:spPr>
      </p:pic>
      <p:sp>
        <p:nvSpPr>
          <p:cNvPr id="15362" name="文字方塊 5"/>
          <p:cNvSpPr txBox="1">
            <a:spLocks noChangeArrowheads="1"/>
          </p:cNvSpPr>
          <p:nvPr/>
        </p:nvSpPr>
        <p:spPr bwMode="auto">
          <a:xfrm>
            <a:off x="4716463" y="4808538"/>
            <a:ext cx="4032250" cy="1385887"/>
          </a:xfrm>
          <a:prstGeom prst="rect">
            <a:avLst/>
          </a:prstGeom>
          <a:noFill/>
          <a:ln w="9525">
            <a:noFill/>
            <a:miter lim="800000"/>
            <a:headEnd/>
            <a:tailEnd/>
          </a:ln>
        </p:spPr>
        <p:txBody>
          <a:bodyPr>
            <a:spAutoFit/>
          </a:bodyPr>
          <a:lstStyle/>
          <a:p>
            <a:r>
              <a:rPr kumimoji="0" lang="zh-TW" altLang="en-US" sz="2800">
                <a:latin typeface="Times New Roman" pitchFamily="18" charset="0"/>
                <a:ea typeface="標楷體" pitchFamily="65" charset="-120"/>
                <a:cs typeface="Times New Roman" pitchFamily="18" charset="0"/>
              </a:rPr>
              <a:t>出版時間</a:t>
            </a:r>
            <a:r>
              <a:rPr kumimoji="0" lang="zh-TW" altLang="en-US" sz="2800">
                <a:latin typeface="標楷體" pitchFamily="65" charset="-120"/>
                <a:ea typeface="標楷體" pitchFamily="65" charset="-120"/>
                <a:cs typeface="Times New Roman" pitchFamily="18" charset="0"/>
              </a:rPr>
              <a:t>：</a:t>
            </a:r>
            <a:r>
              <a:rPr kumimoji="0" lang="zh-TW" altLang="en-US" sz="2800">
                <a:latin typeface="Times New Roman" pitchFamily="18" charset="0"/>
                <a:ea typeface="標楷體" pitchFamily="65" charset="-120"/>
                <a:cs typeface="Times New Roman" pitchFamily="18" charset="0"/>
              </a:rPr>
              <a:t> </a:t>
            </a:r>
            <a:r>
              <a:rPr kumimoji="0" lang="en-US" altLang="zh-TW" sz="2800">
                <a:latin typeface="Times New Roman" pitchFamily="18" charset="0"/>
                <a:ea typeface="標楷體" pitchFamily="65" charset="-120"/>
                <a:cs typeface="Times New Roman" pitchFamily="18" charset="0"/>
              </a:rPr>
              <a:t>2013</a:t>
            </a:r>
            <a:r>
              <a:rPr kumimoji="0" lang="zh-TW" altLang="en-US" sz="2800">
                <a:latin typeface="Times New Roman" pitchFamily="18" charset="0"/>
                <a:ea typeface="標楷體" pitchFamily="65" charset="-120"/>
                <a:cs typeface="Times New Roman" pitchFamily="18" charset="0"/>
              </a:rPr>
              <a:t>年</a:t>
            </a:r>
            <a:r>
              <a:rPr kumimoji="0" lang="en-US" altLang="zh-TW" sz="2800">
                <a:latin typeface="Times New Roman" pitchFamily="18" charset="0"/>
                <a:ea typeface="標楷體" pitchFamily="65" charset="-120"/>
                <a:cs typeface="Times New Roman" pitchFamily="18" charset="0"/>
              </a:rPr>
              <a:t>3</a:t>
            </a:r>
            <a:r>
              <a:rPr kumimoji="0" lang="zh-TW" altLang="en-US" sz="2800">
                <a:latin typeface="Times New Roman" pitchFamily="18" charset="0"/>
                <a:ea typeface="標楷體" pitchFamily="65" charset="-120"/>
                <a:cs typeface="Times New Roman" pitchFamily="18" charset="0"/>
              </a:rPr>
              <a:t>月</a:t>
            </a:r>
          </a:p>
          <a:p>
            <a:r>
              <a:rPr kumimoji="0" lang="zh-TW" altLang="en-US" sz="2800">
                <a:latin typeface="Times New Roman" pitchFamily="18" charset="0"/>
                <a:ea typeface="標楷體" pitchFamily="65" charset="-120"/>
                <a:cs typeface="Times New Roman" pitchFamily="18" charset="0"/>
              </a:rPr>
              <a:t>作者</a:t>
            </a:r>
            <a:r>
              <a:rPr kumimoji="0" lang="zh-TW" altLang="en-US" sz="2800">
                <a:latin typeface="標楷體" pitchFamily="65" charset="-120"/>
                <a:ea typeface="標楷體" pitchFamily="65" charset="-120"/>
                <a:cs typeface="Times New Roman" pitchFamily="18" charset="0"/>
              </a:rPr>
              <a:t>：</a:t>
            </a:r>
            <a:r>
              <a:rPr kumimoji="0" lang="zh-TW" altLang="en-US" sz="2800">
                <a:latin typeface="Times New Roman" pitchFamily="18" charset="0"/>
                <a:ea typeface="標楷體" pitchFamily="65" charset="-120"/>
                <a:cs typeface="Times New Roman" pitchFamily="18" charset="0"/>
              </a:rPr>
              <a:t>湯錦台</a:t>
            </a:r>
          </a:p>
          <a:p>
            <a:r>
              <a:rPr kumimoji="0" lang="zh-TW" altLang="en-US" sz="2800">
                <a:latin typeface="Times New Roman" pitchFamily="18" charset="0"/>
                <a:ea typeface="標楷體" pitchFamily="65" charset="-120"/>
                <a:cs typeface="Times New Roman" pitchFamily="18" charset="0"/>
              </a:rPr>
              <a:t>出版單位 ：如果出版社</a:t>
            </a:r>
          </a:p>
        </p:txBody>
      </p:sp>
      <p:sp>
        <p:nvSpPr>
          <p:cNvPr id="7" name="投影片編號版面配置區 6"/>
          <p:cNvSpPr>
            <a:spLocks noGrp="1"/>
          </p:cNvSpPr>
          <p:nvPr>
            <p:ph type="sldNum" sz="quarter" idx="12"/>
          </p:nvPr>
        </p:nvSpPr>
        <p:spPr/>
        <p:txBody>
          <a:bodyPr/>
          <a:lstStyle/>
          <a:p>
            <a:pPr>
              <a:defRPr/>
            </a:pPr>
            <a:fld id="{CDBBB4AC-B2E5-4F7E-83C3-1EED7892A10B}" type="slidenum">
              <a:rPr lang="zh-TW" altLang="en-US"/>
              <a:pPr>
                <a:defRPr/>
              </a:pPr>
              <a:t>2</a:t>
            </a:fld>
            <a:endParaRPr lang="zh-TW"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標題 1"/>
          <p:cNvSpPr>
            <a:spLocks noGrp="1"/>
          </p:cNvSpPr>
          <p:nvPr>
            <p:ph type="ctrTitle"/>
          </p:nvPr>
        </p:nvSpPr>
        <p:spPr>
          <a:xfrm>
            <a:off x="685800" y="620713"/>
            <a:ext cx="7772400" cy="5616575"/>
          </a:xfrm>
        </p:spPr>
        <p:txBody>
          <a:bodyPr/>
          <a:lstStyle/>
          <a:p>
            <a:pPr algn="l"/>
            <a:r>
              <a:rPr lang="zh-TW" altLang="en-US" sz="3200" b="1" smtClean="0">
                <a:latin typeface="Times New Roman" pitchFamily="18" charset="0"/>
                <a:ea typeface="標楷體" pitchFamily="65" charset="-120"/>
                <a:cs typeface="Times New Roman" pitchFamily="18" charset="0"/>
              </a:rPr>
              <a:t>本書目錄</a:t>
            </a:r>
            <a:r>
              <a:rPr lang="zh-TW" altLang="en-US" sz="3200" b="1" smtClean="0">
                <a:latin typeface="標楷體" pitchFamily="65" charset="-120"/>
                <a:ea typeface="標楷體" pitchFamily="65" charset="-120"/>
                <a:cs typeface="Times New Roman" pitchFamily="18" charset="0"/>
              </a:rPr>
              <a:t>：</a:t>
            </a:r>
            <a:r>
              <a:rPr lang="en-US" altLang="zh-TW" sz="3200" smtClean="0">
                <a:latin typeface="標楷體" pitchFamily="65" charset="-120"/>
                <a:ea typeface="標楷體" pitchFamily="65" charset="-120"/>
                <a:cs typeface="Times New Roman" pitchFamily="18" charset="0"/>
              </a:rPr>
              <a:t/>
            </a:r>
            <a:br>
              <a:rPr lang="en-US" altLang="zh-TW"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第一章 越王勾踐的後人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第二章 「蕃舶」競發指泉州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第三章 崛起在南海航線上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第四章 北印度洋的帆影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第五章 葡萄牙人的東來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第六章 東亞貿易時代的來臨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第七章 中西海上勢力進入初期的台灣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第八章 閩南海上帝國與南海文明的興起 </a:t>
            </a:r>
            <a:br>
              <a:rPr lang="zh-TW" altLang="en-US"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附錄 一幅展現了明代閩南人海洋視野的地</a:t>
            </a:r>
            <a:r>
              <a:rPr lang="en-US" altLang="zh-TW" sz="3200" smtClean="0">
                <a:latin typeface="標楷體" pitchFamily="65" charset="-120"/>
                <a:ea typeface="標楷體" pitchFamily="65" charset="-120"/>
                <a:cs typeface="Times New Roman" pitchFamily="18" charset="0"/>
              </a:rPr>
              <a:t/>
            </a:r>
            <a:br>
              <a:rPr lang="en-US" altLang="zh-TW" sz="3200" smtClean="0">
                <a:latin typeface="標楷體" pitchFamily="65" charset="-120"/>
                <a:ea typeface="標楷體" pitchFamily="65" charset="-120"/>
                <a:cs typeface="Times New Roman" pitchFamily="18" charset="0"/>
              </a:rPr>
            </a:br>
            <a:r>
              <a:rPr lang="zh-TW" altLang="en-US" sz="3200" smtClean="0">
                <a:latin typeface="標楷體" pitchFamily="65" charset="-120"/>
                <a:ea typeface="標楷體" pitchFamily="65" charset="-120"/>
                <a:cs typeface="Times New Roman" pitchFamily="18" charset="0"/>
              </a:rPr>
              <a:t>     圖 </a:t>
            </a:r>
            <a:endParaRPr lang="zh-TW" altLang="en-US" sz="3200" smtClean="0">
              <a:latin typeface="Times New Roman" pitchFamily="18" charset="0"/>
              <a:ea typeface="標楷體" pitchFamily="65" charset="-120"/>
              <a:cs typeface="Times New Roman" pitchFamily="18" charset="0"/>
            </a:endParaRPr>
          </a:p>
        </p:txBody>
      </p:sp>
      <p:sp>
        <p:nvSpPr>
          <p:cNvPr id="5" name="投影片編號版面配置區 4"/>
          <p:cNvSpPr>
            <a:spLocks noGrp="1"/>
          </p:cNvSpPr>
          <p:nvPr>
            <p:ph type="sldNum" sz="quarter" idx="12"/>
          </p:nvPr>
        </p:nvSpPr>
        <p:spPr/>
        <p:txBody>
          <a:bodyPr/>
          <a:lstStyle/>
          <a:p>
            <a:pPr>
              <a:defRPr/>
            </a:pPr>
            <a:fld id="{AAA7E7C0-7B36-4B51-9D25-40E4251CA04F}" type="slidenum">
              <a:rPr lang="zh-TW" altLang="en-US"/>
              <a:pPr>
                <a:defRPr/>
              </a:pPr>
              <a:t>3</a:t>
            </a:fld>
            <a:endParaRPr lang="zh-TW"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rtlCol="0">
            <a:normAutofit fontScale="90000"/>
          </a:bodyPr>
          <a:lstStyle/>
          <a:p>
            <a:pPr algn="l" fontAlgn="auto">
              <a:lnSpc>
                <a:spcPts val="3000"/>
              </a:lnSpc>
              <a:spcBef>
                <a:spcPts val="0"/>
              </a:spcBef>
              <a:spcAft>
                <a:spcPts val="0"/>
              </a:spcAft>
              <a:defRPr/>
            </a:pPr>
            <a:r>
              <a:rPr lang="en-US" altLang="zh-TW" sz="2200" b="1" dirty="0" smtClean="0">
                <a:latin typeface="標楷體"/>
                <a:ea typeface="標楷體"/>
                <a:cs typeface="Times New Roman" panose="02020603050405020304" pitchFamily="18" charset="0"/>
              </a:rPr>
              <a:t/>
            </a:r>
            <a:br>
              <a:rPr lang="en-US" altLang="zh-TW" sz="2200" b="1" dirty="0" smtClean="0">
                <a:latin typeface="標楷體"/>
                <a:ea typeface="標楷體"/>
                <a:cs typeface="Times New Roman" panose="02020603050405020304" pitchFamily="18" charset="0"/>
              </a:rPr>
            </a:br>
            <a:r>
              <a:rPr lang="en-US" altLang="zh-TW" sz="2200" b="1" dirty="0">
                <a:latin typeface="標楷體"/>
                <a:ea typeface="標楷體"/>
                <a:cs typeface="Times New Roman" panose="02020603050405020304" pitchFamily="18" charset="0"/>
              </a:rPr>
              <a:t/>
            </a:r>
            <a:br>
              <a:rPr lang="en-US" altLang="zh-TW" sz="2200" b="1" dirty="0">
                <a:latin typeface="標楷體"/>
                <a:ea typeface="標楷體"/>
                <a:cs typeface="Times New Roman" panose="02020603050405020304" pitchFamily="18" charset="0"/>
              </a:rPr>
            </a:br>
            <a:r>
              <a:rPr lang="en-US" altLang="zh-TW" sz="2200" b="1" dirty="0" smtClean="0">
                <a:latin typeface="標楷體"/>
                <a:ea typeface="標楷體"/>
                <a:cs typeface="Times New Roman" panose="02020603050405020304" pitchFamily="18" charset="0"/>
              </a:rPr>
              <a:t/>
            </a:r>
            <a:br>
              <a:rPr lang="en-US" altLang="zh-TW" sz="2200" b="1" dirty="0" smtClean="0">
                <a:latin typeface="標楷體"/>
                <a:ea typeface="標楷體"/>
                <a:cs typeface="Times New Roman" panose="02020603050405020304" pitchFamily="18" charset="0"/>
              </a:rPr>
            </a:br>
            <a:r>
              <a:rPr lang="en-US" altLang="zh-TW" sz="2200" b="1" dirty="0">
                <a:latin typeface="標楷體"/>
                <a:ea typeface="標楷體"/>
                <a:cs typeface="Times New Roman" panose="02020603050405020304" pitchFamily="18" charset="0"/>
              </a:rPr>
              <a:t/>
            </a:r>
            <a:br>
              <a:rPr lang="en-US" altLang="zh-TW" sz="2200" b="1" dirty="0">
                <a:latin typeface="標楷體"/>
                <a:ea typeface="標楷體"/>
                <a:cs typeface="Times New Roman" panose="02020603050405020304" pitchFamily="18" charset="0"/>
              </a:rPr>
            </a:br>
            <a:r>
              <a:rPr lang="en-US" altLang="zh-TW" sz="2200" b="1" dirty="0" smtClean="0">
                <a:latin typeface="標楷體"/>
                <a:ea typeface="標楷體"/>
                <a:cs typeface="Times New Roman" panose="02020603050405020304" pitchFamily="18" charset="0"/>
              </a:rPr>
              <a:t/>
            </a:r>
            <a:br>
              <a:rPr lang="en-US" altLang="zh-TW" sz="2200" b="1" dirty="0" smtClean="0">
                <a:latin typeface="標楷體"/>
                <a:ea typeface="標楷體"/>
                <a:cs typeface="Times New Roman" panose="02020603050405020304" pitchFamily="18" charset="0"/>
              </a:rPr>
            </a:br>
            <a:r>
              <a:rPr lang="zh-TW" altLang="en-US" sz="3600" b="1" dirty="0" smtClean="0">
                <a:latin typeface="標楷體"/>
                <a:ea typeface="標楷體"/>
                <a:cs typeface="Times New Roman" panose="02020603050405020304" pitchFamily="18" charset="0"/>
              </a:rPr>
              <a:t>內容簡介：</a:t>
            </a:r>
            <a:r>
              <a:rPr lang="en-US" altLang="zh-TW" sz="1600" dirty="0" smtClean="0">
                <a:latin typeface="標楷體"/>
                <a:ea typeface="標楷體"/>
                <a:cs typeface="Times New Roman" panose="02020603050405020304" pitchFamily="18" charset="0"/>
              </a:rPr>
              <a:t/>
            </a:r>
            <a:br>
              <a:rPr lang="en-US" altLang="zh-TW" sz="16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海上的閩南人，曾經手握歷史鑰匙，把東亞推向世界舞台的中心！</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沒有閩南人創建的海外據點，鄭和的船隊就無法七下西洋；沒有閩南人與印度、阿拉伯世界的海上交往，歐洲人就無法進入亞洲！</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看閩南人如何縱橫海洋，走入世界歷史的舞台，把海上絲路、鄭和下西洋、歐洲人東進交織成一個波瀾壯闊的大時代故事！</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在世界發展史上，有一個被後人稱為「閩南人」的漢人群體，曾經對創造人類的海洋文明和推動東西方海上交往，做出過不可磨滅的貢獻。</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從宋朝開始，住在福建南部的泉州人便積極南下南海諸國，與東來的印度人、波斯人和阿拉伯人建立了密切的海上貿易聯繫，打開了閩南地區與印度和阿拉伯世界，甚至是與非洲東岸的遠洋交流。</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a:r>
            <a:br>
              <a:rPr lang="zh-TW" altLang="en-US" sz="2200" dirty="0" smtClean="0">
                <a:latin typeface="標楷體"/>
                <a:ea typeface="標楷體"/>
                <a:cs typeface="Times New Roman" panose="02020603050405020304" pitchFamily="18" charset="0"/>
              </a:rPr>
            </a:br>
            <a:endParaRPr lang="zh-TW" altLang="en-US" sz="2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投影片編號版面配置區 5"/>
          <p:cNvSpPr>
            <a:spLocks noGrp="1"/>
          </p:cNvSpPr>
          <p:nvPr>
            <p:ph type="sldNum" sz="quarter" idx="12"/>
          </p:nvPr>
        </p:nvSpPr>
        <p:spPr/>
        <p:txBody>
          <a:bodyPr/>
          <a:lstStyle/>
          <a:p>
            <a:pPr>
              <a:defRPr/>
            </a:pPr>
            <a:fld id="{6C464D2D-50CF-4F96-8823-9D7AD6B37469}" type="slidenum">
              <a:rPr lang="zh-TW" altLang="en-US"/>
              <a:pPr>
                <a:defRPr/>
              </a:pPr>
              <a:t>4</a:t>
            </a:fld>
            <a:endParaRPr lang="zh-TW"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rtlCol="0">
            <a:normAutofit fontScale="90000"/>
          </a:bodyPr>
          <a:lstStyle/>
          <a:p>
            <a:pPr algn="l" fontAlgn="auto">
              <a:lnSpc>
                <a:spcPts val="2800"/>
              </a:lnSpc>
              <a:spcAft>
                <a:spcPts val="0"/>
              </a:spcAft>
              <a:defRPr/>
            </a:pP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en-US" altLang="zh-TW" sz="2200" dirty="0">
                <a:latin typeface="標楷體"/>
                <a:ea typeface="標楷體"/>
                <a:cs typeface="Times New Roman" panose="02020603050405020304" pitchFamily="18" charset="0"/>
              </a:rPr>
              <a:t/>
            </a:r>
            <a:br>
              <a:rPr lang="en-US" altLang="zh-TW" sz="2200" dirty="0">
                <a:latin typeface="標楷體"/>
                <a:ea typeface="標楷體"/>
                <a:cs typeface="Times New Roman" panose="02020603050405020304" pitchFamily="18" charset="0"/>
              </a:rPr>
            </a:b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en-US" altLang="zh-TW" sz="2200" dirty="0">
                <a:latin typeface="標楷體"/>
                <a:ea typeface="標楷體"/>
                <a:cs typeface="Times New Roman" panose="02020603050405020304" pitchFamily="18" charset="0"/>
              </a:rPr>
              <a:t/>
            </a:r>
            <a:br>
              <a:rPr lang="en-US" altLang="zh-TW" sz="2200" dirty="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在這樣互動的過程中，一個跨越印度洋、連接南中國海並直達台灣海峽的龐大海上商圈形成了，帶來的不僅是貨物的流通與財富的創造，還促進了佛教與伊斯蘭向中國的傳播。並在這個基礎上奠定了鄭和下西洋的壯舉和中華文明的對外流傳。可以說，沒有閩南人早期在海外各地的活動據點，就沒有鄭和船隊七下西洋的可能性，沒有閩南人先與印度、阿拉伯世界的海上交通，就不會有後來歐洲人繞過非洲打開東來亞洲航線的知識基礎。</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十六世紀初期葡萄牙人的東來，人類文明從此進入了全球性強權爭霸的時期，也促成了世界財富的全球性流轉。閩南商人在沒有政府後援的情況下，以民間之力，機敏地投入了這一波新的全球性競爭，利用葡萄牙人占據的澳門，將瓷器和絲綢源源出口歐洲；從馬尼拉的西班牙人手中，賺取了作為世界通匯的大量白銀；與荷蘭人、英國人結合，建立了從印尼到整個東亞的貿易商圈，進而打開了台灣與世界的接軌和確立了台灣的漢人主體社會。</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閩南人向外拓展的足跡奠定了今日東亞貿易的基礎，也創造出許多偉大的故事，這是屬於閩南人的故事，也是台灣的故事。</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閩南人的海上活動，不僅引領東亞進入世界，更是大航海時代的先聲！</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a:r>
            <a:br>
              <a:rPr lang="zh-TW" altLang="en-US"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
            </a:r>
            <a:br>
              <a:rPr lang="zh-TW" altLang="en-US" sz="2200" dirty="0" smtClean="0">
                <a:latin typeface="標楷體"/>
                <a:ea typeface="標楷體"/>
                <a:cs typeface="Times New Roman" panose="02020603050405020304" pitchFamily="18" charset="0"/>
              </a:rPr>
            </a:br>
            <a:endParaRPr lang="zh-TW" altLang="en-US" sz="2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投影片編號版面配置區 2"/>
          <p:cNvSpPr>
            <a:spLocks noGrp="1"/>
          </p:cNvSpPr>
          <p:nvPr>
            <p:ph type="sldNum" sz="quarter" idx="12"/>
          </p:nvPr>
        </p:nvSpPr>
        <p:spPr/>
        <p:txBody>
          <a:bodyPr/>
          <a:lstStyle/>
          <a:p>
            <a:pPr>
              <a:defRPr/>
            </a:pPr>
            <a:fld id="{D67E3C47-CA59-459A-B7BF-9D013132826A}" type="slidenum">
              <a:rPr lang="zh-TW" altLang="en-US"/>
              <a:pPr>
                <a:defRPr/>
              </a:pPr>
              <a:t>5</a:t>
            </a:fld>
            <a:endParaRPr lang="zh-TW"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rtlCol="0">
            <a:normAutofit fontScale="90000"/>
          </a:bodyPr>
          <a:lstStyle/>
          <a:p>
            <a:pPr algn="l" fontAlgn="auto">
              <a:spcAft>
                <a:spcPts val="0"/>
              </a:spcAft>
              <a:defRPr/>
            </a:pPr>
            <a:r>
              <a:rPr lang="zh-TW" altLang="en-US" sz="3200" b="1" dirty="0" smtClean="0">
                <a:latin typeface="Times New Roman" panose="02020603050405020304" pitchFamily="18" charset="0"/>
                <a:ea typeface="標楷體" panose="03000509000000000000" pitchFamily="65" charset="-120"/>
                <a:cs typeface="Times New Roman" panose="02020603050405020304" pitchFamily="18" charset="0"/>
              </a:rPr>
              <a:t>作者簡介</a:t>
            </a:r>
            <a:r>
              <a:rPr lang="zh-TW" altLang="en-US" sz="3200" b="1" dirty="0" smtClean="0">
                <a:latin typeface="標楷體"/>
                <a:ea typeface="標楷體"/>
                <a:cs typeface="Times New Roman" panose="02020603050405020304" pitchFamily="18" charset="0"/>
              </a:rPr>
              <a:t>：</a:t>
            </a:r>
            <a:r>
              <a:rPr lang="en-US" altLang="zh-TW" sz="2800" dirty="0" smtClean="0">
                <a:latin typeface="標楷體"/>
                <a:ea typeface="標楷體"/>
                <a:cs typeface="Times New Roman" panose="02020603050405020304" pitchFamily="18" charset="0"/>
              </a:rPr>
              <a:t/>
            </a:r>
            <a:br>
              <a:rPr lang="en-US" altLang="zh-TW" sz="2800" dirty="0" smtClean="0">
                <a:latin typeface="標楷體"/>
                <a:ea typeface="標楷體"/>
                <a:cs typeface="Times New Roman" panose="02020603050405020304" pitchFamily="18" charset="0"/>
              </a:rPr>
            </a:br>
            <a:r>
              <a:rPr lang="en-US" altLang="zh-TW" sz="2800" dirty="0" smtClean="0">
                <a:latin typeface="標楷體"/>
                <a:ea typeface="標楷體"/>
                <a:cs typeface="Times New Roman" panose="02020603050405020304" pitchFamily="18" charset="0"/>
              </a:rPr>
              <a:t/>
            </a:r>
            <a:br>
              <a:rPr lang="en-US" altLang="zh-TW" sz="2800" dirty="0" smtClean="0">
                <a:latin typeface="標楷體"/>
                <a:ea typeface="標楷體"/>
                <a:cs typeface="Times New Roman" panose="02020603050405020304" pitchFamily="18" charset="0"/>
              </a:rPr>
            </a:br>
            <a:r>
              <a:rPr lang="zh-TW" altLang="en-US" sz="3100" dirty="0" smtClean="0">
                <a:latin typeface="標楷體"/>
                <a:ea typeface="標楷體"/>
                <a:cs typeface="Times New Roman" panose="02020603050405020304" pitchFamily="18" charset="0"/>
              </a:rPr>
              <a:t>湯錦台</a:t>
            </a:r>
            <a:br>
              <a:rPr lang="zh-TW" altLang="en-US" sz="3100" dirty="0" smtClean="0">
                <a:latin typeface="標楷體"/>
                <a:ea typeface="標楷體"/>
                <a:cs typeface="Times New Roman" panose="02020603050405020304" pitchFamily="18" charset="0"/>
              </a:rPr>
            </a:br>
            <a:r>
              <a:rPr lang="zh-TW" altLang="en-US" sz="3100" dirty="0" smtClean="0">
                <a:latin typeface="標楷體"/>
                <a:ea typeface="標楷體"/>
                <a:cs typeface="Times New Roman" panose="02020603050405020304" pitchFamily="18" charset="0"/>
              </a:rPr>
              <a:t/>
            </a:r>
            <a:br>
              <a:rPr lang="zh-TW" altLang="en-US" sz="3100" dirty="0" smtClean="0">
                <a:latin typeface="標楷體"/>
                <a:ea typeface="標楷體"/>
                <a:cs typeface="Times New Roman" panose="02020603050405020304" pitchFamily="18" charset="0"/>
              </a:rPr>
            </a:br>
            <a:r>
              <a:rPr lang="zh-TW" altLang="en-US" sz="3100" dirty="0" smtClean="0">
                <a:latin typeface="標楷體"/>
                <a:ea typeface="標楷體"/>
                <a:cs typeface="Times New Roman" panose="02020603050405020304" pitchFamily="18" charset="0"/>
              </a:rPr>
              <a:t>　　苗栗公館人，大學畢業後赴美進修，後考進聯合國總部任文件譯審三十一年，公餘喜讀書論政。近年潛心研讀早期中西交流史、海洋史，先後出版了</a:t>
            </a:r>
            <a:r>
              <a:rPr lang="en-US" altLang="zh-TW" sz="3100" dirty="0" smtClean="0">
                <a:latin typeface="標楷體"/>
                <a:ea typeface="標楷體"/>
                <a:cs typeface="Times New Roman" panose="02020603050405020304" pitchFamily="18" charset="0"/>
              </a:rPr>
              <a:t>《</a:t>
            </a:r>
            <a:r>
              <a:rPr lang="zh-TW" altLang="en-US" sz="3100" dirty="0" smtClean="0">
                <a:latin typeface="標楷體"/>
                <a:ea typeface="標楷體"/>
                <a:cs typeface="Times New Roman" panose="02020603050405020304" pitchFamily="18" charset="0"/>
              </a:rPr>
              <a:t>大航海時代的台灣</a:t>
            </a:r>
            <a:r>
              <a:rPr lang="en-US" altLang="zh-TW" sz="3100" dirty="0" smtClean="0">
                <a:latin typeface="標楷體"/>
                <a:ea typeface="標楷體"/>
                <a:cs typeface="Times New Roman" panose="02020603050405020304" pitchFamily="18" charset="0"/>
              </a:rPr>
              <a:t>》</a:t>
            </a:r>
            <a:r>
              <a:rPr lang="zh-TW" altLang="en-US" sz="3100" dirty="0" smtClean="0">
                <a:latin typeface="標楷體"/>
                <a:ea typeface="標楷體"/>
                <a:cs typeface="Times New Roman" panose="02020603050405020304" pitchFamily="18" charset="0"/>
              </a:rPr>
              <a:t>、</a:t>
            </a:r>
            <a:r>
              <a:rPr lang="en-US" altLang="zh-TW" sz="3100" dirty="0" smtClean="0">
                <a:latin typeface="標楷體"/>
                <a:ea typeface="標楷體"/>
                <a:cs typeface="Times New Roman" panose="02020603050405020304" pitchFamily="18" charset="0"/>
              </a:rPr>
              <a:t>《</a:t>
            </a:r>
            <a:r>
              <a:rPr lang="zh-TW" altLang="en-US" sz="3100" dirty="0" smtClean="0">
                <a:latin typeface="標楷體"/>
                <a:ea typeface="標楷體"/>
                <a:cs typeface="Times New Roman" panose="02020603050405020304" pitchFamily="18" charset="0"/>
              </a:rPr>
              <a:t>千年客家</a:t>
            </a:r>
            <a:r>
              <a:rPr lang="en-US" altLang="zh-TW" sz="3100" dirty="0" smtClean="0">
                <a:latin typeface="標楷體"/>
                <a:ea typeface="標楷體"/>
                <a:cs typeface="Times New Roman" panose="02020603050405020304" pitchFamily="18" charset="0"/>
              </a:rPr>
              <a:t>》</a:t>
            </a:r>
            <a:r>
              <a:rPr lang="zh-TW" altLang="en-US" sz="3100" dirty="0" smtClean="0">
                <a:latin typeface="標楷體"/>
                <a:ea typeface="標楷體"/>
                <a:cs typeface="Times New Roman" panose="02020603050405020304" pitchFamily="18" charset="0"/>
              </a:rPr>
              <a:t>等書。</a:t>
            </a:r>
            <a:r>
              <a:rPr lang="zh-TW" altLang="en-US" sz="2800" dirty="0" smtClean="0">
                <a:latin typeface="標楷體"/>
                <a:ea typeface="標楷體"/>
                <a:cs typeface="Times New Roman" panose="02020603050405020304" pitchFamily="18" charset="0"/>
              </a:rPr>
              <a:t/>
            </a:r>
            <a:br>
              <a:rPr lang="zh-TW" altLang="en-US" sz="2800" dirty="0" smtClean="0">
                <a:latin typeface="標楷體"/>
                <a:ea typeface="標楷體"/>
                <a:cs typeface="Times New Roman" panose="02020603050405020304" pitchFamily="18" charset="0"/>
              </a:rPr>
            </a:b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投影片編號版面配置區 4"/>
          <p:cNvSpPr>
            <a:spLocks noGrp="1"/>
          </p:cNvSpPr>
          <p:nvPr>
            <p:ph type="sldNum" sz="quarter" idx="12"/>
          </p:nvPr>
        </p:nvSpPr>
        <p:spPr/>
        <p:txBody>
          <a:bodyPr/>
          <a:lstStyle/>
          <a:p>
            <a:pPr>
              <a:defRPr/>
            </a:pPr>
            <a:fld id="{125FA511-D6E8-4175-99BC-E7EB6F870C2E}" type="slidenum">
              <a:rPr lang="zh-TW" altLang="en-US"/>
              <a:pPr>
                <a:defRPr/>
              </a:pPr>
              <a:t>6</a:t>
            </a:fld>
            <a:endParaRPr lang="zh-TW"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E9A9D848-5A5B-41DE-914C-7EB067626446}" type="slidenum">
              <a:rPr lang="zh-TW" altLang="en-US"/>
              <a:pPr>
                <a:defRPr/>
              </a:pPr>
              <a:t>7</a:t>
            </a:fld>
            <a:endParaRPr lang="zh-TW" altLang="en-US"/>
          </a:p>
        </p:txBody>
      </p:sp>
      <p:sp>
        <p:nvSpPr>
          <p:cNvPr id="6" name="標題 5"/>
          <p:cNvSpPr>
            <a:spLocks noGrp="1"/>
          </p:cNvSpPr>
          <p:nvPr>
            <p:ph type="ctrTitle"/>
          </p:nvPr>
        </p:nvSpPr>
        <p:spPr>
          <a:xfrm>
            <a:off x="685800" y="1268413"/>
            <a:ext cx="7772400" cy="2332037"/>
          </a:xfrm>
        </p:spPr>
        <p:txBody>
          <a:bodyPr rtlCol="0">
            <a:normAutofit fontScale="90000"/>
          </a:bodyPr>
          <a:lstStyle/>
          <a:p>
            <a:pPr algn="l" fontAlgn="auto">
              <a:lnSpc>
                <a:spcPct val="150000"/>
              </a:lnSpc>
              <a:spcAft>
                <a:spcPts val="0"/>
              </a:spcAft>
              <a:defRPr/>
            </a:pPr>
            <a:r>
              <a:rPr lang="en-US" altLang="zh-TW" sz="3600" b="1" dirty="0" smtClean="0">
                <a:latin typeface="標楷體"/>
                <a:ea typeface="標楷體"/>
                <a:cs typeface="Times New Roman" panose="02020603050405020304" pitchFamily="18" charset="0"/>
              </a:rPr>
              <a:t/>
            </a:r>
            <a:br>
              <a:rPr lang="en-US" altLang="zh-TW" sz="3600" b="1" dirty="0" smtClean="0">
                <a:latin typeface="標楷體"/>
                <a:ea typeface="標楷體"/>
                <a:cs typeface="Times New Roman" panose="02020603050405020304" pitchFamily="18" charset="0"/>
              </a:rPr>
            </a:br>
            <a:r>
              <a:rPr lang="en-US" altLang="zh-TW" sz="3600" b="1" dirty="0">
                <a:latin typeface="標楷體"/>
                <a:ea typeface="標楷體"/>
                <a:cs typeface="Times New Roman" panose="02020603050405020304" pitchFamily="18" charset="0"/>
              </a:rPr>
              <a:t/>
            </a:r>
            <a:br>
              <a:rPr lang="en-US" altLang="zh-TW" sz="3600" b="1" dirty="0">
                <a:latin typeface="標楷體"/>
                <a:ea typeface="標楷體"/>
                <a:cs typeface="Times New Roman" panose="02020603050405020304" pitchFamily="18" charset="0"/>
              </a:rPr>
            </a:br>
            <a:r>
              <a:rPr lang="zh-TW" altLang="en-US" sz="2700" dirty="0" smtClean="0">
                <a:latin typeface="標楷體"/>
                <a:ea typeface="標楷體"/>
                <a:cs typeface="Times New Roman" panose="02020603050405020304" pitchFamily="18" charset="0"/>
              </a:rPr>
              <a:t>一、越國被楚國滅亡後，部分越國人南逃至福建中部地</a:t>
            </a:r>
            <a:r>
              <a:rPr lang="en-US" altLang="zh-TW" sz="2700" dirty="0" smtClean="0">
                <a:latin typeface="標楷體"/>
                <a:ea typeface="標楷體"/>
                <a:cs typeface="Times New Roman" panose="02020603050405020304" pitchFamily="18" charset="0"/>
              </a:rPr>
              <a:t/>
            </a:r>
            <a:br>
              <a:rPr lang="en-US" altLang="zh-TW" sz="2700" dirty="0" smtClean="0">
                <a:latin typeface="標楷體"/>
                <a:ea typeface="標楷體"/>
                <a:cs typeface="Times New Roman" panose="02020603050405020304" pitchFamily="18" charset="0"/>
              </a:rPr>
            </a:br>
            <a:r>
              <a:rPr lang="zh-TW" altLang="en-US" sz="2700" dirty="0">
                <a:latin typeface="標楷體"/>
                <a:ea typeface="標楷體"/>
                <a:cs typeface="Times New Roman" panose="02020603050405020304" pitchFamily="18" charset="0"/>
              </a:rPr>
              <a:t> </a:t>
            </a:r>
            <a:r>
              <a:rPr lang="zh-TW" altLang="en-US" sz="2700" dirty="0" smtClean="0">
                <a:latin typeface="標楷體"/>
                <a:ea typeface="標楷體"/>
                <a:cs typeface="Times New Roman" panose="02020603050405020304" pitchFamily="18" charset="0"/>
              </a:rPr>
              <a:t>   區，與當地閩族結合，成為閩越族，分布範圍從閩</a:t>
            </a:r>
            <a:r>
              <a:rPr lang="en-US" altLang="zh-TW" sz="2700" dirty="0" smtClean="0">
                <a:latin typeface="標楷體"/>
                <a:ea typeface="標楷體"/>
                <a:cs typeface="Times New Roman" panose="02020603050405020304" pitchFamily="18" charset="0"/>
              </a:rPr>
              <a:t/>
            </a:r>
            <a:br>
              <a:rPr lang="en-US" altLang="zh-TW" sz="2700" dirty="0" smtClean="0">
                <a:latin typeface="標楷體"/>
                <a:ea typeface="標楷體"/>
                <a:cs typeface="Times New Roman" panose="02020603050405020304" pitchFamily="18" charset="0"/>
              </a:rPr>
            </a:br>
            <a:r>
              <a:rPr lang="zh-TW" altLang="en-US" sz="2700" dirty="0">
                <a:latin typeface="標楷體"/>
                <a:ea typeface="標楷體"/>
                <a:cs typeface="Times New Roman" panose="02020603050405020304" pitchFamily="18" charset="0"/>
              </a:rPr>
              <a:t> </a:t>
            </a:r>
            <a:r>
              <a:rPr lang="zh-TW" altLang="en-US" sz="2700" dirty="0" smtClean="0">
                <a:latin typeface="標楷體"/>
                <a:ea typeface="標楷體"/>
                <a:cs typeface="Times New Roman" panose="02020603050405020304" pitchFamily="18" charset="0"/>
              </a:rPr>
              <a:t>   江流域向南延伸到泉州一帶。</a:t>
            </a:r>
            <a:r>
              <a:rPr lang="en-US" altLang="zh-TW" sz="2700" dirty="0" smtClean="0">
                <a:latin typeface="標楷體"/>
                <a:ea typeface="標楷體"/>
                <a:cs typeface="Times New Roman" panose="02020603050405020304" pitchFamily="18" charset="0"/>
              </a:rPr>
              <a:t/>
            </a:r>
            <a:br>
              <a:rPr lang="en-US" altLang="zh-TW" sz="2700" dirty="0" smtClean="0">
                <a:latin typeface="標楷體"/>
                <a:ea typeface="標楷體"/>
                <a:cs typeface="Times New Roman" panose="02020603050405020304" pitchFamily="18" charset="0"/>
              </a:rPr>
            </a:br>
            <a:r>
              <a:rPr lang="zh-TW" altLang="en-US" sz="2700" dirty="0" smtClean="0">
                <a:latin typeface="標楷體"/>
                <a:ea typeface="標楷體"/>
                <a:cs typeface="Times New Roman" panose="02020603050405020304" pitchFamily="18" charset="0"/>
              </a:rPr>
              <a:t>二、秦、漢時，在當地相繼設置閩中郡、冶縣，北方人</a:t>
            </a:r>
            <a:r>
              <a:rPr lang="en-US" altLang="zh-TW" sz="2700" dirty="0" smtClean="0">
                <a:latin typeface="標楷體"/>
                <a:ea typeface="標楷體"/>
                <a:cs typeface="Times New Roman" panose="02020603050405020304" pitchFamily="18" charset="0"/>
              </a:rPr>
              <a:t/>
            </a:r>
            <a:br>
              <a:rPr lang="en-US" altLang="zh-TW" sz="2700" dirty="0" smtClean="0">
                <a:latin typeface="標楷體"/>
                <a:ea typeface="標楷體"/>
                <a:cs typeface="Times New Roman" panose="02020603050405020304" pitchFamily="18" charset="0"/>
              </a:rPr>
            </a:br>
            <a:r>
              <a:rPr lang="zh-TW" altLang="en-US" sz="2700" dirty="0">
                <a:latin typeface="標楷體"/>
                <a:ea typeface="標楷體"/>
                <a:cs typeface="Times New Roman" panose="02020603050405020304" pitchFamily="18" charset="0"/>
              </a:rPr>
              <a:t> </a:t>
            </a:r>
            <a:r>
              <a:rPr lang="zh-TW" altLang="en-US" sz="2700" dirty="0" smtClean="0">
                <a:latin typeface="標楷體"/>
                <a:ea typeface="標楷體"/>
                <a:cs typeface="Times New Roman" panose="02020603050405020304" pitchFamily="18" charset="0"/>
              </a:rPr>
              <a:t>   口開始南移。五胡亂華更加速北人南移的進程，有</a:t>
            </a:r>
            <a:r>
              <a:rPr lang="en-US" altLang="zh-TW" sz="2700" dirty="0" smtClean="0">
                <a:latin typeface="標楷體"/>
                <a:ea typeface="標楷體"/>
                <a:cs typeface="Times New Roman" panose="02020603050405020304" pitchFamily="18" charset="0"/>
              </a:rPr>
              <a:t/>
            </a:r>
            <a:br>
              <a:rPr lang="en-US" altLang="zh-TW" sz="2700" dirty="0" smtClean="0">
                <a:latin typeface="標楷體"/>
                <a:ea typeface="標楷體"/>
                <a:cs typeface="Times New Roman" panose="02020603050405020304" pitchFamily="18" charset="0"/>
              </a:rPr>
            </a:br>
            <a:r>
              <a:rPr lang="zh-TW" altLang="en-US" sz="2700" dirty="0">
                <a:latin typeface="標楷體"/>
                <a:ea typeface="標楷體"/>
                <a:cs typeface="Times New Roman" panose="02020603050405020304" pitchFamily="18" charset="0"/>
              </a:rPr>
              <a:t> </a:t>
            </a:r>
            <a:r>
              <a:rPr lang="zh-TW" altLang="en-US" sz="2700" dirty="0" smtClean="0">
                <a:latin typeface="標楷體"/>
                <a:ea typeface="標楷體"/>
                <a:cs typeface="Times New Roman" panose="02020603050405020304" pitchFamily="18" charset="0"/>
              </a:rPr>
              <a:t>   所謂「八姓入閩」的傳說</a:t>
            </a:r>
            <a:r>
              <a:rPr lang="en-US" altLang="zh-TW" sz="2700" dirty="0" smtClean="0">
                <a:latin typeface="標楷體"/>
                <a:ea typeface="標楷體"/>
                <a:cs typeface="Times New Roman" panose="02020603050405020304" pitchFamily="18" charset="0"/>
              </a:rPr>
              <a:t>(</a:t>
            </a:r>
            <a:r>
              <a:rPr lang="zh-TW" altLang="en-US" sz="2700" dirty="0" smtClean="0">
                <a:latin typeface="標楷體"/>
                <a:ea typeface="標楷體"/>
                <a:cs typeface="Times New Roman" panose="02020603050405020304" pitchFamily="18" charset="0"/>
              </a:rPr>
              <a:t>八姓是指林、黃、陳、</a:t>
            </a:r>
            <a:r>
              <a:rPr lang="en-US" altLang="zh-TW" sz="2700" dirty="0" smtClean="0">
                <a:latin typeface="標楷體"/>
                <a:ea typeface="標楷體"/>
                <a:cs typeface="Times New Roman" panose="02020603050405020304" pitchFamily="18" charset="0"/>
              </a:rPr>
              <a:t/>
            </a:r>
            <a:br>
              <a:rPr lang="en-US" altLang="zh-TW" sz="2700" dirty="0" smtClean="0">
                <a:latin typeface="標楷體"/>
                <a:ea typeface="標楷體"/>
                <a:cs typeface="Times New Roman" panose="02020603050405020304" pitchFamily="18" charset="0"/>
              </a:rPr>
            </a:br>
            <a:r>
              <a:rPr lang="zh-TW" altLang="en-US" sz="2700" dirty="0">
                <a:latin typeface="標楷體"/>
                <a:ea typeface="標楷體"/>
                <a:cs typeface="Times New Roman" panose="02020603050405020304" pitchFamily="18" charset="0"/>
              </a:rPr>
              <a:t> </a:t>
            </a:r>
            <a:r>
              <a:rPr lang="zh-TW" altLang="en-US" sz="2700" dirty="0" smtClean="0">
                <a:latin typeface="標楷體"/>
                <a:ea typeface="標楷體"/>
                <a:cs typeface="Times New Roman" panose="02020603050405020304" pitchFamily="18" charset="0"/>
              </a:rPr>
              <a:t>   鄭、詹、邱、何、胡</a:t>
            </a:r>
            <a:r>
              <a:rPr lang="en-US" altLang="zh-TW" sz="2700" dirty="0" smtClean="0">
                <a:latin typeface="標楷體"/>
                <a:ea typeface="標楷體"/>
                <a:cs typeface="Times New Roman" panose="02020603050405020304" pitchFamily="18" charset="0"/>
              </a:rPr>
              <a:t>)</a:t>
            </a:r>
            <a:r>
              <a:rPr lang="zh-TW" altLang="en-US" sz="2700" dirty="0" smtClean="0">
                <a:latin typeface="標楷體"/>
                <a:ea typeface="標楷體"/>
                <a:cs typeface="Times New Roman" panose="02020603050405020304" pitchFamily="18" charset="0"/>
              </a:rPr>
              <a:t>。</a:t>
            </a:r>
            <a:endParaRPr lang="zh-TW" altLang="en-US" sz="2700" dirty="0"/>
          </a:p>
        </p:txBody>
      </p:sp>
      <p:sp>
        <p:nvSpPr>
          <p:cNvPr id="20483" name="文字方塊 2"/>
          <p:cNvSpPr txBox="1">
            <a:spLocks noChangeArrowheads="1"/>
          </p:cNvSpPr>
          <p:nvPr/>
        </p:nvSpPr>
        <p:spPr bwMode="auto">
          <a:xfrm>
            <a:off x="900113" y="476250"/>
            <a:ext cx="6696075" cy="585788"/>
          </a:xfrm>
          <a:prstGeom prst="rect">
            <a:avLst/>
          </a:prstGeom>
          <a:noFill/>
          <a:ln w="9525">
            <a:noFill/>
            <a:miter lim="800000"/>
            <a:headEnd/>
            <a:tailEnd/>
          </a:ln>
        </p:spPr>
        <p:txBody>
          <a:bodyPr>
            <a:spAutoFit/>
          </a:bodyPr>
          <a:lstStyle/>
          <a:p>
            <a:pPr algn="ctr"/>
            <a:r>
              <a:rPr kumimoji="0" lang="zh-TW" altLang="en-US" sz="3200" b="1">
                <a:latin typeface="標楷體" pitchFamily="65" charset="-120"/>
                <a:ea typeface="標楷體" pitchFamily="65" charset="-120"/>
                <a:cs typeface="Times New Roman" pitchFamily="18" charset="0"/>
              </a:rPr>
              <a:t>第一章 越王勾踐的後人</a:t>
            </a:r>
            <a:endParaRPr kumimoji="0" lang="zh-TW" altLang="en-US" sz="3200">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rtlCol="0">
            <a:normAutofit fontScale="90000"/>
          </a:bodyPr>
          <a:lstStyle/>
          <a:p>
            <a:pPr algn="l" fontAlgn="auto">
              <a:spcAft>
                <a:spcPts val="0"/>
              </a:spcAft>
              <a:defRPr/>
            </a:pPr>
            <a:r>
              <a:rPr lang="en-US" altLang="zh-TW" sz="3200" b="1" dirty="0" smtClean="0">
                <a:latin typeface="標楷體"/>
                <a:ea typeface="標楷體"/>
                <a:cs typeface="Times New Roman" panose="02020603050405020304" pitchFamily="18" charset="0"/>
              </a:rPr>
              <a:t/>
            </a:r>
            <a:br>
              <a:rPr lang="en-US" altLang="zh-TW" sz="3200" b="1" dirty="0" smtClean="0">
                <a:latin typeface="標楷體"/>
                <a:ea typeface="標楷體"/>
                <a:cs typeface="Times New Roman" panose="02020603050405020304" pitchFamily="18" charset="0"/>
              </a:rPr>
            </a:br>
            <a:r>
              <a:rPr lang="en-US" altLang="zh-TW" sz="3200" b="1" dirty="0">
                <a:latin typeface="標楷體"/>
                <a:ea typeface="標楷體"/>
                <a:cs typeface="Times New Roman" panose="02020603050405020304" pitchFamily="18" charset="0"/>
              </a:rPr>
              <a:t/>
            </a:r>
            <a:br>
              <a:rPr lang="en-US" altLang="zh-TW" sz="3200" b="1" dirty="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zh-TW" altLang="en-US" sz="2400" dirty="0" smtClean="0">
                <a:latin typeface="標楷體"/>
                <a:ea typeface="標楷體"/>
                <a:cs typeface="Times New Roman" panose="02020603050405020304" pitchFamily="18" charset="0"/>
              </a:rPr>
              <a:t>一、早期中國與西方國家相通主要是經由絲綢之路，後因波斯 </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帝國與東羅馬帝國陸續發生</a:t>
            </a:r>
            <a:r>
              <a:rPr lang="en-US" altLang="zh-TW" sz="2400" dirty="0" smtClean="0">
                <a:latin typeface="標楷體"/>
                <a:ea typeface="標楷體"/>
                <a:cs typeface="Times New Roman" panose="02020603050405020304" pitchFamily="18" charset="0"/>
              </a:rPr>
              <a:t>5</a:t>
            </a:r>
            <a:r>
              <a:rPr lang="zh-TW" altLang="en-US" sz="2400" dirty="0" smtClean="0">
                <a:latin typeface="標楷體"/>
                <a:ea typeface="標楷體"/>
                <a:cs typeface="Times New Roman" panose="02020603050405020304" pitchFamily="18" charset="0"/>
              </a:rPr>
              <a:t>次戰爭，海上航路逐漸取代</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陸上交通，當時主要對外通商港口為廣州。</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smtClean="0">
                <a:latin typeface="標楷體"/>
                <a:ea typeface="標楷體"/>
                <a:cs typeface="Times New Roman" panose="02020603050405020304" pitchFamily="18" charset="0"/>
              </a:rPr>
              <a:t>二、唐朝時，泉州雖有波斯商人前來貿易，但數量不多；然而</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隨著當地開發、人口增多，以及唐末黃巢之亂對廣州的破</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壞，使得泉州逐步縮短與廣州之間的差距。</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smtClean="0">
                <a:latin typeface="標楷體"/>
                <a:ea typeface="標楷體"/>
                <a:cs typeface="Times New Roman" panose="02020603050405020304" pitchFamily="18" charset="0"/>
              </a:rPr>
              <a:t>三、宋太祖為擴充國庫，大力加強海外貿易，宋哲宗時正式在</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泉州設置市舶司，泉州成為對外貿易的一級港口。</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smtClean="0">
                <a:latin typeface="標楷體"/>
                <a:ea typeface="標楷體"/>
                <a:cs typeface="Times New Roman" panose="02020603050405020304" pitchFamily="18" charset="0"/>
              </a:rPr>
              <a:t>四、隨著羅盤發明、造船技術進步，以及阿拉伯諸王朝遞嬗之</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間的動亂，中國商人逐漸打破波斯、阿拉伯商人對南海貿</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易的壟斷，並且開始有落第士人與犯罪之離職胥吏流落海  </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外，可算是華僑先驅。</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smtClean="0">
                <a:latin typeface="標楷體"/>
                <a:ea typeface="標楷體"/>
                <a:cs typeface="Times New Roman" panose="02020603050405020304" pitchFamily="18" charset="0"/>
              </a:rPr>
              <a:t>五、元朝時，泉州進一步發展為世界級的港口，多國商人在此</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雲集，呈現多元文化特色，馬可波羅護送元朝公主遠嫁波</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斯也是從泉州出發。</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smtClean="0">
                <a:latin typeface="標楷體"/>
                <a:ea typeface="標楷體"/>
                <a:cs typeface="Times New Roman" panose="02020603050405020304" pitchFamily="18" charset="0"/>
              </a:rPr>
              <a:t>六、元末天下大亂，泉州遭受嚴重破壞；明朝時又因日本倭寇</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為患中國沿海，明太祖下令海禁，泉州往日繁華一去不復</a:t>
            </a:r>
            <a:r>
              <a:rPr lang="en-US" altLang="zh-TW" sz="2400" dirty="0" smtClean="0">
                <a:latin typeface="標楷體"/>
                <a:ea typeface="標楷體"/>
                <a:cs typeface="Times New Roman" panose="02020603050405020304" pitchFamily="18" charset="0"/>
              </a:rPr>
              <a:t/>
            </a:r>
            <a:br>
              <a:rPr lang="en-US" altLang="zh-TW" sz="2400" dirty="0" smtClean="0">
                <a:latin typeface="標楷體"/>
                <a:ea typeface="標楷體"/>
                <a:cs typeface="Times New Roman" panose="02020603050405020304" pitchFamily="18" charset="0"/>
              </a:rPr>
            </a:br>
            <a:r>
              <a:rPr lang="zh-TW" altLang="en-US" sz="2400" dirty="0">
                <a:latin typeface="標楷體"/>
                <a:ea typeface="標楷體"/>
                <a:cs typeface="Times New Roman" panose="02020603050405020304" pitchFamily="18" charset="0"/>
              </a:rPr>
              <a:t> </a:t>
            </a:r>
            <a:r>
              <a:rPr lang="zh-TW" altLang="en-US" sz="2400" dirty="0" smtClean="0">
                <a:latin typeface="標楷體"/>
                <a:ea typeface="標楷體"/>
                <a:cs typeface="Times New Roman" panose="02020603050405020304" pitchFamily="18" charset="0"/>
              </a:rPr>
              <a:t>   返。</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29D55ACC-4A4C-44DF-9F81-7EEDE1E010A9}" type="slidenum">
              <a:rPr lang="zh-TW" altLang="en-US"/>
              <a:pPr>
                <a:defRPr/>
              </a:pPr>
              <a:t>8</a:t>
            </a:fld>
            <a:endParaRPr lang="zh-TW" altLang="en-US"/>
          </a:p>
        </p:txBody>
      </p:sp>
      <p:sp>
        <p:nvSpPr>
          <p:cNvPr id="21507" name="文字方塊 2"/>
          <p:cNvSpPr txBox="1">
            <a:spLocks noChangeArrowheads="1"/>
          </p:cNvSpPr>
          <p:nvPr/>
        </p:nvSpPr>
        <p:spPr bwMode="auto">
          <a:xfrm>
            <a:off x="971550" y="115888"/>
            <a:ext cx="7272338" cy="585787"/>
          </a:xfrm>
          <a:prstGeom prst="rect">
            <a:avLst/>
          </a:prstGeom>
          <a:noFill/>
          <a:ln w="9525">
            <a:noFill/>
            <a:miter lim="800000"/>
            <a:headEnd/>
            <a:tailEnd/>
          </a:ln>
        </p:spPr>
        <p:txBody>
          <a:bodyPr>
            <a:spAutoFit/>
          </a:bodyPr>
          <a:lstStyle/>
          <a:p>
            <a:pPr algn="ctr"/>
            <a:r>
              <a:rPr kumimoji="0" lang="zh-TW" altLang="en-US" sz="3200" b="1">
                <a:latin typeface="標楷體" pitchFamily="65" charset="-120"/>
                <a:ea typeface="標楷體" pitchFamily="65" charset="-120"/>
                <a:cs typeface="Times New Roman" pitchFamily="18" charset="0"/>
              </a:rPr>
              <a:t>第二章 「蕃舶」競發指泉州</a:t>
            </a:r>
            <a:endParaRPr kumimoji="0" lang="zh-TW" altLang="en-US" sz="3200">
              <a:latin typeface="Calibri" pitchFamily="34" charset="0"/>
              <a:ea typeface="標楷體" pitchFamily="65" charset="-12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標題 1"/>
          <p:cNvSpPr>
            <a:spLocks noGrp="1"/>
          </p:cNvSpPr>
          <p:nvPr>
            <p:ph type="ctrTitle"/>
          </p:nvPr>
        </p:nvSpPr>
        <p:spPr>
          <a:xfrm>
            <a:off x="719138" y="260350"/>
            <a:ext cx="7772400" cy="647700"/>
          </a:xfrm>
        </p:spPr>
        <p:txBody>
          <a:bodyPr/>
          <a:lstStyle/>
          <a:p>
            <a:r>
              <a:rPr lang="zh-TW" altLang="en-US" sz="3200" b="1" smtClean="0">
                <a:latin typeface="Times New Roman" pitchFamily="18" charset="0"/>
                <a:ea typeface="標楷體" pitchFamily="65" charset="-120"/>
                <a:cs typeface="Times New Roman" pitchFamily="18" charset="0"/>
              </a:rPr>
              <a:t>第三章 崛起在南海航線上</a:t>
            </a:r>
          </a:p>
        </p:txBody>
      </p:sp>
      <p:sp>
        <p:nvSpPr>
          <p:cNvPr id="4" name="投影片編號版面配置區 3"/>
          <p:cNvSpPr>
            <a:spLocks noGrp="1"/>
          </p:cNvSpPr>
          <p:nvPr>
            <p:ph type="sldNum" sz="quarter" idx="12"/>
          </p:nvPr>
        </p:nvSpPr>
        <p:spPr/>
        <p:txBody>
          <a:bodyPr/>
          <a:lstStyle/>
          <a:p>
            <a:pPr>
              <a:defRPr/>
            </a:pPr>
            <a:fld id="{246FFC9B-D7DA-4816-9A28-CDBAAF2B9BBE}" type="slidenum">
              <a:rPr lang="zh-TW" altLang="en-US"/>
              <a:pPr>
                <a:defRPr/>
              </a:pPr>
              <a:t>9</a:t>
            </a:fld>
            <a:endParaRPr lang="zh-TW" altLang="en-US"/>
          </a:p>
        </p:txBody>
      </p:sp>
      <p:pic>
        <p:nvPicPr>
          <p:cNvPr id="22531" name="Picture 2"/>
          <p:cNvPicPr>
            <a:picLocks noChangeAspect="1" noChangeArrowheads="1"/>
          </p:cNvPicPr>
          <p:nvPr/>
        </p:nvPicPr>
        <p:blipFill>
          <a:blip r:embed="rId2"/>
          <a:srcRect/>
          <a:stretch>
            <a:fillRect/>
          </a:stretch>
        </p:blipFill>
        <p:spPr bwMode="auto">
          <a:xfrm>
            <a:off x="1476375" y="1068388"/>
            <a:ext cx="6624638" cy="5451475"/>
          </a:xfrm>
          <a:prstGeom prst="rect">
            <a:avLst/>
          </a:prstGeom>
          <a:noFill/>
          <a:ln w="9525">
            <a:noFill/>
            <a:miter lim="800000"/>
            <a:headEnd/>
            <a:tailEnd/>
          </a:ln>
        </p:spPr>
      </p:pic>
      <p:cxnSp>
        <p:nvCxnSpPr>
          <p:cNvPr id="20" name="直線接點 19"/>
          <p:cNvCxnSpPr/>
          <p:nvPr/>
        </p:nvCxnSpPr>
        <p:spPr>
          <a:xfrm flipV="1">
            <a:off x="5292725" y="3429000"/>
            <a:ext cx="3095625" cy="147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flipV="1">
            <a:off x="5508625" y="3429000"/>
            <a:ext cx="2879725" cy="792163"/>
          </a:xfrm>
          <a:prstGeom prst="line">
            <a:avLst/>
          </a:prstGeom>
        </p:spPr>
        <p:style>
          <a:lnRef idx="1">
            <a:schemeClr val="accent1"/>
          </a:lnRef>
          <a:fillRef idx="0">
            <a:schemeClr val="accent1"/>
          </a:fillRef>
          <a:effectRef idx="0">
            <a:schemeClr val="accent1"/>
          </a:effectRef>
          <a:fontRef idx="minor">
            <a:schemeClr val="tx1"/>
          </a:fontRef>
        </p:style>
      </p:cxnSp>
      <p:sp>
        <p:nvSpPr>
          <p:cNvPr id="22534" name="文字方塊 23"/>
          <p:cNvSpPr txBox="1">
            <a:spLocks noChangeArrowheads="1"/>
          </p:cNvSpPr>
          <p:nvPr/>
        </p:nvSpPr>
        <p:spPr bwMode="auto">
          <a:xfrm>
            <a:off x="8388350" y="3259138"/>
            <a:ext cx="863600" cy="339725"/>
          </a:xfrm>
          <a:prstGeom prst="rect">
            <a:avLst/>
          </a:prstGeom>
          <a:noFill/>
          <a:ln w="9525">
            <a:noFill/>
            <a:miter lim="800000"/>
            <a:headEnd/>
            <a:tailEnd/>
          </a:ln>
        </p:spPr>
        <p:txBody>
          <a:bodyPr>
            <a:spAutoFit/>
          </a:bodyPr>
          <a:lstStyle/>
          <a:p>
            <a:r>
              <a:rPr kumimoji="0" lang="zh-TW" altLang="en-US" sz="1600">
                <a:latin typeface="標楷體" pitchFamily="65" charset="-120"/>
                <a:ea typeface="標楷體" pitchFamily="65" charset="-120"/>
              </a:rPr>
              <a:t>菲律賓</a:t>
            </a:r>
          </a:p>
        </p:txBody>
      </p:sp>
      <p:cxnSp>
        <p:nvCxnSpPr>
          <p:cNvPr id="27" name="直線接點 26"/>
          <p:cNvCxnSpPr/>
          <p:nvPr/>
        </p:nvCxnSpPr>
        <p:spPr>
          <a:xfrm flipH="1" flipV="1">
            <a:off x="755650" y="2997200"/>
            <a:ext cx="1655763" cy="1008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接點 28"/>
          <p:cNvCxnSpPr/>
          <p:nvPr/>
        </p:nvCxnSpPr>
        <p:spPr>
          <a:xfrm flipH="1">
            <a:off x="755650" y="5589588"/>
            <a:ext cx="2232025"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a:xfrm flipH="1" flipV="1">
            <a:off x="611188" y="4076700"/>
            <a:ext cx="2376487" cy="43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5" name="直線接點 1024"/>
          <p:cNvCxnSpPr/>
          <p:nvPr/>
        </p:nvCxnSpPr>
        <p:spPr>
          <a:xfrm flipH="1">
            <a:off x="827088" y="4508500"/>
            <a:ext cx="3600450" cy="504825"/>
          </a:xfrm>
          <a:prstGeom prst="line">
            <a:avLst/>
          </a:prstGeom>
        </p:spPr>
        <p:style>
          <a:lnRef idx="1">
            <a:schemeClr val="accent1"/>
          </a:lnRef>
          <a:fillRef idx="0">
            <a:schemeClr val="accent1"/>
          </a:fillRef>
          <a:effectRef idx="0">
            <a:schemeClr val="accent1"/>
          </a:effectRef>
          <a:fontRef idx="minor">
            <a:schemeClr val="tx1"/>
          </a:fontRef>
        </p:style>
      </p:cxnSp>
      <p:sp>
        <p:nvSpPr>
          <p:cNvPr id="22539" name="文字方塊 1026"/>
          <p:cNvSpPr txBox="1">
            <a:spLocks noChangeArrowheads="1"/>
          </p:cNvSpPr>
          <p:nvPr/>
        </p:nvSpPr>
        <p:spPr bwMode="auto">
          <a:xfrm>
            <a:off x="107950" y="2708275"/>
            <a:ext cx="647700" cy="307975"/>
          </a:xfrm>
          <a:prstGeom prst="rect">
            <a:avLst/>
          </a:prstGeom>
          <a:noFill/>
          <a:ln w="9525">
            <a:noFill/>
            <a:miter lim="800000"/>
            <a:headEnd/>
            <a:tailEnd/>
          </a:ln>
        </p:spPr>
        <p:txBody>
          <a:bodyPr>
            <a:spAutoFit/>
          </a:bodyPr>
          <a:lstStyle/>
          <a:p>
            <a:r>
              <a:rPr kumimoji="0" lang="zh-TW" altLang="en-US" sz="1400">
                <a:latin typeface="標楷體" pitchFamily="65" charset="-120"/>
                <a:ea typeface="標楷體" pitchFamily="65" charset="-120"/>
              </a:rPr>
              <a:t>泰國</a:t>
            </a:r>
          </a:p>
        </p:txBody>
      </p:sp>
      <p:sp>
        <p:nvSpPr>
          <p:cNvPr id="22540" name="文字方塊 1027"/>
          <p:cNvSpPr txBox="1">
            <a:spLocks noChangeArrowheads="1"/>
          </p:cNvSpPr>
          <p:nvPr/>
        </p:nvSpPr>
        <p:spPr bwMode="auto">
          <a:xfrm>
            <a:off x="25400" y="3709988"/>
            <a:ext cx="576263" cy="522287"/>
          </a:xfrm>
          <a:prstGeom prst="rect">
            <a:avLst/>
          </a:prstGeom>
          <a:noFill/>
          <a:ln w="9525">
            <a:noFill/>
            <a:miter lim="800000"/>
            <a:headEnd/>
            <a:tailEnd/>
          </a:ln>
        </p:spPr>
        <p:txBody>
          <a:bodyPr>
            <a:spAutoFit/>
          </a:bodyPr>
          <a:lstStyle/>
          <a:p>
            <a:r>
              <a:rPr kumimoji="0" lang="zh-TW" altLang="en-US" sz="1400">
                <a:latin typeface="標楷體" pitchFamily="65" charset="-120"/>
                <a:ea typeface="標楷體" pitchFamily="65" charset="-120"/>
              </a:rPr>
              <a:t>馬來西亞</a:t>
            </a:r>
          </a:p>
        </p:txBody>
      </p:sp>
      <p:sp>
        <p:nvSpPr>
          <p:cNvPr id="22541" name="文字方塊 1029"/>
          <p:cNvSpPr txBox="1">
            <a:spLocks noChangeArrowheads="1"/>
          </p:cNvSpPr>
          <p:nvPr/>
        </p:nvSpPr>
        <p:spPr bwMode="auto">
          <a:xfrm>
            <a:off x="107950" y="4868863"/>
            <a:ext cx="719138" cy="307975"/>
          </a:xfrm>
          <a:prstGeom prst="rect">
            <a:avLst/>
          </a:prstGeom>
          <a:noFill/>
          <a:ln w="9525">
            <a:noFill/>
            <a:miter lim="800000"/>
            <a:headEnd/>
            <a:tailEnd/>
          </a:ln>
        </p:spPr>
        <p:txBody>
          <a:bodyPr>
            <a:spAutoFit/>
          </a:bodyPr>
          <a:lstStyle/>
          <a:p>
            <a:r>
              <a:rPr kumimoji="0" lang="zh-TW" altLang="en-US" sz="1400">
                <a:latin typeface="標楷體" pitchFamily="65" charset="-120"/>
                <a:ea typeface="標楷體" pitchFamily="65" charset="-120"/>
              </a:rPr>
              <a:t>文萊</a:t>
            </a:r>
          </a:p>
        </p:txBody>
      </p:sp>
      <p:sp>
        <p:nvSpPr>
          <p:cNvPr id="22542" name="文字方塊 1031"/>
          <p:cNvSpPr txBox="1">
            <a:spLocks noChangeArrowheads="1"/>
          </p:cNvSpPr>
          <p:nvPr/>
        </p:nvSpPr>
        <p:spPr bwMode="auto">
          <a:xfrm>
            <a:off x="107950" y="5364163"/>
            <a:ext cx="633413" cy="738187"/>
          </a:xfrm>
          <a:prstGeom prst="rect">
            <a:avLst/>
          </a:prstGeom>
          <a:noFill/>
          <a:ln w="9525">
            <a:noFill/>
            <a:miter lim="800000"/>
            <a:headEnd/>
            <a:tailEnd/>
          </a:ln>
        </p:spPr>
        <p:txBody>
          <a:bodyPr>
            <a:spAutoFit/>
          </a:bodyPr>
          <a:lstStyle/>
          <a:p>
            <a:r>
              <a:rPr kumimoji="0" lang="zh-TW" altLang="en-US" sz="1400">
                <a:latin typeface="標楷體" pitchFamily="65" charset="-120"/>
                <a:ea typeface="標楷體" pitchFamily="65" charset="-120"/>
              </a:rPr>
              <a:t>印尼蘇門答臘</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標題 1"/>
          <p:cNvSpPr>
            <a:spLocks noGrp="1"/>
          </p:cNvSpPr>
          <p:nvPr>
            <p:ph type="ctrTitle"/>
          </p:nvPr>
        </p:nvSpPr>
        <p:spPr>
          <a:xfrm>
            <a:off x="684213" y="31750"/>
            <a:ext cx="7772400" cy="876300"/>
          </a:xfrm>
        </p:spPr>
        <p:txBody>
          <a:bodyPr/>
          <a:lstStyle/>
          <a:p>
            <a:r>
              <a:rPr lang="zh-TW" altLang="en-US" sz="3200" b="1" smtClean="0">
                <a:latin typeface="標楷體" pitchFamily="65" charset="-120"/>
                <a:ea typeface="標楷體" pitchFamily="65" charset="-120"/>
                <a:cs typeface="Times New Roman" pitchFamily="18" charset="0"/>
              </a:rPr>
              <a:t>第四章 北印度洋的帆影</a:t>
            </a:r>
            <a:endParaRPr lang="zh-TW" altLang="en-US" sz="3200" b="1" smtClean="0">
              <a:latin typeface="Times New Roman" pitchFamily="18" charset="0"/>
              <a:ea typeface="標楷體" pitchFamily="65" charset="-120"/>
              <a:cs typeface="Times New Roman" pitchFamily="18" charset="0"/>
            </a:endParaRPr>
          </a:p>
        </p:txBody>
      </p:sp>
      <p:sp>
        <p:nvSpPr>
          <p:cNvPr id="4" name="投影片編號版面配置區 3"/>
          <p:cNvSpPr>
            <a:spLocks noGrp="1"/>
          </p:cNvSpPr>
          <p:nvPr>
            <p:ph type="sldNum" sz="quarter" idx="12"/>
          </p:nvPr>
        </p:nvSpPr>
        <p:spPr/>
        <p:txBody>
          <a:bodyPr/>
          <a:lstStyle/>
          <a:p>
            <a:pPr>
              <a:defRPr/>
            </a:pPr>
            <a:fld id="{AF7E50D4-401A-49E6-9068-B9F6F012744B}" type="slidenum">
              <a:rPr lang="zh-TW" altLang="en-US"/>
              <a:pPr>
                <a:defRPr/>
              </a:pPr>
              <a:t>10</a:t>
            </a:fld>
            <a:endParaRPr lang="zh-TW" altLang="en-US"/>
          </a:p>
        </p:txBody>
      </p:sp>
      <p:pic>
        <p:nvPicPr>
          <p:cNvPr id="23555" name="Picture 2"/>
          <p:cNvPicPr>
            <a:picLocks noChangeAspect="1" noChangeArrowheads="1"/>
          </p:cNvPicPr>
          <p:nvPr/>
        </p:nvPicPr>
        <p:blipFill>
          <a:blip r:embed="rId2"/>
          <a:srcRect/>
          <a:stretch>
            <a:fillRect/>
          </a:stretch>
        </p:blipFill>
        <p:spPr bwMode="auto">
          <a:xfrm>
            <a:off x="1547813" y="890588"/>
            <a:ext cx="6048375" cy="48355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標題 1"/>
          <p:cNvSpPr>
            <a:spLocks noGrp="1"/>
          </p:cNvSpPr>
          <p:nvPr>
            <p:ph type="ctrTitle"/>
          </p:nvPr>
        </p:nvSpPr>
        <p:spPr>
          <a:xfrm>
            <a:off x="755650" y="115888"/>
            <a:ext cx="7772400" cy="576262"/>
          </a:xfrm>
        </p:spPr>
        <p:txBody>
          <a:bodyPr/>
          <a:lstStyle/>
          <a:p>
            <a:r>
              <a:rPr lang="zh-TW" altLang="en-US" sz="3200" b="1" smtClean="0">
                <a:latin typeface="標楷體" pitchFamily="65" charset="-120"/>
                <a:ea typeface="標楷體" pitchFamily="65" charset="-120"/>
                <a:cs typeface="Times New Roman" pitchFamily="18" charset="0"/>
              </a:rPr>
              <a:t>第四章 北印度洋的帆影</a:t>
            </a:r>
            <a:endParaRPr lang="zh-TW" altLang="en-US" sz="3200" b="1" smtClean="0">
              <a:latin typeface="Times New Roman" pitchFamily="18" charset="0"/>
              <a:ea typeface="標楷體" pitchFamily="65" charset="-120"/>
              <a:cs typeface="Times New Roman" pitchFamily="18" charset="0"/>
            </a:endParaRPr>
          </a:p>
        </p:txBody>
      </p:sp>
      <p:sp>
        <p:nvSpPr>
          <p:cNvPr id="4" name="投影片編號版面配置區 3"/>
          <p:cNvSpPr>
            <a:spLocks noGrp="1"/>
          </p:cNvSpPr>
          <p:nvPr>
            <p:ph type="sldNum" sz="quarter" idx="12"/>
          </p:nvPr>
        </p:nvSpPr>
        <p:spPr/>
        <p:txBody>
          <a:bodyPr/>
          <a:lstStyle/>
          <a:p>
            <a:pPr>
              <a:defRPr/>
            </a:pPr>
            <a:fld id="{44738C4F-17AA-4ED4-885A-BE746D638CE7}" type="slidenum">
              <a:rPr lang="zh-TW" altLang="en-US"/>
              <a:pPr>
                <a:defRPr/>
              </a:pPr>
              <a:t>11</a:t>
            </a:fld>
            <a:endParaRPr lang="zh-TW" altLang="en-US"/>
          </a:p>
        </p:txBody>
      </p:sp>
      <p:pic>
        <p:nvPicPr>
          <p:cNvPr id="24579" name="Picture 2"/>
          <p:cNvPicPr>
            <a:picLocks noChangeAspect="1" noChangeArrowheads="1"/>
          </p:cNvPicPr>
          <p:nvPr/>
        </p:nvPicPr>
        <p:blipFill>
          <a:blip r:embed="rId2"/>
          <a:srcRect/>
          <a:stretch>
            <a:fillRect/>
          </a:stretch>
        </p:blipFill>
        <p:spPr bwMode="auto">
          <a:xfrm>
            <a:off x="863600" y="858838"/>
            <a:ext cx="7502525" cy="4370387"/>
          </a:xfrm>
          <a:prstGeom prst="rect">
            <a:avLst/>
          </a:prstGeom>
          <a:noFill/>
          <a:ln w="9525">
            <a:noFill/>
            <a:miter lim="800000"/>
            <a:headEnd/>
            <a:tailEnd/>
          </a:ln>
        </p:spPr>
      </p:pic>
      <p:cxnSp>
        <p:nvCxnSpPr>
          <p:cNvPr id="5" name="直線接點 4"/>
          <p:cNvCxnSpPr/>
          <p:nvPr/>
        </p:nvCxnSpPr>
        <p:spPr>
          <a:xfrm flipH="1">
            <a:off x="755650" y="3860800"/>
            <a:ext cx="1008063" cy="288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線接點 6"/>
          <p:cNvCxnSpPr/>
          <p:nvPr/>
        </p:nvCxnSpPr>
        <p:spPr>
          <a:xfrm flipH="1">
            <a:off x="468313" y="4365625"/>
            <a:ext cx="1008062" cy="1008063"/>
          </a:xfrm>
          <a:prstGeom prst="line">
            <a:avLst/>
          </a:prstGeom>
        </p:spPr>
        <p:style>
          <a:lnRef idx="1">
            <a:schemeClr val="accent1"/>
          </a:lnRef>
          <a:fillRef idx="0">
            <a:schemeClr val="accent1"/>
          </a:fillRef>
          <a:effectRef idx="0">
            <a:schemeClr val="accent1"/>
          </a:effectRef>
          <a:fontRef idx="minor">
            <a:schemeClr val="tx1"/>
          </a:fontRef>
        </p:style>
      </p:cxnSp>
      <p:sp>
        <p:nvSpPr>
          <p:cNvPr id="24582" name="文字方塊 10"/>
          <p:cNvSpPr txBox="1">
            <a:spLocks noChangeArrowheads="1"/>
          </p:cNvSpPr>
          <p:nvPr/>
        </p:nvSpPr>
        <p:spPr bwMode="auto">
          <a:xfrm>
            <a:off x="107950" y="3860800"/>
            <a:ext cx="647700" cy="585788"/>
          </a:xfrm>
          <a:prstGeom prst="rect">
            <a:avLst/>
          </a:prstGeom>
          <a:noFill/>
          <a:ln w="9525">
            <a:noFill/>
            <a:miter lim="800000"/>
            <a:headEnd/>
            <a:tailEnd/>
          </a:ln>
        </p:spPr>
        <p:txBody>
          <a:bodyPr>
            <a:spAutoFit/>
          </a:bodyPr>
          <a:lstStyle/>
          <a:p>
            <a:r>
              <a:rPr kumimoji="0" lang="zh-TW" altLang="en-US" sz="1600">
                <a:latin typeface="標楷體" pitchFamily="65" charset="-120"/>
                <a:ea typeface="標楷體" pitchFamily="65" charset="-120"/>
              </a:rPr>
              <a:t>索馬利亞</a:t>
            </a:r>
          </a:p>
        </p:txBody>
      </p:sp>
      <p:sp>
        <p:nvSpPr>
          <p:cNvPr id="24583" name="文字方塊 11"/>
          <p:cNvSpPr txBox="1">
            <a:spLocks noChangeArrowheads="1"/>
          </p:cNvSpPr>
          <p:nvPr/>
        </p:nvSpPr>
        <p:spPr bwMode="auto">
          <a:xfrm>
            <a:off x="107950" y="5373688"/>
            <a:ext cx="647700" cy="338137"/>
          </a:xfrm>
          <a:prstGeom prst="rect">
            <a:avLst/>
          </a:prstGeom>
          <a:noFill/>
          <a:ln w="9525">
            <a:noFill/>
            <a:miter lim="800000"/>
            <a:headEnd/>
            <a:tailEnd/>
          </a:ln>
        </p:spPr>
        <p:txBody>
          <a:bodyPr>
            <a:spAutoFit/>
          </a:bodyPr>
          <a:lstStyle/>
          <a:p>
            <a:r>
              <a:rPr kumimoji="0" lang="zh-TW" altLang="en-US" sz="1600">
                <a:latin typeface="標楷體" pitchFamily="65" charset="-120"/>
                <a:ea typeface="標楷體" pitchFamily="65" charset="-120"/>
              </a:rPr>
              <a:t>肯亞</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84213" y="692150"/>
            <a:ext cx="7772400" cy="1470025"/>
          </a:xfrm>
        </p:spPr>
        <p:txBody>
          <a:bodyPr rtlCol="0">
            <a:normAutofit fontScale="90000"/>
          </a:bodyPr>
          <a:lstStyle/>
          <a:p>
            <a:pPr algn="l" fontAlgn="auto">
              <a:lnSpc>
                <a:spcPts val="2500"/>
              </a:lnSpc>
              <a:spcAft>
                <a:spcPts val="0"/>
              </a:spcAft>
              <a:defRPr/>
            </a:pP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a:latin typeface="標楷體"/>
                <a:ea typeface="標楷體"/>
                <a:cs typeface="Times New Roman" panose="02020603050405020304" pitchFamily="18" charset="0"/>
              </a:rPr>
              <a:t/>
            </a:r>
            <a:br>
              <a:rPr lang="en-US" altLang="zh-TW" sz="3200" dirty="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a:latin typeface="標楷體"/>
                <a:ea typeface="標楷體"/>
                <a:cs typeface="Times New Roman" panose="02020603050405020304" pitchFamily="18" charset="0"/>
              </a:rPr>
              <a:t/>
            </a:r>
            <a:br>
              <a:rPr lang="en-US" altLang="zh-TW" sz="3200" dirty="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a:latin typeface="標楷體"/>
                <a:ea typeface="標楷體"/>
                <a:cs typeface="Times New Roman" panose="02020603050405020304" pitchFamily="18" charset="0"/>
              </a:rPr>
              <a:t/>
            </a:r>
            <a:br>
              <a:rPr lang="en-US" altLang="zh-TW" sz="3200" dirty="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a:latin typeface="標楷體"/>
                <a:ea typeface="標楷體"/>
                <a:cs typeface="Times New Roman" panose="02020603050405020304" pitchFamily="18" charset="0"/>
              </a:rPr>
              <a:t/>
            </a:r>
            <a:br>
              <a:rPr lang="en-US" altLang="zh-TW" sz="3200" dirty="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a:latin typeface="標楷體"/>
                <a:ea typeface="標楷體"/>
                <a:cs typeface="Times New Roman" panose="02020603050405020304" pitchFamily="18" charset="0"/>
              </a:rPr>
              <a:t/>
            </a:r>
            <a:br>
              <a:rPr lang="en-US" altLang="zh-TW" sz="3200" dirty="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en-US" altLang="zh-TW" sz="3200" dirty="0" smtClean="0">
                <a:latin typeface="標楷體"/>
                <a:ea typeface="標楷體"/>
                <a:cs typeface="Times New Roman" panose="02020603050405020304" pitchFamily="18" charset="0"/>
              </a:rPr>
              <a:t/>
            </a:r>
            <a:br>
              <a:rPr lang="en-US" altLang="zh-TW" sz="3200" dirty="0" smtClean="0">
                <a:latin typeface="標楷體"/>
                <a:ea typeface="標楷體"/>
                <a:cs typeface="Times New Roman" panose="02020603050405020304" pitchFamily="18" charset="0"/>
              </a:rPr>
            </a:br>
            <a:r>
              <a:rPr lang="zh-TW" altLang="en-US" sz="2000" dirty="0" smtClean="0">
                <a:latin typeface="標楷體"/>
                <a:ea typeface="標楷體"/>
                <a:cs typeface="Times New Roman" panose="02020603050405020304" pitchFamily="18" charset="0"/>
              </a:rPr>
              <a:t>一、教皇亞歷山大六世策畫葡萄牙與西班牙在</a:t>
            </a:r>
            <a:r>
              <a:rPr lang="en-US" altLang="zh-TW" sz="2000" dirty="0" smtClean="0">
                <a:latin typeface="標楷體"/>
                <a:ea typeface="標楷體"/>
                <a:cs typeface="Times New Roman" panose="02020603050405020304" pitchFamily="18" charset="0"/>
              </a:rPr>
              <a:t>1494</a:t>
            </a:r>
            <a:r>
              <a:rPr lang="zh-TW" altLang="en-US" sz="2000" dirty="0" smtClean="0">
                <a:latin typeface="標楷體"/>
                <a:ea typeface="標楷體"/>
                <a:cs typeface="Times New Roman" panose="02020603050405020304" pitchFamily="18" charset="0"/>
              </a:rPr>
              <a:t>年簽訂托德西拉斯條約，</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以穿越大西洋的一條無形南北軸線為界，以西非基督教信仰國度屬西班</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牙，以東均屬葡萄牙。</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smtClean="0">
                <a:latin typeface="標楷體"/>
                <a:ea typeface="標楷體"/>
                <a:cs typeface="Times New Roman" panose="02020603050405020304" pitchFamily="18" charset="0"/>
              </a:rPr>
              <a:t>二、葡萄牙人達伽瑪、卡布拉、阿巴克奇先後率領艦隊越過好望角，以武力</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建立貿易據點，包括印度柯枝、果阿、波斯灣內之忽魯謨斯、馬來半島</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en-US" altLang="zh-TW" sz="2000" dirty="0">
                <a:latin typeface="標楷體"/>
                <a:ea typeface="標楷體"/>
                <a:cs typeface="Times New Roman" panose="02020603050405020304" pitchFamily="18" charset="0"/>
              </a:rPr>
              <a:t> </a:t>
            </a:r>
            <a:r>
              <a:rPr lang="en-US" altLang="zh-TW" sz="2000" dirty="0" smtClean="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之麻六甲，手段非常血腥，但卻被葡萄牙人視為英雄。</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smtClean="0">
                <a:latin typeface="標楷體"/>
                <a:ea typeface="標楷體"/>
                <a:cs typeface="Times New Roman" panose="02020603050405020304" pitchFamily="18" charset="0"/>
              </a:rPr>
              <a:t>三、</a:t>
            </a:r>
            <a:r>
              <a:rPr lang="en-US" altLang="zh-TW" sz="2000" dirty="0" smtClean="0">
                <a:latin typeface="標楷體"/>
                <a:ea typeface="標楷體"/>
                <a:cs typeface="Times New Roman" panose="02020603050405020304" pitchFamily="18" charset="0"/>
              </a:rPr>
              <a:t>1517</a:t>
            </a:r>
            <a:r>
              <a:rPr lang="zh-TW" altLang="en-US" sz="2000" dirty="0" smtClean="0">
                <a:latin typeface="標楷體"/>
                <a:ea typeface="標楷體"/>
                <a:cs typeface="Times New Roman" panose="02020603050405020304" pitchFamily="18" charset="0"/>
              </a:rPr>
              <a:t>年，葡萄牙艦隊司令安德烈率領</a:t>
            </a:r>
            <a:r>
              <a:rPr lang="en-US" altLang="zh-TW" sz="2000" dirty="0" smtClean="0">
                <a:latin typeface="標楷體"/>
                <a:ea typeface="標楷體"/>
                <a:cs typeface="Times New Roman" panose="02020603050405020304" pitchFamily="18" charset="0"/>
              </a:rPr>
              <a:t>8</a:t>
            </a:r>
            <a:r>
              <a:rPr lang="zh-TW" altLang="en-US" sz="2000" dirty="0" smtClean="0">
                <a:latin typeface="標楷體"/>
                <a:ea typeface="標楷體"/>
                <a:cs typeface="Times New Roman" panose="02020603050405020304" pitchFamily="18" charset="0"/>
              </a:rPr>
              <a:t>艘船艦抵達廣州，嗣被葡萄牙召</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回，留下皮雷斯在廣州等待明朝正德皇帝召見。</a:t>
            </a:r>
            <a:r>
              <a:rPr lang="en-US" altLang="zh-TW" sz="2000" dirty="0" smtClean="0">
                <a:latin typeface="標楷體"/>
                <a:ea typeface="標楷體"/>
                <a:cs typeface="Times New Roman" panose="02020603050405020304" pitchFamily="18" charset="0"/>
              </a:rPr>
              <a:t>1519</a:t>
            </a:r>
            <a:r>
              <a:rPr lang="zh-TW" altLang="en-US" sz="2000" dirty="0" smtClean="0">
                <a:latin typeface="標楷體"/>
                <a:ea typeface="標楷體"/>
                <a:cs typeface="Times New Roman" panose="02020603050405020304" pitchFamily="18" charset="0"/>
              </a:rPr>
              <a:t>年葡萄牙另拜西淼</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率領艦隊前來，卻發現皮雷斯尚留在廣州，見不到皇帝。</a:t>
            </a:r>
            <a:r>
              <a:rPr lang="zh-TW" altLang="en-US" sz="2000" dirty="0">
                <a:latin typeface="標楷體"/>
                <a:ea typeface="標楷體"/>
                <a:cs typeface="Times New Roman" panose="02020603050405020304" pitchFamily="18" charset="0"/>
              </a:rPr>
              <a:t>西</a:t>
            </a:r>
            <a:r>
              <a:rPr lang="zh-TW" altLang="en-US" sz="2000" dirty="0" smtClean="0">
                <a:latin typeface="標楷體"/>
                <a:ea typeface="標楷體"/>
                <a:cs typeface="Times New Roman" panose="02020603050405020304" pitchFamily="18" charset="0"/>
              </a:rPr>
              <a:t>淼個性粗暴</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急躁，在等待期間擅自在珠江口南頭島建築一座石頭堡壘，且有虐待中</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國居民情事，廣東御史上奏朝廷，要求驅逐渠等出境。</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smtClean="0">
                <a:latin typeface="標楷體"/>
                <a:ea typeface="標楷體"/>
                <a:cs typeface="Times New Roman" panose="02020603050405020304" pitchFamily="18" charset="0"/>
              </a:rPr>
              <a:t>四、</a:t>
            </a:r>
            <a:r>
              <a:rPr lang="en-US" altLang="zh-TW" sz="2000" dirty="0" smtClean="0">
                <a:latin typeface="標楷體"/>
                <a:ea typeface="標楷體"/>
                <a:cs typeface="Times New Roman" panose="02020603050405020304" pitchFamily="18" charset="0"/>
              </a:rPr>
              <a:t>1520</a:t>
            </a:r>
            <a:r>
              <a:rPr lang="zh-TW" altLang="en-US" sz="2000" dirty="0" smtClean="0">
                <a:latin typeface="標楷體"/>
                <a:ea typeface="標楷體"/>
                <a:cs typeface="Times New Roman" panose="02020603050405020304" pitchFamily="18" charset="0"/>
              </a:rPr>
              <a:t>年皮雷斯終獲准前往北京，卻因麻六甲國王告狀，加上廣東御史奏</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摺送達，因此無法見到皇帝。不久正德皇帝病死，嘉靖皇帝登基，下令</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皮雷斯等人返廣州等候。不久皇帝聖旨下達廣州，明令葡萄牙人歸還麻</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六甲，否則將皮雷斯關進大牢。葡萄牙隨後又派其他船隻前來尋找通商</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機會，但都遭驅逐，</a:t>
            </a:r>
            <a:r>
              <a:rPr lang="en-US" altLang="zh-TW" sz="2000" dirty="0" smtClean="0">
                <a:latin typeface="標楷體"/>
                <a:ea typeface="標楷體"/>
                <a:cs typeface="Times New Roman" panose="02020603050405020304" pitchFamily="18" charset="0"/>
              </a:rPr>
              <a:t>1524</a:t>
            </a:r>
            <a:r>
              <a:rPr lang="zh-TW" altLang="en-US" sz="2000" dirty="0" smtClean="0">
                <a:latin typeface="標楷體"/>
                <a:ea typeface="標楷體"/>
                <a:cs typeface="Times New Roman" panose="02020603050405020304" pitchFamily="18" charset="0"/>
              </a:rPr>
              <a:t>年皮雷斯病死牢中。葡萄牙人此後只能在中國</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沿海從事走私活動，最後在澳門長期定居下來，吸引許多閩南一帶居民</a:t>
            </a:r>
            <a:r>
              <a:rPr lang="en-US" altLang="zh-TW" sz="2000" dirty="0" smtClean="0">
                <a:latin typeface="標楷體"/>
                <a:ea typeface="標楷體"/>
                <a:cs typeface="Times New Roman" panose="02020603050405020304" pitchFamily="18" charset="0"/>
              </a:rPr>
              <a:t/>
            </a:r>
            <a:br>
              <a:rPr lang="en-US" altLang="zh-TW" sz="2000" dirty="0" smtClean="0">
                <a:latin typeface="標楷體"/>
                <a:ea typeface="標楷體"/>
                <a:cs typeface="Times New Roman" panose="02020603050405020304" pitchFamily="18" charset="0"/>
              </a:rPr>
            </a:br>
            <a:r>
              <a:rPr lang="zh-TW" altLang="en-US" sz="2000" dirty="0">
                <a:latin typeface="標楷體"/>
                <a:ea typeface="標楷體"/>
                <a:cs typeface="Times New Roman" panose="02020603050405020304" pitchFamily="18" charset="0"/>
              </a:rPr>
              <a:t> </a:t>
            </a:r>
            <a:r>
              <a:rPr lang="zh-TW" altLang="en-US" sz="2000" dirty="0" smtClean="0">
                <a:latin typeface="標楷體"/>
                <a:ea typeface="標楷體"/>
                <a:cs typeface="Times New Roman" panose="02020603050405020304" pitchFamily="18" charset="0"/>
              </a:rPr>
              <a:t>   前往澳門。</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8023D8E6-0D04-4D75-B0BD-1B32942E8357}" type="slidenum">
              <a:rPr lang="zh-TW" altLang="en-US"/>
              <a:pPr>
                <a:defRPr/>
              </a:pPr>
              <a:t>12</a:t>
            </a:fld>
            <a:endParaRPr lang="zh-TW" altLang="en-US"/>
          </a:p>
        </p:txBody>
      </p:sp>
      <p:sp>
        <p:nvSpPr>
          <p:cNvPr id="25603" name="文字方塊 2"/>
          <p:cNvSpPr txBox="1">
            <a:spLocks noChangeArrowheads="1"/>
          </p:cNvSpPr>
          <p:nvPr/>
        </p:nvSpPr>
        <p:spPr bwMode="auto">
          <a:xfrm>
            <a:off x="1042988" y="115888"/>
            <a:ext cx="6697662" cy="585787"/>
          </a:xfrm>
          <a:prstGeom prst="rect">
            <a:avLst/>
          </a:prstGeom>
          <a:noFill/>
          <a:ln w="9525">
            <a:noFill/>
            <a:miter lim="800000"/>
            <a:headEnd/>
            <a:tailEnd/>
          </a:ln>
        </p:spPr>
        <p:txBody>
          <a:bodyPr>
            <a:spAutoFit/>
          </a:bodyPr>
          <a:lstStyle/>
          <a:p>
            <a:pPr algn="ctr"/>
            <a:r>
              <a:rPr kumimoji="0" lang="zh-TW" altLang="en-US" sz="3200" b="1">
                <a:latin typeface="標楷體" pitchFamily="65" charset="-120"/>
                <a:ea typeface="標楷體" pitchFamily="65" charset="-120"/>
                <a:cs typeface="Times New Roman" pitchFamily="18" charset="0"/>
              </a:rPr>
              <a:t>第五章 葡萄牙人的東來</a:t>
            </a:r>
            <a:endParaRPr kumimoji="0" lang="zh-TW" altLang="en-US" sz="3200" b="1">
              <a:latin typeface="Calibri" pitchFamily="34" charset="0"/>
              <a:ea typeface="標楷體" pitchFamily="65" charset="-12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rtlCol="0">
            <a:normAutofit fontScale="90000"/>
          </a:bodyPr>
          <a:lstStyle/>
          <a:p>
            <a:pPr algn="l" fontAlgn="auto">
              <a:spcAft>
                <a:spcPts val="0"/>
              </a:spcAft>
              <a:defRPr/>
            </a:pPr>
            <a: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32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t/>
            </a:r>
            <a:br>
              <a:rPr lang="en-US" altLang="zh-TW" sz="3200" dirty="0">
                <a:latin typeface="Times New Roman" panose="02020603050405020304" pitchFamily="18" charset="0"/>
                <a:ea typeface="標楷體" panose="03000509000000000000" pitchFamily="65" charset="-120"/>
                <a:cs typeface="Times New Roman" panose="02020603050405020304" pitchFamily="18" charset="0"/>
              </a:rPr>
            </a:b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4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一</a:t>
            </a:r>
            <a:r>
              <a:rPr lang="zh-TW" altLang="en-US" sz="2200" dirty="0" smtClean="0">
                <a:latin typeface="標楷體"/>
                <a:ea typeface="標楷體"/>
                <a:cs typeface="Times New Roman" panose="02020603050405020304" pitchFamily="18" charset="0"/>
              </a:rPr>
              <a:t>、</a:t>
            </a: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葡萄牙人東來摧毀了一千年來由波斯人</a:t>
            </a:r>
            <a:r>
              <a:rPr lang="zh-TW" altLang="en-US" sz="2200" dirty="0" smtClean="0">
                <a:latin typeface="標楷體"/>
                <a:ea typeface="標楷體"/>
                <a:cs typeface="Times New Roman" panose="02020603050405020304" pitchFamily="18" charset="0"/>
              </a:rPr>
              <a:t>、阿拉伯人、印度人經</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營的貿易網絡，並使中國海商的帆影慢慢從阿拉伯世界與印度</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次大陸消失，成為印度洋上的新主宰，也從中獲得鉅額財富，</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引發其他歐洲國家的強烈競爭。</a:t>
            </a: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2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2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二</a:t>
            </a:r>
            <a:r>
              <a:rPr lang="zh-TW" altLang="en-US" sz="2200" dirty="0" smtClean="0">
                <a:latin typeface="標楷體"/>
                <a:ea typeface="標楷體"/>
                <a:cs typeface="Times New Roman" panose="02020603050405020304" pitchFamily="18" charset="0"/>
              </a:rPr>
              <a:t>、首先是西班牙採取行動，西班牙王室委派葡萄牙人麥哲倫探尋</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新航路，發現了經由南美洲抵達亞洲的航線，於</a:t>
            </a:r>
            <a:r>
              <a:rPr lang="en-US" altLang="zh-TW" sz="2200" dirty="0" smtClean="0">
                <a:latin typeface="標楷體"/>
                <a:ea typeface="標楷體"/>
                <a:cs typeface="Times New Roman" panose="02020603050405020304" pitchFamily="18" charset="0"/>
              </a:rPr>
              <a:t>1521</a:t>
            </a:r>
            <a:r>
              <a:rPr lang="zh-TW" altLang="en-US" sz="2200" dirty="0" smtClean="0">
                <a:latin typeface="標楷體"/>
                <a:ea typeface="標楷體"/>
                <a:cs typeface="Times New Roman" panose="02020603050405020304" pitchFamily="18" charset="0"/>
              </a:rPr>
              <a:t>年到達菲</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律賓。</a:t>
            </a:r>
            <a:r>
              <a:rPr lang="en-US" altLang="zh-TW" sz="2200" dirty="0" smtClean="0">
                <a:latin typeface="標楷體"/>
                <a:ea typeface="標楷體"/>
                <a:cs typeface="Times New Roman" panose="02020603050405020304" pitchFamily="18" charset="0"/>
              </a:rPr>
              <a:t>1564</a:t>
            </a:r>
            <a:r>
              <a:rPr lang="zh-TW" altLang="en-US" sz="2200" dirty="0" smtClean="0">
                <a:latin typeface="標楷體"/>
                <a:ea typeface="標楷體"/>
                <a:cs typeface="Times New Roman" panose="02020603050405020304" pitchFamily="18" charset="0"/>
              </a:rPr>
              <a:t>年西班牙先占領菲律賓宿霧，</a:t>
            </a:r>
            <a:r>
              <a:rPr lang="en-US" altLang="zh-TW" sz="2200" dirty="0" smtClean="0">
                <a:latin typeface="標楷體"/>
                <a:ea typeface="標楷體"/>
                <a:cs typeface="Times New Roman" panose="02020603050405020304" pitchFamily="18" charset="0"/>
              </a:rPr>
              <a:t>1570</a:t>
            </a:r>
            <a:r>
              <a:rPr lang="zh-TW" altLang="en-US" sz="2200" dirty="0" smtClean="0">
                <a:latin typeface="標楷體"/>
                <a:ea typeface="標楷體"/>
                <a:cs typeface="Times New Roman" panose="02020603050405020304" pitchFamily="18" charset="0"/>
              </a:rPr>
              <a:t>年又占領馬尼拉，</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與中國商人開始進行貿易。</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三、英國當時在伊麗莎白一世治理下，也加入搶奪海外貿易利益的</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行列，經由幾次的航行探索，</a:t>
            </a:r>
            <a:r>
              <a:rPr lang="en-US" altLang="zh-TW" sz="2200" dirty="0" smtClean="0">
                <a:latin typeface="標楷體"/>
                <a:ea typeface="標楷體"/>
                <a:cs typeface="Times New Roman" panose="02020603050405020304" pitchFamily="18" charset="0"/>
              </a:rPr>
              <a:t>1600</a:t>
            </a:r>
            <a:r>
              <a:rPr lang="zh-TW" altLang="en-US" sz="2200" dirty="0" smtClean="0">
                <a:latin typeface="標楷體"/>
                <a:ea typeface="標楷體"/>
                <a:cs typeface="Times New Roman" panose="02020603050405020304" pitchFamily="18" charset="0"/>
              </a:rPr>
              <a:t>年一群倫敦商人得到女王特</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許，成立東印度公司，不過尚無法威脅葡萄牙與西班牙。</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四、荷蘭也在同時挑戰葡、兩國海外地位，</a:t>
            </a:r>
            <a:r>
              <a:rPr lang="en-US" altLang="zh-TW" sz="2200" dirty="0" smtClean="0">
                <a:latin typeface="標楷體"/>
                <a:ea typeface="標楷體"/>
                <a:cs typeface="Times New Roman" panose="02020603050405020304" pitchFamily="18" charset="0"/>
              </a:rPr>
              <a:t>1602</a:t>
            </a:r>
            <a:r>
              <a:rPr lang="zh-TW" altLang="en-US" sz="2200" dirty="0" smtClean="0">
                <a:latin typeface="標楷體"/>
                <a:ea typeface="標楷體"/>
                <a:cs typeface="Times New Roman" panose="02020603050405020304" pitchFamily="18" charset="0"/>
              </a:rPr>
              <a:t>年荷蘭商人也組成</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東印度公司，</a:t>
            </a:r>
            <a:r>
              <a:rPr lang="en-US" altLang="zh-TW" sz="2200" dirty="0" smtClean="0">
                <a:latin typeface="標楷體"/>
                <a:ea typeface="標楷體"/>
                <a:cs typeface="Times New Roman" panose="02020603050405020304" pitchFamily="18" charset="0"/>
              </a:rPr>
              <a:t>1602</a:t>
            </a:r>
            <a:r>
              <a:rPr lang="zh-TW" altLang="en-US" sz="2200" dirty="0" smtClean="0">
                <a:latin typeface="標楷體"/>
                <a:ea typeface="標楷體"/>
                <a:cs typeface="Times New Roman" panose="02020603050405020304" pitchFamily="18" charset="0"/>
              </a:rPr>
              <a:t>年在印尼萬丹建立商館，隨後派遣船艦搶奪</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澳門，但被葡萄牙人擊退。</a:t>
            </a:r>
            <a:r>
              <a:rPr lang="en-US" altLang="zh-TW" sz="2200" dirty="0" smtClean="0">
                <a:latin typeface="標楷體"/>
                <a:ea typeface="標楷體"/>
                <a:cs typeface="Times New Roman" panose="02020603050405020304" pitchFamily="18" charset="0"/>
              </a:rPr>
              <a:t>1604</a:t>
            </a:r>
            <a:r>
              <a:rPr lang="zh-TW" altLang="en-US" sz="2200" dirty="0" smtClean="0">
                <a:latin typeface="標楷體"/>
                <a:ea typeface="標楷體"/>
                <a:cs typeface="Times New Roman" panose="02020603050405020304" pitchFamily="18" charset="0"/>
              </a:rPr>
              <a:t>年在漳州商人建議下，占領澎</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湖，但被福建水師驅趕，只停留</a:t>
            </a:r>
            <a:r>
              <a:rPr lang="en-US" altLang="zh-TW" sz="2200" dirty="0" smtClean="0">
                <a:latin typeface="標楷體"/>
                <a:ea typeface="標楷體"/>
                <a:cs typeface="Times New Roman" panose="02020603050405020304" pitchFamily="18" charset="0"/>
              </a:rPr>
              <a:t>131</a:t>
            </a:r>
            <a:r>
              <a:rPr lang="zh-TW" altLang="en-US" sz="2200" dirty="0" smtClean="0">
                <a:latin typeface="標楷體"/>
                <a:ea typeface="標楷體"/>
                <a:cs typeface="Times New Roman" panose="02020603050405020304" pitchFamily="18" charset="0"/>
              </a:rPr>
              <a:t>天。</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smtClean="0">
                <a:latin typeface="標楷體"/>
                <a:ea typeface="標楷體"/>
                <a:cs typeface="Times New Roman" panose="02020603050405020304" pitchFamily="18" charset="0"/>
              </a:rPr>
              <a:t>五、</a:t>
            </a:r>
            <a:r>
              <a:rPr lang="en-US" altLang="zh-TW" sz="2200" dirty="0" smtClean="0">
                <a:latin typeface="標楷體"/>
                <a:ea typeface="標楷體"/>
                <a:cs typeface="Times New Roman" panose="02020603050405020304" pitchFamily="18" charset="0"/>
              </a:rPr>
              <a:t>1543</a:t>
            </a:r>
            <a:r>
              <a:rPr lang="zh-TW" altLang="en-US" sz="2200" dirty="0" smtClean="0">
                <a:latin typeface="標楷體"/>
                <a:ea typeface="標楷體"/>
                <a:cs typeface="Times New Roman" panose="02020603050405020304" pitchFamily="18" charset="0"/>
              </a:rPr>
              <a:t>年，</a:t>
            </a:r>
            <a:r>
              <a:rPr lang="en-US" altLang="zh-TW" sz="2200" dirty="0" smtClean="0">
                <a:latin typeface="標楷體"/>
                <a:ea typeface="標楷體"/>
                <a:cs typeface="Times New Roman" panose="02020603050405020304" pitchFamily="18" charset="0"/>
              </a:rPr>
              <a:t>3</a:t>
            </a:r>
            <a:r>
              <a:rPr lang="zh-TW" altLang="en-US" sz="2200" dirty="0" smtClean="0">
                <a:latin typeface="標楷體"/>
                <a:ea typeface="標楷體"/>
                <a:cs typeface="Times New Roman" panose="02020603050405020304" pitchFamily="18" charset="0"/>
              </a:rPr>
              <a:t>名葡萄牙人漂流到日本九州種子島，開啟兩國貿易，</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隨後荷蘭、西班牙、英國也加入貿易行列，平戶與長崎成為主</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要貿易港口。當然，中國商人也是一股活躍的力量，就這樣東</a:t>
            </a:r>
            <a:r>
              <a:rPr lang="en-US" altLang="zh-TW" sz="2200" dirty="0" smtClean="0">
                <a:latin typeface="標楷體"/>
                <a:ea typeface="標楷體"/>
                <a:cs typeface="Times New Roman" panose="02020603050405020304" pitchFamily="18" charset="0"/>
              </a:rPr>
              <a:t/>
            </a:r>
            <a:br>
              <a:rPr lang="en-US" altLang="zh-TW" sz="2200" dirty="0" smtClean="0">
                <a:latin typeface="標楷體"/>
                <a:ea typeface="標楷體"/>
                <a:cs typeface="Times New Roman" panose="02020603050405020304" pitchFamily="18" charset="0"/>
              </a:rPr>
            </a:br>
            <a:r>
              <a:rPr lang="zh-TW" altLang="en-US" sz="2200" dirty="0">
                <a:latin typeface="標楷體"/>
                <a:ea typeface="標楷體"/>
                <a:cs typeface="Times New Roman" panose="02020603050405020304" pitchFamily="18" charset="0"/>
              </a:rPr>
              <a:t> </a:t>
            </a:r>
            <a:r>
              <a:rPr lang="zh-TW" altLang="en-US" sz="2200" dirty="0" smtClean="0">
                <a:latin typeface="標楷體"/>
                <a:ea typeface="標楷體"/>
                <a:cs typeface="Times New Roman" panose="02020603050405020304" pitchFamily="18" charset="0"/>
              </a:rPr>
              <a:t>   亞貿易網建立起來了。</a:t>
            </a:r>
            <a:endParaRPr lang="zh-TW" altLang="en-US" sz="2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F4698366-65A9-4EA3-A666-42BCE94B145B}" type="slidenum">
              <a:rPr lang="zh-TW" altLang="en-US"/>
              <a:pPr>
                <a:defRPr/>
              </a:pPr>
              <a:t>13</a:t>
            </a:fld>
            <a:endParaRPr lang="zh-TW" altLang="en-US"/>
          </a:p>
        </p:txBody>
      </p:sp>
      <p:sp>
        <p:nvSpPr>
          <p:cNvPr id="26627" name="文字方塊 2"/>
          <p:cNvSpPr txBox="1">
            <a:spLocks noChangeArrowheads="1"/>
          </p:cNvSpPr>
          <p:nvPr/>
        </p:nvSpPr>
        <p:spPr bwMode="auto">
          <a:xfrm>
            <a:off x="684213" y="44450"/>
            <a:ext cx="7775575" cy="584200"/>
          </a:xfrm>
          <a:prstGeom prst="rect">
            <a:avLst/>
          </a:prstGeom>
          <a:noFill/>
          <a:ln w="9525">
            <a:noFill/>
            <a:miter lim="800000"/>
            <a:headEnd/>
            <a:tailEnd/>
          </a:ln>
        </p:spPr>
        <p:txBody>
          <a:bodyPr>
            <a:spAutoFit/>
          </a:bodyPr>
          <a:lstStyle/>
          <a:p>
            <a:pPr algn="ctr"/>
            <a:r>
              <a:rPr kumimoji="0" lang="zh-TW" altLang="en-US" sz="3200" b="1">
                <a:latin typeface="Times New Roman" pitchFamily="18" charset="0"/>
                <a:ea typeface="標楷體" pitchFamily="65" charset="-120"/>
                <a:cs typeface="Times New Roman" pitchFamily="18" charset="0"/>
              </a:rPr>
              <a:t>第六章 東亞貿易時代的來臨</a:t>
            </a:r>
            <a:endParaRPr kumimoji="0" lang="zh-TW" altLang="en-US" sz="3200" b="1">
              <a:latin typeface="Calibri" pitchFamily="34" charset="0"/>
              <a:ea typeface="標楷體" pitchFamily="65" charset="-12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標題 1"/>
          <p:cNvSpPr>
            <a:spLocks noGrp="1"/>
          </p:cNvSpPr>
          <p:nvPr>
            <p:ph type="ctrTitle"/>
          </p:nvPr>
        </p:nvSpPr>
        <p:spPr>
          <a:xfrm>
            <a:off x="684213" y="188913"/>
            <a:ext cx="7772400" cy="719137"/>
          </a:xfrm>
        </p:spPr>
        <p:txBody>
          <a:bodyPr/>
          <a:lstStyle/>
          <a:p>
            <a:r>
              <a:rPr lang="zh-TW" altLang="en-US" sz="3200" b="1" smtClean="0">
                <a:latin typeface="Times New Roman" pitchFamily="18" charset="0"/>
                <a:ea typeface="標楷體" pitchFamily="65" charset="-120"/>
                <a:cs typeface="Times New Roman" pitchFamily="18" charset="0"/>
              </a:rPr>
              <a:t>第七章 中西海上勢力進入初期的台灣</a:t>
            </a:r>
          </a:p>
        </p:txBody>
      </p:sp>
      <p:sp>
        <p:nvSpPr>
          <p:cNvPr id="4" name="投影片編號版面配置區 3"/>
          <p:cNvSpPr>
            <a:spLocks noGrp="1"/>
          </p:cNvSpPr>
          <p:nvPr>
            <p:ph type="sldNum" sz="quarter" idx="12"/>
          </p:nvPr>
        </p:nvSpPr>
        <p:spPr/>
        <p:txBody>
          <a:bodyPr/>
          <a:lstStyle/>
          <a:p>
            <a:pPr>
              <a:defRPr/>
            </a:pPr>
            <a:fld id="{F91E2ED2-911C-4380-82F4-173325597BC7}" type="slidenum">
              <a:rPr lang="zh-TW" altLang="en-US"/>
              <a:pPr>
                <a:defRPr/>
              </a:pPr>
              <a:t>14</a:t>
            </a:fld>
            <a:endParaRPr lang="zh-TW" altLang="en-US"/>
          </a:p>
        </p:txBody>
      </p:sp>
      <p:sp>
        <p:nvSpPr>
          <p:cNvPr id="27651" name="文字方塊 2"/>
          <p:cNvSpPr txBox="1">
            <a:spLocks noChangeArrowheads="1"/>
          </p:cNvSpPr>
          <p:nvPr/>
        </p:nvSpPr>
        <p:spPr bwMode="auto">
          <a:xfrm>
            <a:off x="684213" y="1052513"/>
            <a:ext cx="8064500" cy="4708525"/>
          </a:xfrm>
          <a:prstGeom prst="rect">
            <a:avLst/>
          </a:prstGeom>
          <a:noFill/>
          <a:ln w="9525">
            <a:noFill/>
            <a:miter lim="800000"/>
            <a:headEnd/>
            <a:tailEnd/>
          </a:ln>
        </p:spPr>
        <p:txBody>
          <a:bodyPr>
            <a:spAutoFit/>
          </a:bodyPr>
          <a:lstStyle/>
          <a:p>
            <a:pPr>
              <a:lnSpc>
                <a:spcPts val="3000"/>
              </a:lnSpc>
            </a:pPr>
            <a:r>
              <a:rPr kumimoji="0" lang="zh-TW" altLang="en-US" sz="2000">
                <a:latin typeface="Times New Roman" pitchFamily="18" charset="0"/>
                <a:ea typeface="標楷體" pitchFamily="65" charset="-120"/>
                <a:cs typeface="Times New Roman" pitchFamily="18" charset="0"/>
              </a:rPr>
              <a:t>一、中國大陸與臺灣的接觸</a:t>
            </a:r>
            <a:r>
              <a:rPr kumimoji="0" lang="zh-TW" altLang="en-US" sz="2000">
                <a:latin typeface="標楷體" pitchFamily="65" charset="-120"/>
                <a:ea typeface="標楷體" pitchFamily="65" charset="-120"/>
                <a:cs typeface="Times New Roman" pitchFamily="18" charset="0"/>
              </a:rPr>
              <a:t>，史載最早出現在隋朝，隋煬帝派陳稜渡海</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征討，擄走男女數千人。其後未再相通，甚至南宋時把澎湖納入版</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圖，臺灣仍孤懸於外，直到明朝中期有比較多的漁民與商人到臺灣</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捕魚或與原住民進行交易，並開始出現漢人聚落魍港</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在嘉義與臺</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南交界的八掌溪口</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。其後，中國海商利用臺灣為貿易轉運口，較</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著名者先後為李旦、顏思齊與鄭芝龍。</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二、歐洲對臺灣最早的認識是</a:t>
            </a:r>
            <a:r>
              <a:rPr kumimoji="0" lang="en-US" altLang="zh-TW" sz="2000">
                <a:latin typeface="標楷體" pitchFamily="65" charset="-120"/>
                <a:ea typeface="標楷體" pitchFamily="65" charset="-120"/>
                <a:cs typeface="Times New Roman" pitchFamily="18" charset="0"/>
              </a:rPr>
              <a:t>1512</a:t>
            </a:r>
            <a:r>
              <a:rPr kumimoji="0" lang="zh-TW" altLang="en-US" sz="2000">
                <a:latin typeface="標楷體" pitchFamily="65" charset="-120"/>
                <a:ea typeface="標楷體" pitchFamily="65" charset="-120"/>
                <a:cs typeface="Times New Roman" pitchFamily="18" charset="0"/>
              </a:rPr>
              <a:t>年葡萄牙人羅德里格斯所繪地圖，而</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最早稱呼臺灣為福爾摩沙的是</a:t>
            </a:r>
            <a:r>
              <a:rPr kumimoji="0" lang="en-US" altLang="zh-TW" sz="2000">
                <a:latin typeface="標楷體" pitchFamily="65" charset="-120"/>
                <a:ea typeface="標楷體" pitchFamily="65" charset="-120"/>
                <a:cs typeface="Times New Roman" pitchFamily="18" charset="0"/>
              </a:rPr>
              <a:t>1554</a:t>
            </a:r>
            <a:r>
              <a:rPr kumimoji="0" lang="zh-TW" altLang="en-US" sz="2000">
                <a:latin typeface="標楷體" pitchFamily="65" charset="-120"/>
                <a:ea typeface="標楷體" pitchFamily="65" charset="-120"/>
                <a:cs typeface="Times New Roman" pitchFamily="18" charset="0"/>
              </a:rPr>
              <a:t>年的羅伯</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歐蒙。因日本豐臣秀</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吉有意占領臺灣作為征服菲律賓呂宋島的基地，引發西班牙人對臺</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灣的重視；此外荷蘭人二度占領澎湖失敗後，也於</a:t>
            </a:r>
            <a:r>
              <a:rPr kumimoji="0" lang="en-US" altLang="zh-TW" sz="2000">
                <a:latin typeface="標楷體" pitchFamily="65" charset="-120"/>
                <a:ea typeface="標楷體" pitchFamily="65" charset="-120"/>
                <a:cs typeface="Times New Roman" pitchFamily="18" charset="0"/>
              </a:rPr>
              <a:t>1624</a:t>
            </a:r>
            <a:r>
              <a:rPr kumimoji="0" lang="zh-TW" altLang="en-US" sz="2000">
                <a:latin typeface="標楷體" pitchFamily="65" charset="-120"/>
                <a:ea typeface="標楷體" pitchFamily="65" charset="-120"/>
                <a:cs typeface="Times New Roman" pitchFamily="18" charset="0"/>
              </a:rPr>
              <a:t>年轉到臺灣</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大員</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現臺南安平</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，並於</a:t>
            </a:r>
            <a:r>
              <a:rPr kumimoji="0" lang="en-US" altLang="zh-TW" sz="2000">
                <a:latin typeface="標楷體" pitchFamily="65" charset="-120"/>
                <a:ea typeface="標楷體" pitchFamily="65" charset="-120"/>
                <a:cs typeface="Times New Roman" pitchFamily="18" charset="0"/>
              </a:rPr>
              <a:t>1642</a:t>
            </a:r>
            <a:r>
              <a:rPr kumimoji="0" lang="zh-TW" altLang="en-US" sz="2000">
                <a:latin typeface="標楷體" pitchFamily="65" charset="-120"/>
                <a:ea typeface="標楷體" pitchFamily="65" charset="-120"/>
                <a:cs typeface="Times New Roman" pitchFamily="18" charset="0"/>
              </a:rPr>
              <a:t>年驅走占領基隆的西班牙人</a:t>
            </a:r>
            <a:r>
              <a:rPr kumimoji="0" lang="en-US" altLang="zh-TW" sz="2000">
                <a:latin typeface="標楷體" pitchFamily="65" charset="-120"/>
                <a:ea typeface="標楷體" pitchFamily="65" charset="-120"/>
                <a:cs typeface="Times New Roman" pitchFamily="18" charset="0"/>
              </a:rPr>
              <a:t>(1626</a:t>
            </a:r>
            <a:r>
              <a:rPr kumimoji="0" lang="zh-TW" altLang="en-US" sz="2000">
                <a:latin typeface="標楷體" pitchFamily="65" charset="-120"/>
                <a:ea typeface="標楷體" pitchFamily="65" charset="-120"/>
                <a:cs typeface="Times New Roman" pitchFamily="18" charset="0"/>
              </a:rPr>
              <a:t>年</a:t>
            </a:r>
            <a:endParaRPr kumimoji="0" lang="en-US" altLang="zh-TW" sz="2000">
              <a:latin typeface="標楷體" pitchFamily="65" charset="-120"/>
              <a:ea typeface="標楷體" pitchFamily="65" charset="-120"/>
              <a:cs typeface="Times New Roman" pitchFamily="18" charset="0"/>
            </a:endParaRPr>
          </a:p>
          <a:p>
            <a:pPr>
              <a:lnSpc>
                <a:spcPts val="3000"/>
              </a:lnSpc>
            </a:pPr>
            <a:r>
              <a:rPr kumimoji="0" lang="zh-TW" altLang="en-US" sz="2000">
                <a:latin typeface="標楷體" pitchFamily="65" charset="-120"/>
                <a:ea typeface="標楷體" pitchFamily="65" charset="-120"/>
                <a:cs typeface="Times New Roman" pitchFamily="18" charset="0"/>
              </a:rPr>
              <a:t>    占領</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，占有全臺。</a:t>
            </a:r>
            <a:endParaRPr kumimoji="0" lang="zh-TW" altLang="en-US" sz="2000">
              <a:latin typeface="Times New Roman" pitchFamily="18" charset="0"/>
              <a:ea typeface="標楷體" pitchFamily="65" charset="-12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標題 1"/>
          <p:cNvSpPr>
            <a:spLocks noGrp="1"/>
          </p:cNvSpPr>
          <p:nvPr>
            <p:ph type="ctrTitle"/>
          </p:nvPr>
        </p:nvSpPr>
        <p:spPr>
          <a:xfrm>
            <a:off x="684213" y="188913"/>
            <a:ext cx="7772400" cy="647700"/>
          </a:xfrm>
        </p:spPr>
        <p:txBody>
          <a:bodyPr/>
          <a:lstStyle/>
          <a:p>
            <a:r>
              <a:rPr lang="zh-TW" altLang="en-US" sz="3200" b="1" smtClean="0">
                <a:latin typeface="Times New Roman" pitchFamily="18" charset="0"/>
                <a:ea typeface="標楷體" pitchFamily="65" charset="-120"/>
                <a:cs typeface="Times New Roman" pitchFamily="18" charset="0"/>
              </a:rPr>
              <a:t>第八章 閩南海上帝國與南海文明的興起 </a:t>
            </a:r>
          </a:p>
        </p:txBody>
      </p:sp>
      <p:sp>
        <p:nvSpPr>
          <p:cNvPr id="4" name="投影片編號版面配置區 3"/>
          <p:cNvSpPr>
            <a:spLocks noGrp="1"/>
          </p:cNvSpPr>
          <p:nvPr>
            <p:ph type="sldNum" sz="quarter" idx="12"/>
          </p:nvPr>
        </p:nvSpPr>
        <p:spPr/>
        <p:txBody>
          <a:bodyPr/>
          <a:lstStyle/>
          <a:p>
            <a:pPr>
              <a:defRPr/>
            </a:pPr>
            <a:fld id="{8C58386D-98FF-41BD-959D-6DA21F2392CD}" type="slidenum">
              <a:rPr lang="zh-TW" altLang="en-US"/>
              <a:pPr>
                <a:defRPr/>
              </a:pPr>
              <a:t>15</a:t>
            </a:fld>
            <a:endParaRPr lang="zh-TW" altLang="en-US"/>
          </a:p>
        </p:txBody>
      </p:sp>
      <p:sp>
        <p:nvSpPr>
          <p:cNvPr id="28675" name="文字方塊 2"/>
          <p:cNvSpPr txBox="1">
            <a:spLocks noChangeArrowheads="1"/>
          </p:cNvSpPr>
          <p:nvPr/>
        </p:nvSpPr>
        <p:spPr bwMode="auto">
          <a:xfrm>
            <a:off x="395288" y="1052513"/>
            <a:ext cx="8497887" cy="5324475"/>
          </a:xfrm>
          <a:prstGeom prst="rect">
            <a:avLst/>
          </a:prstGeom>
          <a:noFill/>
          <a:ln w="9525">
            <a:noFill/>
            <a:miter lim="800000"/>
            <a:headEnd/>
            <a:tailEnd/>
          </a:ln>
        </p:spPr>
        <p:txBody>
          <a:bodyPr>
            <a:spAutoFit/>
          </a:bodyPr>
          <a:lstStyle/>
          <a:p>
            <a:r>
              <a:rPr kumimoji="0" lang="zh-TW" altLang="en-US" sz="2000">
                <a:latin typeface="Times New Roman" pitchFamily="18" charset="0"/>
                <a:ea typeface="標楷體" pitchFamily="65" charset="-120"/>
                <a:cs typeface="Times New Roman" pitchFamily="18" charset="0"/>
              </a:rPr>
              <a:t>一、歐洲人的東來</a:t>
            </a:r>
            <a:r>
              <a:rPr kumimoji="0" lang="zh-TW" altLang="en-US" sz="2000">
                <a:latin typeface="標楷體" pitchFamily="65" charset="-120"/>
                <a:ea typeface="標楷體" pitchFamily="65" charset="-120"/>
                <a:cs typeface="Times New Roman" pitchFamily="18" charset="0"/>
              </a:rPr>
              <a:t>，作為主要貿易夥伴的閩南海商勢力也不斷壯大，利用</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在許多港口建立的據點</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如越南會安、泰國大城、菲律賓馬尼拉、印尼</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萬丹與雅加達</a:t>
            </a:r>
            <a:r>
              <a:rPr kumimoji="0" lang="en-US" altLang="zh-TW" sz="2000">
                <a:latin typeface="標楷體" pitchFamily="65" charset="-120"/>
                <a:ea typeface="標楷體" pitchFamily="65" charset="-120"/>
                <a:cs typeface="Times New Roman" pitchFamily="18" charset="0"/>
              </a:rPr>
              <a:t>)</a:t>
            </a:r>
            <a:r>
              <a:rPr kumimoji="0" lang="zh-TW" altLang="en-US" sz="2000">
                <a:latin typeface="標楷體" pitchFamily="65" charset="-120"/>
                <a:ea typeface="標楷體" pitchFamily="65" charset="-120"/>
                <a:cs typeface="Times New Roman" pitchFamily="18" charset="0"/>
              </a:rPr>
              <a:t>，形成一個遍布南海四周的閩南海商網。這張網以閩南</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漳、泉為中心，北起朝鮮半島、日本新潟與仙台，南至印尼爪哇島和</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東帝汶，東至香料群島的安汶，西至印尼蘇門答臘的亞齊和印度洋上</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的安達曼與尼可巴群島。</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二、藉由閩南海商的中介，歐洲人才可和此南海諸國當地人順利進行貿易，</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更成為歐洲人與中國貿易的唯一管道；而明朝政府也因此得以吸收大</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量白銀與鑄炮技術。閩南海商的代表鄭芝龍與鄭成功家族更成為這片</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海域的主導力量之一。</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三、在閩南人和歐洲人勢力的互動下，此區域出現了一個可稱為「南海文</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明」的新型文明。它是立足於海洋與島嶼的文明，是儒家、佛教、印</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度教、伊斯蘭教與基督教首次交會碰撞的產物，是當時當時在一個地</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域內集合最多元種族與語言的商業文明。</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四、隨著清朝平定臺灣和鄭氏家族的勢力衰微之後，閩南人縱橫海洋的黃</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金時代開始遠去，南海文明也因</a:t>
            </a:r>
            <a:r>
              <a:rPr kumimoji="0" lang="en-US" altLang="zh-TW" sz="2000">
                <a:latin typeface="標楷體" pitchFamily="65" charset="-120"/>
                <a:ea typeface="標楷體" pitchFamily="65" charset="-120"/>
                <a:cs typeface="Times New Roman" pitchFamily="18" charset="0"/>
              </a:rPr>
              <a:t>18</a:t>
            </a:r>
            <a:r>
              <a:rPr kumimoji="0" lang="zh-TW" altLang="en-US" sz="2000">
                <a:latin typeface="標楷體" pitchFamily="65" charset="-120"/>
                <a:ea typeface="標楷體" pitchFamily="65" charset="-120"/>
                <a:cs typeface="Times New Roman" pitchFamily="18" charset="0"/>
              </a:rPr>
              <a:t>世代之後歐洲人殖民與爭奪東南亞</a:t>
            </a:r>
            <a:endParaRPr kumimoji="0" lang="en-US" altLang="zh-TW" sz="2000">
              <a:latin typeface="標楷體" pitchFamily="65" charset="-120"/>
              <a:ea typeface="標楷體" pitchFamily="65" charset="-120"/>
              <a:cs typeface="Times New Roman" pitchFamily="18" charset="0"/>
            </a:endParaRPr>
          </a:p>
          <a:p>
            <a:r>
              <a:rPr kumimoji="0" lang="zh-TW" altLang="en-US" sz="2000">
                <a:latin typeface="標楷體" pitchFamily="65" charset="-120"/>
                <a:ea typeface="標楷體" pitchFamily="65" charset="-120"/>
                <a:cs typeface="Times New Roman" pitchFamily="18" charset="0"/>
              </a:rPr>
              <a:t>    的變本加厲而失去了光彩。</a:t>
            </a:r>
            <a:endParaRPr kumimoji="0" lang="zh-TW" altLang="en-US" sz="2000">
              <a:latin typeface="Times New Roman" pitchFamily="18" charset="0"/>
              <a:ea typeface="標楷體" pitchFamily="65" charset="-12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rtlCol="0">
            <a:normAutofit fontScale="90000"/>
          </a:bodyPr>
          <a:lstStyle/>
          <a:p>
            <a:pPr algn="l" fontAlgn="auto">
              <a:spcAft>
                <a:spcPts val="0"/>
              </a:spcAft>
              <a:defRPr/>
            </a:pPr>
            <a:r>
              <a:rPr lang="en-US" altLang="zh-TW" sz="3600" b="1"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3600" b="1"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3600" b="1" dirty="0" smtClean="0">
                <a:latin typeface="Times New Roman" panose="02020603050405020304" pitchFamily="18" charset="0"/>
                <a:ea typeface="標楷體" panose="03000509000000000000" pitchFamily="65" charset="-120"/>
                <a:cs typeface="Times New Roman" panose="02020603050405020304" pitchFamily="18" charset="0"/>
              </a:rPr>
              <a:t>作者序</a:t>
            </a:r>
            <a:r>
              <a:rPr lang="en-US" altLang="zh-TW" sz="3600" b="1"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200" b="1" dirty="0" smtClean="0">
                <a:latin typeface="Times New Roman" panose="02020603050405020304" pitchFamily="18" charset="0"/>
                <a:ea typeface="標楷體" panose="03000509000000000000" pitchFamily="65" charset="-120"/>
                <a:cs typeface="Times New Roman" panose="02020603050405020304" pitchFamily="18" charset="0"/>
              </a:rPr>
              <a:t>代為讀書心得</a:t>
            </a: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台灣四面環海，海洋是台灣生存的根本，是台灣的生命之源。歷史上，台灣的開發相對較晚，直到十六世紀末期，主要來自福建的商人、漁民和海上活動家，才開始陸續進出台灣西海岸水域，打開了台灣與外面世界的正式接觸。從此，台灣進入了漢人移民社會與開通海上貿易的發展時期。</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在台灣周邊海域中，又以台灣海峽是台灣最重要的生存保障，它是連接最近的亞洲大陸塊的通道和控制北上與南下資源與商品運輸的要衝，其重要性自不待言。但台灣島南北兩個方向的海域，對確保台灣的生存空間，也是唇齒相關，失去了對這兩個海域的發言權與支配權，台灣在海上無立足之地，會在當前亞洲激烈的海上軍事競爭與海洋資源爭奪中被永遠淘汰出去。</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從十六世紀中期起，台灣北方的東海海域就十分不平靜，因為它是日本浪人與地方軍閥勢力頻繁出沒與覬覦之地。先有嘉靖年間倭寇對中國大陸東南沿海的頻繁騷擾，後有萬曆年間豐臣秀吉部將欽門墩和德川家康治下長崎地方官有馬晴信與村山等安的謀占台灣，更有一六○九年九州薩摩藩的入占琉球王國。最後，日本在一八九五年更乾脆併吞了台灣；經過五十年的殖民占領後，才因二戰失敗而被迫退出。然而，時至今日，日本仍以琉球制約著台灣對釣魚台列嶼主權的實際擁有，台灣的海軍至今未敢進入其十二海浬主權水域範圍內。</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投影片編號版面配置區 5"/>
          <p:cNvSpPr>
            <a:spLocks noGrp="1"/>
          </p:cNvSpPr>
          <p:nvPr>
            <p:ph type="sldNum" sz="quarter" idx="12"/>
          </p:nvPr>
        </p:nvSpPr>
        <p:spPr/>
        <p:txBody>
          <a:bodyPr/>
          <a:lstStyle/>
          <a:p>
            <a:pPr>
              <a:defRPr/>
            </a:pPr>
            <a:fld id="{EAC50956-2522-442E-A15B-22ED1CA8AFF7}" type="slidenum">
              <a:rPr lang="zh-TW" altLang="en-US"/>
              <a:pPr>
                <a:defRPr/>
              </a:pPr>
              <a:t>16</a:t>
            </a:fld>
            <a:endParaRPr lang="zh-TW"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rtlCol="0">
            <a:normAutofit fontScale="90000"/>
          </a:bodyPr>
          <a:lstStyle/>
          <a:p>
            <a:pPr algn="l" fontAlgn="auto">
              <a:spcAft>
                <a:spcPts val="0"/>
              </a:spcAft>
              <a:defRPr/>
            </a:pP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相對而言，台灣南方廣闊的南海海域，從宋朝以來，一直都是中國海商與波斯、阿拉伯、印度、馬來和菲律賓群島的商人和平通商的世界最大海洋貿易區之一，並隨著漢人在這一帶海上貿易力量的成長，共同帶動了南海貿易港市與南海文明的興起。台灣也因其連接南海與東海海域的樞紐地位，而成為荷蘭人占台之前閩南人開闢出來的新貿易據點。</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但是十六世紀西方白人勢力從海上武裝入侵之後，南海即陷入動盪。東南亞各邦國紛紛淪為歐洲國家的殖民地，資源受到大量掠奪，台灣也一度遭受荷蘭人的殖民。當時幸有以鄭芝龍、鄭成功為代表的閩南人海上武裝貿易集團的勢力控制了台灣海峽，打破歐洲人壟斷東亞與南海貿易的局面，將台灣收回漢人移民的手中，才使東亞的政治格局相對平穩地維持了近兩百年之久，也使西方勢力遲遲無法從南海經台灣海峽進入東海海域。直到鴉片戰爭中國敗於英國人的船堅砲利之後，東亞的態勢，才全面改觀。</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遺憾的是，日本帝國主義力量隨後加速上升，除在十九世紀末侵占台灣外，又於二次大戰期間取代了歐洲殖民者，成為東南亞的新征服者，肆意奴役和屠殺當地居民以及搜刮當地資源。在此同時，美國也在十九世紀末利用擊敗西班牙帝國的機會，侵占菲律賓群島，並在二次大戰結束後，以亞洲新支配者的姿態，在短短的二十幾年內，發動了韓戰與越戰兩場巨大的現代戰爭；但在承受巨大損失後，不得不於上世紀七○年代，軍事上全面退出東南亞。苦難的亞洲在經歷了五百年以上西方與日本的掠奪性破壞後，直到此時，才算進入政治、經濟與文化全面自主發展的新時代。</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a:defRPr/>
            </a:pPr>
            <a:fld id="{D4710A4C-CF62-43FC-B8BE-FD4342A5C5DC}" type="slidenum">
              <a:rPr lang="zh-TW" altLang="en-US"/>
              <a:pPr>
                <a:defRPr/>
              </a:pPr>
              <a:t>17</a:t>
            </a:fld>
            <a:endParaRPr lang="zh-TW"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rtlCol="0">
            <a:normAutofit fontScale="90000"/>
          </a:bodyPr>
          <a:lstStyle/>
          <a:p>
            <a:pPr algn="l" fontAlgn="auto">
              <a:spcAft>
                <a:spcPts val="0"/>
              </a:spcAft>
              <a:defRPr/>
            </a:pP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b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為了彰顯閩南人的進取力量，闡揚他們繼鄭和船隊的遠洋敦睦外交之後，在明代歐洲人東進時期，以民間力量，抗衡西方武力在亞洲的擴張，開拓台灣與海外的漢人移民社會，並一反西方的霸道，與南海各國人民和平相處，為開發東南亞經濟做出偉大的貢獻。我在二○○五年年底出版了</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閩南人的海上世紀</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一書，即是獻給這些推動中國人海上世紀的閩南先民們。</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該書的出版，正逢東南亞已經擺脫西方殖民統治，遠離越戰遺留的冷戰陰影，伴隨中國大陸的快速發展，各國同時進入經濟蓬勃上升的時期。在這一時期，世界見證了東南亞國家在沒有外力羈絆，與掌握自身發展的和平環境下，只花十幾年時間，便與中國大陸市場緊密結合，展現出巨大經濟潛力和發展速度。包括日本、韓國和中國在內的非東南亞國家，也像東南亞國家一樣，熱切期待亞洲經濟能夠整合成為一個巨大的共同市場，為亞洲創造出一片光明的前景。</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然而，事與願違，這兩年美國大力推行軍事重返亞洲政策，一下就打破了各國共同塑造的願景。上世紀冷戰年代美國全面推動的圍堵政策，似乎又在東亞和東南亞死灰復燃；人們從這段期間，日本將釣魚台收歸國有，以及菲律賓與越南加劇爭奪南海島嶼的行動中，看到東海與南海又將進入多事之秋，而這兩者的同時發生並非巧合。如今的局面，不只是進入良性發展的東南亞與中國大陸經濟整合的戛然而止；更大的危機在於，不論是日本或菲律賓、越南在美國支持下挑起的領土與領海主權爭議，將使亞洲各國重新捲入冷戰時期永無寧日的軍備競賽和對峙的漩渦之中。</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a:defRPr/>
            </a:pPr>
            <a:fld id="{CF7262E5-338C-4333-B58B-2CB2E1A2CF21}" type="slidenum">
              <a:rPr lang="zh-TW" altLang="en-US"/>
              <a:pPr>
                <a:defRPr/>
              </a:pPr>
              <a:t>18</a:t>
            </a:fld>
            <a:endParaRPr lang="zh-TW"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rtlCol="0">
            <a:normAutofit fontScale="90000"/>
          </a:bodyPr>
          <a:lstStyle/>
          <a:p>
            <a:pPr algn="l" fontAlgn="auto">
              <a:spcAft>
                <a:spcPts val="0"/>
              </a:spcAft>
              <a:defRPr/>
            </a:pP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對於夾在大國夾縫中的台灣而言，面對的不僅是在大國之間如何選邊站的問題，也是在釣魚台列嶼與南海島嶼的主權爭議中完全喪失話語權的困境；甚至可能因為長期無所作為，而讓南北兩大島嶼淪入他國之手，使後世子孫再也沒有自己的海洋可以作為活動空間，也沒有自己的海洋資源可供開採利用。</a:t>
            </a:r>
            <a:b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t>　　歷史可為殷鑑，西方過去雖然給亞洲帶來了先進的知識與科技，但也帶來過無窮的禍患與破壞。本書的再版，主要是希望亞洲各國人民，應從歷史的發展軌跡中，尋找最適合亞洲自身發展與生存的道路；應從閩南人、馬來人、越南人、暹羅人、菲律賓人，還有其他人種共同創造南海文明的歷史當中，認識我們的過去，並汲取歷史的經驗，相互包容，千萬不能重蹈夢魘，陷入循環的歷史悲劇中而無法自拔。</a:t>
            </a:r>
            <a:br>
              <a:rPr lang="zh-TW" altLang="en-US" sz="2200" dirty="0" smtClean="0">
                <a:latin typeface="Times New Roman" panose="02020603050405020304" pitchFamily="18" charset="0"/>
                <a:ea typeface="標楷體" panose="03000509000000000000" pitchFamily="65" charset="-120"/>
                <a:cs typeface="Times New Roman" panose="02020603050405020304" pitchFamily="18" charset="0"/>
              </a:rPr>
            </a:b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r>
            <a:b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b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pPr>
              <a:defRPr/>
            </a:pPr>
            <a:fld id="{6B307836-E964-460B-8238-D9A3D73D2778}" type="slidenum">
              <a:rPr lang="zh-TW" altLang="en-US"/>
              <a:pPr>
                <a:defRPr/>
              </a:pPr>
              <a:t>19</a:t>
            </a:fld>
            <a:endParaRPr lang="zh-TW"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標題 1"/>
          <p:cNvSpPr>
            <a:spLocks noGrp="1"/>
          </p:cNvSpPr>
          <p:nvPr>
            <p:ph type="ctrTitle"/>
          </p:nvPr>
        </p:nvSpPr>
        <p:spPr/>
        <p:txBody>
          <a:bodyPr/>
          <a:lstStyle/>
          <a:p>
            <a:r>
              <a:rPr lang="zh-TW" altLang="en-US" smtClean="0">
                <a:latin typeface="Times New Roman" pitchFamily="18" charset="0"/>
                <a:ea typeface="標楷體" pitchFamily="65" charset="-120"/>
                <a:cs typeface="Times New Roman" pitchFamily="18" charset="0"/>
              </a:rPr>
              <a:t>報告結束</a:t>
            </a:r>
            <a:r>
              <a:rPr lang="zh-TW" altLang="en-US" smtClean="0">
                <a:latin typeface="標楷體" pitchFamily="65" charset="-120"/>
                <a:ea typeface="標楷體" pitchFamily="65" charset="-120"/>
                <a:cs typeface="Times New Roman" pitchFamily="18" charset="0"/>
              </a:rPr>
              <a:t>，敬請指教</a:t>
            </a:r>
            <a:r>
              <a:rPr lang="zh-TW" altLang="en-US" smtClean="0">
                <a:latin typeface="新細明體" charset="-120"/>
                <a:ea typeface="標楷體" pitchFamily="65" charset="-120"/>
                <a:cs typeface="Times New Roman" pitchFamily="18" charset="0"/>
              </a:rPr>
              <a:t>！</a:t>
            </a:r>
            <a:endParaRPr lang="zh-TW" altLang="en-US" smtClean="0">
              <a:latin typeface="Times New Roman" pitchFamily="18" charset="0"/>
              <a:ea typeface="標楷體" pitchFamily="65" charset="-120"/>
              <a:cs typeface="Times New Roman" pitchFamily="18" charset="0"/>
            </a:endParaRPr>
          </a:p>
        </p:txBody>
      </p:sp>
      <p:sp>
        <p:nvSpPr>
          <p:cNvPr id="4" name="投影片編號版面配置區 3"/>
          <p:cNvSpPr>
            <a:spLocks noGrp="1"/>
          </p:cNvSpPr>
          <p:nvPr>
            <p:ph type="sldNum" sz="quarter" idx="12"/>
          </p:nvPr>
        </p:nvSpPr>
        <p:spPr/>
        <p:txBody>
          <a:bodyPr/>
          <a:lstStyle/>
          <a:p>
            <a:pPr>
              <a:defRPr/>
            </a:pPr>
            <a:fld id="{97B2778E-66F8-4648-81F2-18264844B41A}" type="slidenum">
              <a:rPr lang="zh-TW" altLang="en-US"/>
              <a:pPr>
                <a:defRPr/>
              </a:pPr>
              <a:t>20</a:t>
            </a:fld>
            <a:endParaRPr lang="zh-TW" altLang="en-US"/>
          </a:p>
        </p:txBody>
      </p:sp>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2173</TotalTime>
  <Words>5082</Words>
  <Application>Microsoft Office PowerPoint</Application>
  <PresentationFormat>如螢幕大小 (4:3)</PresentationFormat>
  <Paragraphs>83</Paragraphs>
  <Slides>20</Slides>
  <Notes>0</Notes>
  <HiddenSlides>0</HiddenSlides>
  <MMClips>0</MMClips>
  <ScaleCrop>false</ScaleCrop>
  <HeadingPairs>
    <vt:vector size="6" baseType="variant">
      <vt:variant>
        <vt:lpstr>使用字型</vt:lpstr>
      </vt:variant>
      <vt:variant>
        <vt:i4>5</vt:i4>
      </vt:variant>
      <vt:variant>
        <vt:lpstr>簡報設計範本</vt:lpstr>
      </vt:variant>
      <vt:variant>
        <vt:i4>1</vt:i4>
      </vt:variant>
      <vt:variant>
        <vt:lpstr>投影片標題</vt:lpstr>
      </vt:variant>
      <vt:variant>
        <vt:i4>20</vt:i4>
      </vt:variant>
    </vt:vector>
  </HeadingPairs>
  <TitlesOfParts>
    <vt:vector size="26" baseType="lpstr">
      <vt:lpstr>Calibri</vt:lpstr>
      <vt:lpstr>新細明體</vt:lpstr>
      <vt:lpstr>Arial</vt:lpstr>
      <vt:lpstr>Times New Roman</vt:lpstr>
      <vt:lpstr>標楷體</vt:lpstr>
      <vt:lpstr>Office 佈景主題</vt:lpstr>
      <vt:lpstr>《閩南海上帝國：閩南人與南海文明的興起》讀後心得</vt:lpstr>
      <vt:lpstr>投影片 2</vt:lpstr>
      <vt:lpstr>本書目錄： 第一章 越王勾踐的後人  第二章 「蕃舶」競發指泉州  第三章 崛起在南海航線上  第四章 北印度洋的帆影  第五章 葡萄牙人的東來  第六章 東亞貿易時代的來臨  第七章 中西海上勢力進入初期的台灣  第八章 閩南海上帝國與南海文明的興起  附錄 一幅展現了明代閩南人海洋視野的地      圖 </vt:lpstr>
      <vt:lpstr>     內容簡介： 　海上的閩南人，曾經手握歷史鑰匙，把東亞推向世界舞台的中心！ 　　沒有閩南人創建的海外據點，鄭和的船隊就無法七下西洋；沒有閩南人與印度、阿拉伯世界的海上交往，歐洲人就無法進入亞洲！ 　　看閩南人如何縱橫海洋，走入世界歷史的舞台，把海上絲路、鄭和下西洋、歐洲人東進交織成一個波瀾壯闊的大時代故事！ 　　在世界發展史上，有一個被後人稱為「閩南人」的漢人群體，曾經對創造人類的海洋文明和推動東西方海上交往，做出過不可磨滅的貢獻。 　　從宋朝開始，住在福建南部的泉州人便積極南下南海諸國，與東來的印度人、波斯人和阿拉伯人建立了密切的海上貿易聯繫，打開了閩南地區與印度和阿拉伯世界，甚至是與非洲東岸的遠洋交流。 　　  </vt:lpstr>
      <vt:lpstr>     　　在這樣互動的過程中，一個跨越印度洋、連接南中國海並直達台灣海峽的龐大海上商圈形成了，帶來的不僅是貨物的流通與財富的創造，還促進了佛教與伊斯蘭向中國的傳播。並在這個基礎上奠定了鄭和下西洋的壯舉和中華文明的對外流傳。可以說，沒有閩南人早期在海外各地的活動據點，就沒有鄭和船隊七下西洋的可能性，沒有閩南人先與印度、阿拉伯世界的海上交通，就不會有後來歐洲人繞過非洲打開東來亞洲航線的知識基礎。 　　十六世紀初期葡萄牙人的東來，人類文明從此進入了全球性強權爭霸的時期，也促成了世界財富的全球性流轉。閩南商人在沒有政府後援的情況下，以民間之力，機敏地投入了這一波新的全球性競爭，利用葡萄牙人占據的澳門，將瓷器和絲綢源源出口歐洲；從馬尼拉的西班牙人手中，賺取了作為世界通匯的大量白銀；與荷蘭人、英國人結合，建立了從印尼到整個東亞的貿易商圈，進而打開了台灣與世界的接軌和確立了台灣的漢人主體社會。 　　閩南人向外拓展的足跡奠定了今日東亞貿易的基礎，也創造出許多偉大的故事，這是屬於閩南人的故事，也是台灣的故事。 　　閩南人的海上活動，不僅引領東亞進入世界，更是大航海時代的先聲！   </vt:lpstr>
      <vt:lpstr>作者簡介：  湯錦台  　　苗栗公館人，大學畢業後赴美進修，後考進聯合國總部任文件譯審三十一年，公餘喜讀書論政。近年潛心研讀早期中西交流史、海洋史，先後出版了《大航海時代的台灣》、《千年客家》等書。 </vt:lpstr>
      <vt:lpstr>  一、越國被楚國滅亡後，部分越國人南逃至福建中部地     區，與當地閩族結合，成為閩越族，分布範圍從閩     江流域向南延伸到泉州一帶。 二、秦、漢時，在當地相繼設置閩中郡、冶縣，北方人     口開始南移。五胡亂華更加速北人南移的進程，有     所謂「八姓入閩」的傳說(八姓是指林、黃、陳、     鄭、詹、邱、何、胡)。</vt:lpstr>
      <vt:lpstr>    一、早期中國與西方國家相通主要是經由絲綢之路，後因波斯      帝國與東羅馬帝國陸續發生5次戰爭，海上航路逐漸取代     陸上交通，當時主要對外通商港口為廣州。 二、唐朝時，泉州雖有波斯商人前來貿易，但數量不多；然而     隨著當地開發、人口增多，以及唐末黃巢之亂對廣州的破     壞，使得泉州逐步縮短與廣州之間的差距。 三、宋太祖為擴充國庫，大力加強海外貿易，宋哲宗時正式在     泉州設置市舶司，泉州成為對外貿易的一級港口。 四、隨著羅盤發明、造船技術進步，以及阿拉伯諸王朝遞嬗之     間的動亂，中國商人逐漸打破波斯、阿拉伯商人對南海貿     易的壟斷，並且開始有落第士人與犯罪之離職胥吏流落海       外，可算是華僑先驅。 五、元朝時，泉州進一步發展為世界級的港口，多國商人在此     雲集，呈現多元文化特色，馬可波羅護送元朝公主遠嫁波     斯也是從泉州出發。 六、元末天下大亂，泉州遭受嚴重破壞；明朝時又因日本倭寇     為患中國沿海，明太祖下令海禁，泉州往日繁華一去不復     返。</vt:lpstr>
      <vt:lpstr>第三章 崛起在南海航線上</vt:lpstr>
      <vt:lpstr>第四章 北印度洋的帆影</vt:lpstr>
      <vt:lpstr>第四章 北印度洋的帆影</vt:lpstr>
      <vt:lpstr>              一、教皇亞歷山大六世策畫葡萄牙與西班牙在1494年簽訂托德西拉斯條約，     以穿越大西洋的一條無形南北軸線為界，以西非基督教信仰國度屬西班     牙，以東均屬葡萄牙。 二、葡萄牙人達伽瑪、卡布拉、阿巴克奇先後率領艦隊越過好望角，以武力     建立貿易據點，包括印度柯枝、果阿、波斯灣內之忽魯謨斯、馬來半島     之麻六甲，手段非常血腥，但卻被葡萄牙人視為英雄。 三、1517年，葡萄牙艦隊司令安德烈率領8艘船艦抵達廣州，嗣被葡萄牙召     回，留下皮雷斯在廣州等待明朝正德皇帝召見。1519年葡萄牙另拜西淼     率領艦隊前來，卻發現皮雷斯尚留在廣州，見不到皇帝。西淼個性粗暴     急躁，在等待期間擅自在珠江口南頭島建築一座石頭堡壘，且有虐待中     國居民情事，廣東御史上奏朝廷，要求驅逐渠等出境。 四、1520年皮雷斯終獲准前往北京，卻因麻六甲國王告狀，加上廣東御史奏     摺送達，因此無法見到皇帝。不久正德皇帝病死，嘉靖皇帝登基，下令     皮雷斯等人返廣州等候。不久皇帝聖旨下達廣州，明令葡萄牙人歸還麻     六甲，否則將皮雷斯關進大牢。葡萄牙隨後又派其他船隻前來尋找通商     機會，但都遭驅逐，1524年皮雷斯病死牢中。葡萄牙人此後只能在中國     沿海從事走私活動，最後在澳門長期定居下來，吸引許多閩南一帶居民     前往澳門。</vt:lpstr>
      <vt:lpstr>    一、葡萄牙人東來摧毀了一千年來由波斯人、阿拉伯人、印度人經     營的貿易網絡，並使中國海商的帆影慢慢從阿拉伯世界與印度     次大陸消失，成為印度洋上的新主宰，也從中獲得鉅額財富，     引發其他歐洲國家的強烈競爭。  二、首先是西班牙採取行動，西班牙王室委派葡萄牙人麥哲倫探尋     新航路，發現了經由南美洲抵達亞洲的航線，於1521年到達菲     律賓。1564年西班牙先占領菲律賓宿霧，1570年又占領馬尼拉，     與中國商人開始進行貿易。 三、英國當時在伊麗莎白一世治理下，也加入搶奪海外貿易利益的     行列，經由幾次的航行探索，1600年一群倫敦商人得到女王特     許，成立東印度公司，不過尚無法威脅葡萄牙與西班牙。 四、荷蘭也在同時挑戰葡、兩國海外地位，1602年荷蘭商人也組成     東印度公司，1602年在印尼萬丹建立商館，隨後派遣船艦搶奪     澳門，但被葡萄牙人擊退。1604年在漳州商人建議下，占領澎     湖，但被福建水師驅趕，只停留131天。 五、1543年，3名葡萄牙人漂流到日本九州種子島，開啟兩國貿易，     隨後荷蘭、西班牙、英國也加入貿易行列，平戶與長崎成為主     要貿易港口。當然，中國商人也是一股活躍的力量，就這樣東     亞貿易網建立起來了。</vt:lpstr>
      <vt:lpstr>第七章 中西海上勢力進入初期的台灣</vt:lpstr>
      <vt:lpstr>第八章 閩南海上帝國與南海文明的興起 </vt:lpstr>
      <vt:lpstr> 作者序---代為讀書心得  　　台灣四面環海，海洋是台灣生存的根本，是台灣的生命之源。歷史上，台灣的開發相對較晚，直到十六世紀末期，主要來自福建的商人、漁民和海上活動家，才開始陸續進出台灣西海岸水域，打開了台灣與外面世界的正式接觸。從此，台灣進入了漢人移民社會與開通海上貿易的發展時期。  　　在台灣周邊海域中，又以台灣海峽是台灣最重要的生存保障，它是連接最近的亞洲大陸塊的通道和控制北上與南下資源與商品運輸的要衝，其重要性自不待言。但台灣島南北兩個方向的海域，對確保台灣的生存空間，也是唇齒相關，失去了對這兩個海域的發言權與支配權，台灣在海上無立足之地，會在當前亞洲激烈的海上軍事競爭與海洋資源爭奪中被永遠淘汰出去。  　　從十六世紀中期起，台灣北方的東海海域就十分不平靜，因為它是日本浪人與地方軍閥勢力頻繁出沒與覬覦之地。先有嘉靖年間倭寇對中國大陸東南沿海的頻繁騷擾，後有萬曆年間豐臣秀吉部將欽門墩和德川家康治下長崎地方官有馬晴信與村山等安的謀占台灣，更有一六○九年九州薩摩藩的入占琉球王國。最後，日本在一八九五年更乾脆併吞了台灣；經過五十年的殖民占領後，才因二戰失敗而被迫退出。然而，時至今日，日本仍以琉球制約著台灣對釣魚台列嶼主權的實際擁有，台灣的海軍至今未敢進入其十二海浬主權水域範圍內。</vt:lpstr>
      <vt:lpstr>     　　相對而言，台灣南方廣闊的南海海域，從宋朝以來，一直都是中國海商與波斯、阿拉伯、印度、馬來和菲律賓群島的商人和平通商的世界最大海洋貿易區之一，並隨著漢人在這一帶海上貿易力量的成長，共同帶動了南海貿易港市與南海文明的興起。台灣也因其連接南海與東海海域的樞紐地位，而成為荷蘭人占台之前閩南人開闢出來的新貿易據點。  　　但是十六世紀西方白人勢力從海上武裝入侵之後，南海即陷入動盪。東南亞各邦國紛紛淪為歐洲國家的殖民地，資源受到大量掠奪，台灣也一度遭受荷蘭人的殖民。當時幸有以鄭芝龍、鄭成功為代表的閩南人海上武裝貿易集團的勢力控制了台灣海峽，打破歐洲人壟斷東亞與南海貿易的局面，將台灣收回漢人移民的手中，才使東亞的政治格局相對平穩地維持了近兩百年之久，也使西方勢力遲遲無法從南海經台灣海峽進入東海海域。直到鴉片戰爭中國敗於英國人的船堅砲利之後，東亞的態勢，才全面改觀。  　　遺憾的是，日本帝國主義力量隨後加速上升，除在十九世紀末侵占台灣外，又於二次大戰期間取代了歐洲殖民者，成為東南亞的新征服者，肆意奴役和屠殺當地居民以及搜刮當地資源。在此同時，美國也在十九世紀末利用擊敗西班牙帝國的機會，侵占菲律賓群島，並在二次大戰結束後，以亞洲新支配者的姿態，在短短的二十幾年內，發動了韓戰與越戰兩場巨大的現代戰爭；但在承受巨大損失後，不得不於上世紀七○年代，軍事上全面退出東南亞。苦難的亞洲在經歷了五百年以上西方與日本的掠奪性破壞後，直到此時，才算進入政治、經濟與文化全面自主發展的新時代。  </vt:lpstr>
      <vt:lpstr>     　　為了彰顯閩南人的進取力量，闡揚他們繼鄭和船隊的遠洋敦睦外交之後，在明代歐洲人東進時期，以民間力量，抗衡西方武力在亞洲的擴張，開拓台灣與海外的漢人移民社會，並一反西方的霸道，與南海各國人民和平相處，為開發東南亞經濟做出偉大的貢獻。我在二○○五年年底出版了《閩南人的海上世紀》一書，即是獻給這些推動中國人海上世紀的閩南先民們。  　　該書的出版，正逢東南亞已經擺脫西方殖民統治，遠離越戰遺留的冷戰陰影，伴隨中國大陸的快速發展，各國同時進入經濟蓬勃上升的時期。在這一時期，世界見證了東南亞國家在沒有外力羈絆，與掌握自身發展的和平環境下，只花十幾年時間，便與中國大陸市場緊密結合，展現出巨大經濟潛力和發展速度。包括日本、韓國和中國在內的非東南亞國家，也像東南亞國家一樣，熱切期待亞洲經濟能夠整合成為一個巨大的共同市場，為亞洲創造出一片光明的前景。  　　然而，事與願違，這兩年美國大力推行軍事重返亞洲政策，一下就打破了各國共同塑造的願景。上世紀冷戰年代美國全面推動的圍堵政策，似乎又在東亞和東南亞死灰復燃；人們從這段期間，日本將釣魚台收歸國有，以及菲律賓與越南加劇爭奪南海島嶼的行動中，看到東海與南海又將進入多事之秋，而這兩者的同時發生並非巧合。如今的局面，不只是進入良性發展的東南亞與中國大陸經濟整合的戛然而止；更大的危機在於，不論是日本或菲律賓、越南在美國支持下挑起的領土與領海主權爭議，將使亞洲各國重新捲入冷戰時期永無寧日的軍備競賽和對峙的漩渦之中。  　　 </vt:lpstr>
      <vt:lpstr>  　　對於夾在大國夾縫中的台灣而言，面對的不僅是在大國之間如何選邊站的問題，也是在釣魚台列嶼與南海島嶼的主權爭議中完全喪失話語權的困境；甚至可能因為長期無所作為，而讓南北兩大島嶼淪入他國之手，使後世子孫再也沒有自己的海洋可以作為活動空間，也沒有自己的海洋資源可供開採利用。  　　歷史可為殷鑑，西方過去雖然給亞洲帶來了先進的知識與科技，但也帶來過無窮的禍患與破壞。本書的再版，主要是希望亞洲各國人民，應從歷史的發展軌跡中，尋找最適合亞洲自身發展與生存的道路；應從閩南人、馬來人、越南人、暹羅人、菲律賓人，還有其他人種共同創造南海文明的歷史當中，認識我們的過去，並汲取歷史的經驗，相互包容，千萬不能重蹈夢魘，陷入循環的歷史悲劇中而無法自拔。  </vt:lpstr>
      <vt:lpstr>報告結束，敬請指教！</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《閩南海上帝國：閩南人與南海文明的興起》讀後心得</dc:title>
  <dc:creator>moi</dc:creator>
  <cp:lastModifiedBy>moi</cp:lastModifiedBy>
  <cp:revision>61</cp:revision>
  <dcterms:created xsi:type="dcterms:W3CDTF">2013-09-23T01:28:03Z</dcterms:created>
  <dcterms:modified xsi:type="dcterms:W3CDTF">2013-09-26T07:14:19Z</dcterms:modified>
</cp:coreProperties>
</file>