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78" r:id="rId4"/>
    <p:sldId id="265" r:id="rId5"/>
    <p:sldId id="266" r:id="rId6"/>
    <p:sldId id="275" r:id="rId7"/>
    <p:sldId id="267" r:id="rId8"/>
    <p:sldId id="279" r:id="rId9"/>
    <p:sldId id="259" r:id="rId10"/>
    <p:sldId id="258" r:id="rId11"/>
    <p:sldId id="261" r:id="rId12"/>
    <p:sldId id="262" r:id="rId13"/>
    <p:sldId id="263" r:id="rId14"/>
    <p:sldId id="264" r:id="rId15"/>
    <p:sldId id="280" r:id="rId16"/>
    <p:sldId id="268" r:id="rId17"/>
    <p:sldId id="277" r:id="rId18"/>
    <p:sldId id="281" r:id="rId19"/>
    <p:sldId id="260" r:id="rId20"/>
    <p:sldId id="273" r:id="rId21"/>
    <p:sldId id="274" r:id="rId2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077" autoAdjust="0"/>
  </p:normalViewPr>
  <p:slideViewPr>
    <p:cSldViewPr snapToGrid="0">
      <p:cViewPr varScale="1">
        <p:scale>
          <a:sx n="83" d="100"/>
          <a:sy n="83" d="100"/>
        </p:scale>
        <p:origin x="63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2392C-2C99-4D74-866A-CB557B185DEB}" type="datetimeFigureOut">
              <a:rPr lang="zh-TW" altLang="en-US" smtClean="0"/>
              <a:t>2017/4/19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CC593-D519-40D0-927A-5375AC82A9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9613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CC593-D519-40D0-927A-5375AC82A9E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3003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網路安全和數位國家的趨勢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CC593-D519-40D0-927A-5375AC82A9EB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686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國安會、行政院資安處以及</a:t>
            </a:r>
            <a:r>
              <a:rPr lang="en-US" altLang="zh-TW" dirty="0" smtClean="0"/>
              <a:t>NCC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CC593-D519-40D0-927A-5375AC82A9E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1838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http://www.ithome.com.tw/news/108830</a:t>
            </a:r>
          </a:p>
          <a:p>
            <a:r>
              <a:rPr lang="zh-TW" altLang="en-US" dirty="0" smtClean="0"/>
              <a:t>資訊安全長</a:t>
            </a:r>
            <a:r>
              <a:rPr lang="en-US" altLang="zh-TW" dirty="0" smtClean="0"/>
              <a:t>(CISO)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CC593-D519-40D0-927A-5375AC82A9EB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4553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CC593-D519-40D0-927A-5375AC82A9EB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2597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CC593-D519-40D0-927A-5375AC82A9EB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9142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Home Depot</a:t>
            </a:r>
          </a:p>
          <a:p>
            <a:r>
              <a:rPr lang="en-US" altLang="zh-TW" dirty="0" smtClean="0"/>
              <a:t>https://haveibeenpwned.com/PwnedWebsites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zh-TW" altLang="en-US" dirty="0" smtClean="0"/>
              <a:t>全球最大婚外情網站</a:t>
            </a:r>
            <a:r>
              <a:rPr lang="en-US" altLang="zh-TW" dirty="0" smtClean="0"/>
              <a:t>Ashley Madison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CC593-D519-40D0-927A-5375AC82A9EB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522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86102-A57A-4DC2-9947-23FA9125FB2D}" type="datetimeFigureOut">
              <a:rPr lang="zh-TW" altLang="en-US" smtClean="0"/>
              <a:t>2017/4/19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0ADD-AD49-486A-9EB1-FE6E5D1FBB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7184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86102-A57A-4DC2-9947-23FA9125FB2D}" type="datetimeFigureOut">
              <a:rPr lang="zh-TW" altLang="en-US" smtClean="0"/>
              <a:t>2017/4/19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0ADD-AD49-486A-9EB1-FE6E5D1FBB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975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86102-A57A-4DC2-9947-23FA9125FB2D}" type="datetimeFigureOut">
              <a:rPr lang="zh-TW" altLang="en-US" smtClean="0"/>
              <a:t>2017/4/19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0ADD-AD49-486A-9EB1-FE6E5D1FBBB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4443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86102-A57A-4DC2-9947-23FA9125FB2D}" type="datetimeFigureOut">
              <a:rPr lang="zh-TW" altLang="en-US" smtClean="0"/>
              <a:t>2017/4/19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0ADD-AD49-486A-9EB1-FE6E5D1FBB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6303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86102-A57A-4DC2-9947-23FA9125FB2D}" type="datetimeFigureOut">
              <a:rPr lang="zh-TW" altLang="en-US" smtClean="0"/>
              <a:t>2017/4/19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0ADD-AD49-486A-9EB1-FE6E5D1FBBB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5984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86102-A57A-4DC2-9947-23FA9125FB2D}" type="datetimeFigureOut">
              <a:rPr lang="zh-TW" altLang="en-US" smtClean="0"/>
              <a:t>2017/4/19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0ADD-AD49-486A-9EB1-FE6E5D1FBB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2611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86102-A57A-4DC2-9947-23FA9125FB2D}" type="datetimeFigureOut">
              <a:rPr lang="zh-TW" altLang="en-US" smtClean="0"/>
              <a:t>2017/4/19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0ADD-AD49-486A-9EB1-FE6E5D1FBB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9361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86102-A57A-4DC2-9947-23FA9125FB2D}" type="datetimeFigureOut">
              <a:rPr lang="zh-TW" altLang="en-US" smtClean="0"/>
              <a:t>2017/4/19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0ADD-AD49-486A-9EB1-FE6E5D1FBB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90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86102-A57A-4DC2-9947-23FA9125FB2D}" type="datetimeFigureOut">
              <a:rPr lang="zh-TW" altLang="en-US" smtClean="0"/>
              <a:t>2017/4/19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0ADD-AD49-486A-9EB1-FE6E5D1FBB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5246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86102-A57A-4DC2-9947-23FA9125FB2D}" type="datetimeFigureOut">
              <a:rPr lang="zh-TW" altLang="en-US" smtClean="0"/>
              <a:t>2017/4/19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0ADD-AD49-486A-9EB1-FE6E5D1FBB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96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86102-A57A-4DC2-9947-23FA9125FB2D}" type="datetimeFigureOut">
              <a:rPr lang="zh-TW" altLang="en-US" smtClean="0"/>
              <a:t>2017/4/19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0ADD-AD49-486A-9EB1-FE6E5D1FBB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936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86102-A57A-4DC2-9947-23FA9125FB2D}" type="datetimeFigureOut">
              <a:rPr lang="zh-TW" altLang="en-US" smtClean="0"/>
              <a:t>2017/4/19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0ADD-AD49-486A-9EB1-FE6E5D1FBB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4581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86102-A57A-4DC2-9947-23FA9125FB2D}" type="datetimeFigureOut">
              <a:rPr lang="zh-TW" altLang="en-US" smtClean="0"/>
              <a:t>2017/4/19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0ADD-AD49-486A-9EB1-FE6E5D1FBB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702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86102-A57A-4DC2-9947-23FA9125FB2D}" type="datetimeFigureOut">
              <a:rPr lang="zh-TW" altLang="en-US" smtClean="0"/>
              <a:t>2017/4/19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0ADD-AD49-486A-9EB1-FE6E5D1FBB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6518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86102-A57A-4DC2-9947-23FA9125FB2D}" type="datetimeFigureOut">
              <a:rPr lang="zh-TW" altLang="en-US" smtClean="0"/>
              <a:t>2017/4/19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0ADD-AD49-486A-9EB1-FE6E5D1FBB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64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86102-A57A-4DC2-9947-23FA9125FB2D}" type="datetimeFigureOut">
              <a:rPr lang="zh-TW" altLang="en-US" smtClean="0"/>
              <a:t>2017/4/19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0ADD-AD49-486A-9EB1-FE6E5D1FBB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514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86102-A57A-4DC2-9947-23FA9125FB2D}" type="datetimeFigureOut">
              <a:rPr lang="zh-TW" altLang="en-US" smtClean="0"/>
              <a:t>2017/4/19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AC90ADD-AD49-486A-9EB1-FE6E5D1FBB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07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07066" y="2404534"/>
            <a:ext cx="7954433" cy="1646302"/>
          </a:xfrm>
        </p:spPr>
        <p:txBody>
          <a:bodyPr/>
          <a:lstStyle/>
          <a:p>
            <a:r>
              <a:rPr lang="zh-TW" altLang="en-US" sz="6000" u="sng" dirty="0" smtClean="0"/>
              <a:t>綜觀</a:t>
            </a:r>
            <a:r>
              <a:rPr lang="en-US" altLang="zh-TW" sz="6000" u="sng" dirty="0" smtClean="0"/>
              <a:t>2017</a:t>
            </a:r>
            <a:r>
              <a:rPr lang="zh-TW" altLang="en-US" sz="6000" u="sng" dirty="0" smtClean="0"/>
              <a:t>臺灣</a:t>
            </a:r>
            <a:r>
              <a:rPr lang="zh-TW" altLang="en-US" sz="6000" u="sng" dirty="0"/>
              <a:t>資安</a:t>
            </a:r>
            <a:r>
              <a:rPr lang="zh-TW" altLang="en-US" sz="6000" u="sng" dirty="0" smtClean="0"/>
              <a:t>大會</a:t>
            </a:r>
            <a:endParaRPr lang="zh-TW" altLang="en-US" sz="6000" u="sng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zh-TW" altLang="en-US" dirty="0" smtClean="0"/>
              <a:t>主講者</a:t>
            </a:r>
            <a:r>
              <a:rPr lang="en-US" altLang="zh-TW" dirty="0" smtClean="0"/>
              <a:t>:</a:t>
            </a:r>
            <a:r>
              <a:rPr lang="zh-TW" altLang="en-US" dirty="0" smtClean="0"/>
              <a:t>林哲宇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394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73" y="151202"/>
            <a:ext cx="10081370" cy="6566156"/>
          </a:xfrm>
        </p:spPr>
      </p:pic>
      <p:sp>
        <p:nvSpPr>
          <p:cNvPr id="3" name="圓角矩形 2"/>
          <p:cNvSpPr/>
          <p:nvPr/>
        </p:nvSpPr>
        <p:spPr>
          <a:xfrm>
            <a:off x="2989384" y="4863257"/>
            <a:ext cx="1389185" cy="182000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5526396" y="4863257"/>
            <a:ext cx="1278852" cy="182000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6805247" y="4863257"/>
            <a:ext cx="1354016" cy="182000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7620122" y="1376719"/>
            <a:ext cx="1354016" cy="182000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3583076" y="1384948"/>
            <a:ext cx="1354016" cy="182000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057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臺灣資安大會主題演講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571827" y="1270000"/>
            <a:ext cx="8820517" cy="5313480"/>
            <a:chOff x="613629" y="1482972"/>
            <a:chExt cx="8724077" cy="5189608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630" y="1852304"/>
              <a:ext cx="8705088" cy="2016252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1"/>
            <a:stretch/>
          </p:blipFill>
          <p:spPr>
            <a:xfrm>
              <a:off x="613630" y="4318000"/>
              <a:ext cx="8724076" cy="2354580"/>
            </a:xfrm>
            <a:prstGeom prst="rect">
              <a:avLst/>
            </a:prstGeom>
          </p:spPr>
        </p:pic>
        <p:sp>
          <p:nvSpPr>
            <p:cNvPr id="3" name="文字方塊 2"/>
            <p:cNvSpPr txBox="1"/>
            <p:nvPr/>
          </p:nvSpPr>
          <p:spPr>
            <a:xfrm>
              <a:off x="613630" y="1482972"/>
              <a:ext cx="2018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TW" dirty="0" smtClean="0"/>
                <a:t>2017</a:t>
              </a:r>
              <a:r>
                <a:rPr lang="zh-TW" altLang="en-US" dirty="0" smtClean="0"/>
                <a:t>年</a:t>
              </a:r>
              <a:r>
                <a:rPr lang="en-US" altLang="zh-TW" dirty="0" smtClean="0"/>
                <a:t>3</a:t>
              </a:r>
              <a:r>
                <a:rPr lang="zh-TW" altLang="en-US" dirty="0" smtClean="0"/>
                <a:t>月</a:t>
              </a:r>
              <a:r>
                <a:rPr lang="en-US" altLang="zh-TW" dirty="0" smtClean="0"/>
                <a:t>14</a:t>
              </a:r>
              <a:r>
                <a:rPr lang="zh-TW" altLang="en-US" dirty="0" smtClean="0"/>
                <a:t>日</a:t>
              </a:r>
              <a:endParaRPr lang="zh-TW" altLang="en-US" dirty="0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613629" y="3948668"/>
              <a:ext cx="2018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TW" dirty="0" smtClean="0"/>
                <a:t>2017</a:t>
              </a:r>
              <a:r>
                <a:rPr lang="zh-TW" altLang="en-US" dirty="0" smtClean="0"/>
                <a:t>年</a:t>
              </a:r>
              <a:r>
                <a:rPr lang="en-US" altLang="zh-TW" dirty="0" smtClean="0"/>
                <a:t>3</a:t>
              </a:r>
              <a:r>
                <a:rPr lang="zh-TW" altLang="en-US" dirty="0" smtClean="0"/>
                <a:t>月</a:t>
              </a:r>
              <a:r>
                <a:rPr lang="en-US" altLang="zh-TW" dirty="0" smtClean="0"/>
                <a:t>15</a:t>
              </a:r>
              <a:r>
                <a:rPr lang="zh-TW" altLang="en-US" dirty="0" smtClean="0"/>
                <a:t>日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9944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618270" y="0"/>
            <a:ext cx="7980825" cy="6858000"/>
            <a:chOff x="581587" y="0"/>
            <a:chExt cx="7980825" cy="6858000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87" y="0"/>
              <a:ext cx="7980825" cy="6858000"/>
            </a:xfrm>
            <a:prstGeom prst="rect">
              <a:avLst/>
            </a:prstGeom>
          </p:spPr>
        </p:pic>
        <p:sp>
          <p:nvSpPr>
            <p:cNvPr id="5" name="向右箭號 4"/>
            <p:cNvSpPr/>
            <p:nvPr/>
          </p:nvSpPr>
          <p:spPr>
            <a:xfrm>
              <a:off x="2389875" y="6056914"/>
              <a:ext cx="2936836" cy="17624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2316480" y="327660"/>
              <a:ext cx="1013460" cy="126492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3329940" y="1645920"/>
              <a:ext cx="998220" cy="11811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1234440" y="2847842"/>
              <a:ext cx="1082040" cy="142697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1234440" y="4303858"/>
              <a:ext cx="1082040" cy="128160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1234440" y="5618309"/>
              <a:ext cx="1082040" cy="117873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5387340" y="5648789"/>
              <a:ext cx="1082040" cy="117873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286127" y="456553"/>
            <a:ext cx="1304743" cy="5638075"/>
          </a:xfrm>
        </p:spPr>
        <p:txBody>
          <a:bodyPr/>
          <a:lstStyle/>
          <a:p>
            <a:r>
              <a:rPr lang="zh-TW" altLang="en-US" dirty="0" smtClean="0"/>
              <a:t>臺灣資安大會七大主題議程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6136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>
            <a:off x="1734389" y="0"/>
            <a:ext cx="7650073" cy="6858000"/>
            <a:chOff x="718388" y="0"/>
            <a:chExt cx="7650073" cy="6858000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388" y="0"/>
              <a:ext cx="7650073" cy="6858000"/>
            </a:xfrm>
            <a:prstGeom prst="rect">
              <a:avLst/>
            </a:prstGeom>
          </p:spPr>
        </p:pic>
        <p:sp>
          <p:nvSpPr>
            <p:cNvPr id="8" name="圓角矩形 7"/>
            <p:cNvSpPr/>
            <p:nvPr/>
          </p:nvSpPr>
          <p:spPr>
            <a:xfrm>
              <a:off x="3067547" y="319045"/>
              <a:ext cx="900154" cy="136663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1359034" y="1733382"/>
              <a:ext cx="900154" cy="116884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3967701" y="4444779"/>
              <a:ext cx="898497" cy="113703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4820499" y="2902226"/>
              <a:ext cx="900154" cy="148689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圓角矩形 11"/>
            <p:cNvSpPr/>
            <p:nvPr/>
          </p:nvSpPr>
          <p:spPr>
            <a:xfrm>
              <a:off x="5720653" y="5638800"/>
              <a:ext cx="898497" cy="115956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5" name="直排標題 1"/>
          <p:cNvSpPr txBox="1">
            <a:spLocks/>
          </p:cNvSpPr>
          <p:nvPr/>
        </p:nvSpPr>
        <p:spPr>
          <a:xfrm>
            <a:off x="693634" y="482930"/>
            <a:ext cx="720432" cy="5638075"/>
          </a:xfrm>
          <a:prstGeom prst="rect">
            <a:avLst/>
          </a:prstGeom>
        </p:spPr>
        <p:txBody>
          <a:bodyPr vert="eaVert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/>
              <a:t>臺灣資安大會八大主題論壇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731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臺灣資安</a:t>
            </a:r>
            <a:r>
              <a:rPr lang="zh-TW" altLang="en-US" dirty="0" smtClean="0"/>
              <a:t>大會每日壓軸</a:t>
            </a:r>
            <a:endParaRPr lang="zh-TW" altLang="en-US" dirty="0"/>
          </a:p>
        </p:txBody>
      </p:sp>
      <p:grpSp>
        <p:nvGrpSpPr>
          <p:cNvPr id="13" name="群組 12"/>
          <p:cNvGrpSpPr/>
          <p:nvPr/>
        </p:nvGrpSpPr>
        <p:grpSpPr>
          <a:xfrm>
            <a:off x="892119" y="1597076"/>
            <a:ext cx="8759952" cy="4631108"/>
            <a:chOff x="514050" y="1764130"/>
            <a:chExt cx="8759952" cy="4631108"/>
          </a:xfrm>
        </p:grpSpPr>
        <p:grpSp>
          <p:nvGrpSpPr>
            <p:cNvPr id="9" name="群組 8"/>
            <p:cNvGrpSpPr/>
            <p:nvPr/>
          </p:nvGrpSpPr>
          <p:grpSpPr>
            <a:xfrm>
              <a:off x="514050" y="2151803"/>
              <a:ext cx="8759952" cy="1563624"/>
              <a:chOff x="523502" y="1124273"/>
              <a:chExt cx="8759952" cy="1563624"/>
            </a:xfrm>
          </p:grpSpPr>
          <p:pic>
            <p:nvPicPr>
              <p:cNvPr id="2" name="圖片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502" y="1124273"/>
                <a:ext cx="8759952" cy="1563624"/>
              </a:xfrm>
              <a:prstGeom prst="rect">
                <a:avLst/>
              </a:prstGeom>
            </p:spPr>
          </p:pic>
          <p:sp>
            <p:nvSpPr>
              <p:cNvPr id="4" name="圓角矩形 3"/>
              <p:cNvSpPr/>
              <p:nvPr/>
            </p:nvSpPr>
            <p:spPr>
              <a:xfrm>
                <a:off x="7273289" y="1472914"/>
                <a:ext cx="1918335" cy="1127412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" name="群組 2"/>
            <p:cNvGrpSpPr/>
            <p:nvPr/>
          </p:nvGrpSpPr>
          <p:grpSpPr>
            <a:xfrm>
              <a:off x="518622" y="4314978"/>
              <a:ext cx="8755380" cy="2080260"/>
              <a:chOff x="528074" y="3489758"/>
              <a:chExt cx="8755380" cy="2080260"/>
            </a:xfrm>
          </p:grpSpPr>
          <p:pic>
            <p:nvPicPr>
              <p:cNvPr id="7" name="圖片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8074" y="3489758"/>
                <a:ext cx="8755380" cy="2080260"/>
              </a:xfrm>
              <a:prstGeom prst="rect">
                <a:avLst/>
              </a:prstGeom>
            </p:spPr>
          </p:pic>
          <p:sp>
            <p:nvSpPr>
              <p:cNvPr id="5" name="圓角矩形 4"/>
              <p:cNvSpPr/>
              <p:nvPr/>
            </p:nvSpPr>
            <p:spPr>
              <a:xfrm>
                <a:off x="2225040" y="3842183"/>
                <a:ext cx="1042035" cy="1672792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" name="圓角矩形 5"/>
              <p:cNvSpPr/>
              <p:nvPr/>
            </p:nvSpPr>
            <p:spPr>
              <a:xfrm>
                <a:off x="3267075" y="3851708"/>
                <a:ext cx="1006475" cy="1672792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向右箭號 7"/>
              <p:cNvSpPr/>
              <p:nvPr/>
            </p:nvSpPr>
            <p:spPr>
              <a:xfrm>
                <a:off x="3045195" y="4529888"/>
                <a:ext cx="444765" cy="15641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1" name="文字方塊 10"/>
            <p:cNvSpPr txBox="1"/>
            <p:nvPr/>
          </p:nvSpPr>
          <p:spPr>
            <a:xfrm>
              <a:off x="514050" y="1764130"/>
              <a:ext cx="2040814" cy="3781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TW" dirty="0" smtClean="0"/>
                <a:t>2017</a:t>
              </a:r>
              <a:r>
                <a:rPr lang="zh-TW" altLang="en-US" dirty="0" smtClean="0"/>
                <a:t>年</a:t>
              </a:r>
              <a:r>
                <a:rPr lang="en-US" altLang="zh-TW" dirty="0" smtClean="0"/>
                <a:t>3</a:t>
              </a:r>
              <a:r>
                <a:rPr lang="zh-TW" altLang="en-US" dirty="0" smtClean="0"/>
                <a:t>月</a:t>
              </a:r>
              <a:r>
                <a:rPr lang="en-US" altLang="zh-TW" dirty="0" smtClean="0"/>
                <a:t>14</a:t>
              </a:r>
              <a:r>
                <a:rPr lang="zh-TW" altLang="en-US" dirty="0" smtClean="0"/>
                <a:t>日</a:t>
              </a:r>
              <a:endParaRPr lang="zh-TW" altLang="en-US" dirty="0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514050" y="3936830"/>
              <a:ext cx="2040814" cy="3781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TW" dirty="0" smtClean="0"/>
                <a:t>2017</a:t>
              </a:r>
              <a:r>
                <a:rPr lang="zh-TW" altLang="en-US" dirty="0" smtClean="0"/>
                <a:t>年</a:t>
              </a:r>
              <a:r>
                <a:rPr lang="en-US" altLang="zh-TW" dirty="0" smtClean="0"/>
                <a:t>3</a:t>
              </a:r>
              <a:r>
                <a:rPr lang="zh-TW" altLang="en-US" dirty="0" smtClean="0"/>
                <a:t>月</a:t>
              </a:r>
              <a:r>
                <a:rPr lang="en-US" altLang="zh-TW" dirty="0" smtClean="0"/>
                <a:t>15</a:t>
              </a:r>
              <a:r>
                <a:rPr lang="zh-TW" altLang="en-US" dirty="0" smtClean="0"/>
                <a:t>日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7631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77334" y="2700867"/>
            <a:ext cx="9495365" cy="1826581"/>
          </a:xfrm>
        </p:spPr>
        <p:txBody>
          <a:bodyPr>
            <a:noAutofit/>
          </a:bodyPr>
          <a:lstStyle/>
          <a:p>
            <a:r>
              <a:rPr lang="en-US" altLang="zh-TW" sz="6000" u="sng" dirty="0" smtClean="0"/>
              <a:t>2017</a:t>
            </a:r>
            <a:r>
              <a:rPr lang="zh-TW" altLang="en-US" sz="6000" u="sng" dirty="0"/>
              <a:t>臺灣資安大會參加心得</a:t>
            </a:r>
          </a:p>
        </p:txBody>
      </p:sp>
    </p:spTree>
    <p:extLst>
      <p:ext uri="{BB962C8B-B14F-4D97-AF65-F5344CB8AC3E}">
        <p14:creationId xmlns:p14="http://schemas.microsoft.com/office/powerpoint/2010/main" val="1433980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資訊安全攻擊趨勢</a:t>
            </a:r>
            <a:endParaRPr lang="zh-TW" altLang="en-US" dirty="0"/>
          </a:p>
        </p:txBody>
      </p:sp>
      <p:grpSp>
        <p:nvGrpSpPr>
          <p:cNvPr id="54" name="群組 53"/>
          <p:cNvGrpSpPr/>
          <p:nvPr/>
        </p:nvGrpSpPr>
        <p:grpSpPr>
          <a:xfrm>
            <a:off x="423081" y="1930400"/>
            <a:ext cx="9507683" cy="3693195"/>
            <a:chOff x="331641" y="2088537"/>
            <a:chExt cx="9507683" cy="3693195"/>
          </a:xfrm>
        </p:grpSpPr>
        <p:sp>
          <p:nvSpPr>
            <p:cNvPr id="4" name="文字方塊 3"/>
            <p:cNvSpPr txBox="1"/>
            <p:nvPr/>
          </p:nvSpPr>
          <p:spPr>
            <a:xfrm>
              <a:off x="331641" y="2432995"/>
              <a:ext cx="26853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 smtClean="0"/>
                <a:t>2013</a:t>
              </a:r>
              <a:r>
                <a:rPr lang="zh-TW" altLang="en-US" dirty="0" smtClean="0"/>
                <a:t>年</a:t>
              </a:r>
              <a:endParaRPr lang="en-US" altLang="zh-TW" dirty="0" smtClean="0"/>
            </a:p>
            <a:p>
              <a:pPr algn="ctr"/>
              <a:r>
                <a:rPr lang="zh-TW" altLang="en-US" dirty="0"/>
                <a:t>首爾</a:t>
              </a:r>
              <a:r>
                <a:rPr lang="zh-TW" altLang="en-US" dirty="0" smtClean="0"/>
                <a:t>大規模</a:t>
              </a:r>
              <a:r>
                <a:rPr lang="en-US" altLang="zh-TW" dirty="0"/>
                <a:t>APT</a:t>
              </a:r>
              <a:r>
                <a:rPr lang="zh-TW" altLang="en-US" dirty="0"/>
                <a:t>攻擊</a:t>
              </a:r>
              <a:r>
                <a:rPr lang="zh-TW" altLang="en-US" dirty="0" smtClean="0"/>
                <a:t>事件</a:t>
              </a:r>
              <a:endParaRPr lang="en-US" altLang="zh-TW" dirty="0" smtClean="0"/>
            </a:p>
            <a:p>
              <a:pPr algn="ctr"/>
              <a:r>
                <a:rPr lang="zh-TW" altLang="en-US" dirty="0" smtClean="0"/>
                <a:t>美國</a:t>
              </a:r>
              <a:r>
                <a:rPr lang="zh-TW" altLang="en-US" dirty="0"/>
                <a:t>三稜鏡</a:t>
              </a:r>
              <a:r>
                <a:rPr lang="zh-TW" altLang="en-US" dirty="0" smtClean="0"/>
                <a:t>計畫</a:t>
              </a:r>
              <a:endParaRPr lang="en-US" altLang="zh-TW" dirty="0" smtClean="0"/>
            </a:p>
          </p:txBody>
        </p:sp>
        <p:grpSp>
          <p:nvGrpSpPr>
            <p:cNvPr id="20" name="群組 19"/>
            <p:cNvGrpSpPr/>
            <p:nvPr/>
          </p:nvGrpSpPr>
          <p:grpSpPr>
            <a:xfrm>
              <a:off x="491217" y="3767852"/>
              <a:ext cx="9348107" cy="255270"/>
              <a:chOff x="870012" y="3299222"/>
              <a:chExt cx="8191440" cy="255270"/>
            </a:xfrm>
          </p:grpSpPr>
          <p:cxnSp>
            <p:nvCxnSpPr>
              <p:cNvPr id="6" name="直線單箭頭接點 5"/>
              <p:cNvCxnSpPr/>
              <p:nvPr/>
            </p:nvCxnSpPr>
            <p:spPr>
              <a:xfrm flipV="1">
                <a:off x="870012" y="3426086"/>
                <a:ext cx="8191440" cy="10296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橢圓 8"/>
              <p:cNvSpPr/>
              <p:nvPr/>
            </p:nvSpPr>
            <p:spPr>
              <a:xfrm>
                <a:off x="1767840" y="3307080"/>
                <a:ext cx="228600" cy="23622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橢圓 9"/>
              <p:cNvSpPr/>
              <p:nvPr/>
            </p:nvSpPr>
            <p:spPr>
              <a:xfrm>
                <a:off x="2587659" y="3299222"/>
                <a:ext cx="228600" cy="23622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橢圓 11"/>
              <p:cNvSpPr/>
              <p:nvPr/>
            </p:nvSpPr>
            <p:spPr>
              <a:xfrm>
                <a:off x="3407478" y="3307080"/>
                <a:ext cx="228600" cy="23622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橢圓 12"/>
              <p:cNvSpPr/>
              <p:nvPr/>
            </p:nvSpPr>
            <p:spPr>
              <a:xfrm>
                <a:off x="4227298" y="3307080"/>
                <a:ext cx="228600" cy="23622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" name="橢圓 13"/>
              <p:cNvSpPr/>
              <p:nvPr/>
            </p:nvSpPr>
            <p:spPr>
              <a:xfrm>
                <a:off x="5047117" y="3307080"/>
                <a:ext cx="228600" cy="23622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" name="橢圓 15"/>
              <p:cNvSpPr/>
              <p:nvPr/>
            </p:nvSpPr>
            <p:spPr>
              <a:xfrm>
                <a:off x="5866934" y="3307080"/>
                <a:ext cx="228600" cy="23622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7" name="橢圓 16"/>
              <p:cNvSpPr/>
              <p:nvPr/>
            </p:nvSpPr>
            <p:spPr>
              <a:xfrm>
                <a:off x="6686752" y="3318272"/>
                <a:ext cx="228600" cy="23622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7506573" y="3318272"/>
                <a:ext cx="228600" cy="23622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27" name="直線單箭頭接點 26"/>
            <p:cNvCxnSpPr/>
            <p:nvPr/>
          </p:nvCxnSpPr>
          <p:spPr>
            <a:xfrm>
              <a:off x="1643046" y="3325892"/>
              <a:ext cx="0" cy="4229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字方塊 28"/>
            <p:cNvSpPr txBox="1"/>
            <p:nvPr/>
          </p:nvSpPr>
          <p:spPr>
            <a:xfrm>
              <a:off x="1979873" y="4442364"/>
              <a:ext cx="13436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 smtClean="0"/>
                <a:t>2014</a:t>
              </a:r>
              <a:r>
                <a:rPr lang="zh-TW" altLang="en-US" dirty="0" smtClean="0"/>
                <a:t>年</a:t>
              </a:r>
              <a:endParaRPr lang="en-US" altLang="zh-TW" dirty="0" smtClean="0"/>
            </a:p>
            <a:p>
              <a:pPr algn="ctr"/>
              <a:r>
                <a:rPr lang="en-US" altLang="zh-TW" dirty="0" err="1" smtClean="0"/>
                <a:t>HeartBleed</a:t>
              </a:r>
              <a:endParaRPr lang="en-US" altLang="zh-TW" dirty="0" smtClean="0"/>
            </a:p>
          </p:txBody>
        </p:sp>
        <p:cxnSp>
          <p:nvCxnSpPr>
            <p:cNvPr id="33" name="直線單箭頭接點 32"/>
            <p:cNvCxnSpPr/>
            <p:nvPr/>
          </p:nvCxnSpPr>
          <p:spPr>
            <a:xfrm flipV="1">
              <a:off x="2582801" y="4023122"/>
              <a:ext cx="0" cy="4229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圖片 35" descr="畫面剪輯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7947" y="5071455"/>
              <a:ext cx="647790" cy="695422"/>
            </a:xfrm>
            <a:prstGeom prst="rect">
              <a:avLst/>
            </a:prstGeom>
          </p:spPr>
        </p:pic>
        <p:sp>
          <p:nvSpPr>
            <p:cNvPr id="37" name="文字方塊 36"/>
            <p:cNvSpPr txBox="1"/>
            <p:nvPr/>
          </p:nvSpPr>
          <p:spPr>
            <a:xfrm>
              <a:off x="3619722" y="4428286"/>
              <a:ext cx="18197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 smtClean="0"/>
                <a:t>2016</a:t>
              </a:r>
              <a:r>
                <a:rPr lang="zh-TW" altLang="en-US" dirty="0" smtClean="0"/>
                <a:t>年</a:t>
              </a:r>
              <a:endParaRPr lang="en-US" altLang="zh-TW" dirty="0" smtClean="0"/>
            </a:p>
            <a:p>
              <a:pPr algn="ctr"/>
              <a:r>
                <a:rPr lang="en-US" altLang="zh-TW" dirty="0"/>
                <a:t>ATM Hack Event</a:t>
              </a:r>
              <a:endParaRPr lang="en-US" altLang="zh-TW" dirty="0" smtClean="0"/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2807319" y="2705172"/>
              <a:ext cx="14863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 smtClean="0"/>
                <a:t>2015</a:t>
              </a:r>
              <a:r>
                <a:rPr lang="zh-TW" altLang="en-US" dirty="0" smtClean="0"/>
                <a:t>年</a:t>
              </a:r>
              <a:endParaRPr lang="en-US" altLang="zh-TW" dirty="0" smtClean="0"/>
            </a:p>
            <a:p>
              <a:pPr algn="ctr"/>
              <a:r>
                <a:rPr lang="en-US" altLang="zh-TW" dirty="0" smtClean="0"/>
                <a:t>Ransomware</a:t>
              </a:r>
            </a:p>
          </p:txBody>
        </p:sp>
        <p:cxnSp>
          <p:nvCxnSpPr>
            <p:cNvPr id="39" name="直線單箭頭接點 38"/>
            <p:cNvCxnSpPr/>
            <p:nvPr/>
          </p:nvCxnSpPr>
          <p:spPr>
            <a:xfrm>
              <a:off x="3517850" y="3318852"/>
              <a:ext cx="0" cy="4229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圖片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7695" y="2088537"/>
              <a:ext cx="610285" cy="610285"/>
            </a:xfrm>
            <a:prstGeom prst="rect">
              <a:avLst/>
            </a:prstGeom>
          </p:spPr>
        </p:pic>
        <p:cxnSp>
          <p:nvCxnSpPr>
            <p:cNvPr id="41" name="直線單箭頭接點 40"/>
            <p:cNvCxnSpPr/>
            <p:nvPr/>
          </p:nvCxnSpPr>
          <p:spPr>
            <a:xfrm>
              <a:off x="5376013" y="3344942"/>
              <a:ext cx="0" cy="4229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單箭頭接點 41"/>
            <p:cNvCxnSpPr/>
            <p:nvPr/>
          </p:nvCxnSpPr>
          <p:spPr>
            <a:xfrm flipV="1">
              <a:off x="4441112" y="4042869"/>
              <a:ext cx="0" cy="4229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圖片 42" descr="畫面剪輯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5400" y="5075057"/>
              <a:ext cx="1110489" cy="706675"/>
            </a:xfrm>
            <a:prstGeom prst="rect">
              <a:avLst/>
            </a:prstGeom>
          </p:spPr>
        </p:pic>
        <p:cxnSp>
          <p:nvCxnSpPr>
            <p:cNvPr id="44" name="直線單箭頭接點 43"/>
            <p:cNvCxnSpPr/>
            <p:nvPr/>
          </p:nvCxnSpPr>
          <p:spPr>
            <a:xfrm flipV="1">
              <a:off x="6324436" y="4029075"/>
              <a:ext cx="0" cy="4229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文字方塊 44"/>
            <p:cNvSpPr txBox="1"/>
            <p:nvPr/>
          </p:nvSpPr>
          <p:spPr>
            <a:xfrm>
              <a:off x="4157935" y="2442121"/>
              <a:ext cx="243047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 smtClean="0"/>
                <a:t>2017</a:t>
              </a:r>
              <a:r>
                <a:rPr lang="zh-TW" altLang="en-US" dirty="0" smtClean="0"/>
                <a:t>年</a:t>
              </a:r>
              <a:endParaRPr lang="en-US" altLang="zh-TW" dirty="0" smtClean="0"/>
            </a:p>
            <a:p>
              <a:pPr algn="ctr"/>
              <a:r>
                <a:rPr lang="en-US" altLang="zh-TW" dirty="0" smtClean="0"/>
                <a:t>  1.</a:t>
              </a:r>
              <a:r>
                <a:rPr lang="zh-TW" altLang="en-US" dirty="0" smtClean="0"/>
                <a:t>證券遭受</a:t>
              </a:r>
              <a:r>
                <a:rPr lang="en-US" altLang="zh-TW" dirty="0" err="1"/>
                <a:t>DDoS</a:t>
              </a:r>
              <a:r>
                <a:rPr lang="zh-TW" altLang="en-US" dirty="0" smtClean="0"/>
                <a:t>攻擊</a:t>
              </a:r>
              <a:endParaRPr lang="en-US" altLang="zh-TW" dirty="0" smtClean="0"/>
            </a:p>
            <a:p>
              <a:pPr algn="ctr"/>
              <a:r>
                <a:rPr lang="en-US" altLang="zh-TW" dirty="0" smtClean="0"/>
                <a:t>2.Apache Struts S2</a:t>
              </a:r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5424744" y="4404035"/>
              <a:ext cx="180049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y-AM" altLang="zh-TW" dirty="0" smtClean="0"/>
                <a:t>֍</a:t>
              </a:r>
              <a:r>
                <a:rPr lang="zh-TW" altLang="en-US" dirty="0" smtClean="0"/>
                <a:t> </a:t>
              </a:r>
              <a:r>
                <a:rPr lang="en-US" altLang="zh-TW" dirty="0" smtClean="0"/>
                <a:t>2018</a:t>
              </a:r>
              <a:r>
                <a:rPr lang="zh-TW" altLang="en-US" dirty="0" smtClean="0"/>
                <a:t>年</a:t>
              </a:r>
              <a:endParaRPr lang="en-US" altLang="zh-TW" dirty="0" smtClean="0"/>
            </a:p>
            <a:p>
              <a:pPr algn="ctr"/>
              <a:r>
                <a:rPr lang="en-US" altLang="zh-TW" dirty="0"/>
                <a:t>(</a:t>
              </a:r>
              <a:r>
                <a:rPr lang="zh-TW" altLang="en-US" dirty="0"/>
                <a:t>猜想</a:t>
              </a:r>
              <a:r>
                <a:rPr lang="en-US" altLang="zh-TW" dirty="0"/>
                <a:t>)</a:t>
              </a:r>
              <a:r>
                <a:rPr lang="zh-TW" altLang="en-US" dirty="0" smtClean="0"/>
                <a:t>機器人與</a:t>
              </a:r>
              <a:endParaRPr lang="en-US" altLang="zh-TW" dirty="0" smtClean="0"/>
            </a:p>
            <a:p>
              <a:pPr algn="ctr"/>
              <a:r>
                <a:rPr lang="zh-TW" altLang="en-US" dirty="0" smtClean="0"/>
                <a:t>智慧</a:t>
              </a:r>
              <a:r>
                <a:rPr lang="zh-TW" altLang="en-US" dirty="0"/>
                <a:t>🐭合作</a:t>
              </a:r>
              <a:r>
                <a:rPr lang="zh-TW" altLang="en-US" dirty="0" smtClean="0"/>
                <a:t>無間</a:t>
              </a:r>
              <a:endParaRPr lang="en-US" altLang="zh-TW" dirty="0" smtClean="0"/>
            </a:p>
            <a:p>
              <a:pPr algn="ctr"/>
              <a:r>
                <a:rPr lang="zh-TW" altLang="en-US" dirty="0" smtClean="0"/>
                <a:t>突破實體防護</a:t>
              </a:r>
              <a:endParaRPr lang="en-US" altLang="zh-TW" dirty="0" smtClean="0"/>
            </a:p>
          </p:txBody>
        </p:sp>
        <p:cxnSp>
          <p:nvCxnSpPr>
            <p:cNvPr id="48" name="直線單箭頭接點 47"/>
            <p:cNvCxnSpPr/>
            <p:nvPr/>
          </p:nvCxnSpPr>
          <p:spPr>
            <a:xfrm>
              <a:off x="7259745" y="3352800"/>
              <a:ext cx="0" cy="4229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字方塊 49"/>
            <p:cNvSpPr txBox="1"/>
            <p:nvPr/>
          </p:nvSpPr>
          <p:spPr>
            <a:xfrm>
              <a:off x="6474710" y="2455814"/>
              <a:ext cx="183095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y-AM" altLang="zh-TW" dirty="0" smtClean="0"/>
                <a:t>֍</a:t>
              </a:r>
              <a:r>
                <a:rPr lang="zh-TW" altLang="en-US" dirty="0" smtClean="0"/>
                <a:t> </a:t>
              </a:r>
              <a:r>
                <a:rPr lang="en-US" altLang="zh-TW" dirty="0" smtClean="0"/>
                <a:t>2019</a:t>
              </a:r>
              <a:r>
                <a:rPr lang="zh-TW" altLang="en-US" dirty="0" smtClean="0"/>
                <a:t>年</a:t>
              </a:r>
              <a:endParaRPr lang="en-US" altLang="zh-TW" dirty="0" smtClean="0"/>
            </a:p>
            <a:p>
              <a:pPr algn="ctr"/>
              <a:r>
                <a:rPr lang="en-US" altLang="zh-TW" dirty="0"/>
                <a:t>(</a:t>
              </a:r>
              <a:r>
                <a:rPr lang="zh-TW" altLang="en-US" dirty="0"/>
                <a:t>猜想</a:t>
              </a:r>
              <a:r>
                <a:rPr lang="en-US" altLang="zh-TW" dirty="0" smtClean="0"/>
                <a:t>)</a:t>
              </a:r>
              <a:r>
                <a:rPr lang="en-US" altLang="zh-TW" dirty="0" err="1" smtClean="0"/>
                <a:t>IoT</a:t>
              </a:r>
              <a:r>
                <a:rPr lang="zh-TW" altLang="en-US" dirty="0" smtClean="0"/>
                <a:t>智慧型</a:t>
              </a:r>
              <a:endParaRPr lang="en-US" altLang="zh-TW" dirty="0" smtClean="0"/>
            </a:p>
            <a:p>
              <a:pPr algn="ctr"/>
              <a:r>
                <a:rPr lang="zh-TW" altLang="en-US" dirty="0" smtClean="0"/>
                <a:t>交通工具遭駭</a:t>
              </a:r>
              <a:endParaRPr lang="en-US" altLang="zh-TW" dirty="0" smtClean="0"/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7122399" y="4401267"/>
              <a:ext cx="22012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y-AM" altLang="zh-TW" dirty="0" smtClean="0"/>
                <a:t>֍</a:t>
              </a:r>
              <a:r>
                <a:rPr lang="zh-TW" altLang="en-US" dirty="0" smtClean="0"/>
                <a:t> </a:t>
              </a:r>
              <a:r>
                <a:rPr lang="en-US" altLang="zh-TW" dirty="0" smtClean="0"/>
                <a:t>2020</a:t>
              </a:r>
              <a:r>
                <a:rPr lang="zh-TW" altLang="en-US" dirty="0" smtClean="0"/>
                <a:t>年</a:t>
              </a:r>
              <a:endParaRPr lang="en-US" altLang="zh-TW" dirty="0" smtClean="0"/>
            </a:p>
            <a:p>
              <a:pPr algn="ctr"/>
              <a:r>
                <a:rPr lang="en-US" altLang="zh-TW" dirty="0"/>
                <a:t>(</a:t>
              </a:r>
              <a:r>
                <a:rPr lang="zh-TW" altLang="en-US" dirty="0"/>
                <a:t>猜想</a:t>
              </a:r>
              <a:r>
                <a:rPr lang="en-US" altLang="zh-TW" dirty="0"/>
                <a:t>)</a:t>
              </a:r>
              <a:r>
                <a:rPr lang="zh-TW" altLang="en-US" dirty="0" smtClean="0"/>
                <a:t>機器人大叛變</a:t>
              </a:r>
              <a:endParaRPr lang="en-US" altLang="zh-TW" dirty="0" smtClean="0"/>
            </a:p>
            <a:p>
              <a:pPr algn="ctr"/>
              <a:r>
                <a:rPr lang="zh-TW" altLang="en-US" dirty="0" smtClean="0"/>
                <a:t>東京奧運停擺</a:t>
              </a:r>
              <a:endParaRPr lang="en-US" altLang="zh-TW" dirty="0" smtClean="0"/>
            </a:p>
          </p:txBody>
        </p:sp>
        <p:cxnSp>
          <p:nvCxnSpPr>
            <p:cNvPr id="52" name="直線單箭頭接點 51"/>
            <p:cNvCxnSpPr/>
            <p:nvPr/>
          </p:nvCxnSpPr>
          <p:spPr>
            <a:xfrm flipV="1">
              <a:off x="8198956" y="4036695"/>
              <a:ext cx="0" cy="4229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文字方塊 52"/>
          <p:cNvSpPr txBox="1"/>
          <p:nvPr/>
        </p:nvSpPr>
        <p:spPr>
          <a:xfrm>
            <a:off x="7225237" y="6246024"/>
            <a:ext cx="4955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參考資料來源</a:t>
            </a:r>
            <a:r>
              <a:rPr lang="en-US" altLang="zh-TW" dirty="0" smtClean="0"/>
              <a:t>:</a:t>
            </a:r>
            <a:r>
              <a:rPr lang="zh-TW" altLang="en-US" dirty="0" smtClean="0"/>
              <a:t>趨勢科</a:t>
            </a:r>
            <a:r>
              <a:rPr lang="zh-TW" altLang="en-US" dirty="0"/>
              <a:t>技</a:t>
            </a:r>
            <a:r>
              <a:rPr lang="zh-TW" altLang="en-US" dirty="0" smtClean="0"/>
              <a:t>全球</a:t>
            </a:r>
            <a:r>
              <a:rPr lang="zh-TW" altLang="en-US" dirty="0"/>
              <a:t>核心技術部 張裕敏</a:t>
            </a:r>
          </a:p>
        </p:txBody>
      </p:sp>
    </p:spTree>
    <p:extLst>
      <p:ext uri="{BB962C8B-B14F-4D97-AF65-F5344CB8AC3E}">
        <p14:creationId xmlns:p14="http://schemas.microsoft.com/office/powerpoint/2010/main" val="391362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資訊安全防護趨勢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311756" y="1336675"/>
            <a:ext cx="2526434" cy="24625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1.</a:t>
            </a:r>
            <a:r>
              <a:rPr lang="zh-TW" altLang="en-US" dirty="0" smtClean="0">
                <a:solidFill>
                  <a:schemeClr val="tx1"/>
                </a:solidFill>
              </a:rPr>
              <a:t>防毒軟體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en-US" altLang="zh-TW" dirty="0" smtClean="0">
                <a:solidFill>
                  <a:schemeClr val="tx1"/>
                </a:solidFill>
              </a:rPr>
              <a:t>2.AD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GPO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3.</a:t>
            </a:r>
            <a:r>
              <a:rPr lang="zh-TW" altLang="en-US" dirty="0" smtClean="0">
                <a:solidFill>
                  <a:schemeClr val="tx1"/>
                </a:solidFill>
              </a:rPr>
              <a:t>資產資安管制軟體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en-US" altLang="zh-TW" dirty="0" smtClean="0">
                <a:solidFill>
                  <a:schemeClr val="tx1"/>
                </a:solidFill>
              </a:rPr>
              <a:t>4.</a:t>
            </a:r>
            <a:r>
              <a:rPr lang="zh-TW" altLang="en-US" dirty="0" smtClean="0">
                <a:solidFill>
                  <a:schemeClr val="tx1"/>
                </a:solidFill>
              </a:rPr>
              <a:t>防火牆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en-US" altLang="zh-TW" dirty="0" smtClean="0">
                <a:solidFill>
                  <a:schemeClr val="tx1"/>
                </a:solidFill>
              </a:rPr>
              <a:t>5.</a:t>
            </a:r>
            <a:r>
              <a:rPr lang="zh-TW" altLang="en-US" dirty="0" smtClean="0">
                <a:solidFill>
                  <a:schemeClr val="tx1"/>
                </a:solidFill>
              </a:rPr>
              <a:t>防毒</a:t>
            </a:r>
            <a:r>
              <a:rPr lang="zh-TW" altLang="en-US" dirty="0">
                <a:solidFill>
                  <a:schemeClr val="tx1"/>
                </a:solidFill>
              </a:rPr>
              <a:t>牆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en-US" altLang="zh-TW" dirty="0" smtClean="0">
                <a:solidFill>
                  <a:schemeClr val="tx1"/>
                </a:solidFill>
              </a:rPr>
              <a:t>6.</a:t>
            </a:r>
            <a:r>
              <a:rPr lang="zh-TW" altLang="en-US" dirty="0" smtClean="0">
                <a:solidFill>
                  <a:schemeClr val="tx1"/>
                </a:solidFill>
              </a:rPr>
              <a:t>入侵</a:t>
            </a:r>
            <a:r>
              <a:rPr lang="zh-TW" altLang="en-US" dirty="0">
                <a:solidFill>
                  <a:schemeClr val="tx1"/>
                </a:solidFill>
              </a:rPr>
              <a:t>偵測</a:t>
            </a:r>
            <a:r>
              <a:rPr lang="zh-TW" altLang="en-US" dirty="0" smtClean="0">
                <a:solidFill>
                  <a:schemeClr val="tx1"/>
                </a:solidFill>
              </a:rPr>
              <a:t>系統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en-US" altLang="zh-TW" dirty="0" smtClean="0">
                <a:solidFill>
                  <a:schemeClr val="tx1"/>
                </a:solidFill>
              </a:rPr>
              <a:t>7.</a:t>
            </a:r>
            <a:r>
              <a:rPr lang="zh-TW" altLang="en-US" dirty="0" smtClean="0">
                <a:solidFill>
                  <a:schemeClr val="tx1"/>
                </a:solidFill>
              </a:rPr>
              <a:t>垃圾郵件搜集器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en-US" altLang="zh-TW" dirty="0" smtClean="0">
                <a:solidFill>
                  <a:schemeClr val="tx1"/>
                </a:solidFill>
              </a:rPr>
              <a:t>8.</a:t>
            </a:r>
            <a:r>
              <a:rPr lang="zh-TW" altLang="en-US" dirty="0" smtClean="0">
                <a:solidFill>
                  <a:schemeClr val="tx1"/>
                </a:solidFill>
              </a:rPr>
              <a:t>日誌記錄蒐集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2371685" y="3019425"/>
            <a:ext cx="4038640" cy="36313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防毒軟體</a:t>
            </a:r>
            <a:r>
              <a:rPr lang="en-US" altLang="zh-TW" dirty="0" smtClean="0"/>
              <a:t>(</a:t>
            </a:r>
            <a:r>
              <a:rPr lang="zh-TW" altLang="en-US" dirty="0" smtClean="0"/>
              <a:t>整合資料</a:t>
            </a:r>
            <a:r>
              <a:rPr lang="zh-TW" altLang="en-US" dirty="0"/>
              <a:t>外洩防護</a:t>
            </a:r>
            <a:r>
              <a:rPr lang="en-US" altLang="zh-TW" dirty="0" smtClean="0"/>
              <a:t>DLP)</a:t>
            </a:r>
          </a:p>
          <a:p>
            <a:r>
              <a:rPr lang="en-US" altLang="zh-TW" dirty="0" smtClean="0"/>
              <a:t>2.AD </a:t>
            </a:r>
            <a:r>
              <a:rPr lang="en-US" altLang="zh-TW" dirty="0"/>
              <a:t>GPO(GCB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資產</a:t>
            </a:r>
            <a:r>
              <a:rPr lang="zh-TW" altLang="en-US" dirty="0"/>
              <a:t>資安管制軟體</a:t>
            </a:r>
            <a:endParaRPr lang="en-US" altLang="zh-TW" dirty="0"/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防火牆</a:t>
            </a:r>
            <a:endParaRPr lang="en-US" altLang="zh-TW" dirty="0" smtClean="0"/>
          </a:p>
          <a:p>
            <a:r>
              <a:rPr lang="en-US" altLang="zh-TW" dirty="0" smtClean="0"/>
              <a:t>5.</a:t>
            </a:r>
            <a:r>
              <a:rPr lang="zh-TW" altLang="en-US" dirty="0" smtClean="0"/>
              <a:t>入侵偵測系統</a:t>
            </a:r>
            <a:endParaRPr lang="en-US" altLang="zh-TW" dirty="0" smtClean="0"/>
          </a:p>
          <a:p>
            <a:r>
              <a:rPr lang="en-US" altLang="zh-TW" dirty="0" smtClean="0"/>
              <a:t>6.</a:t>
            </a:r>
            <a:r>
              <a:rPr lang="zh-TW" altLang="en-US" dirty="0" smtClean="0"/>
              <a:t>垃圾郵件</a:t>
            </a:r>
            <a:r>
              <a:rPr lang="zh-TW" altLang="en-US" dirty="0"/>
              <a:t>搜集器</a:t>
            </a:r>
            <a:endParaRPr lang="en-US" altLang="zh-TW" dirty="0"/>
          </a:p>
          <a:p>
            <a:r>
              <a:rPr lang="en-US" altLang="zh-TW" dirty="0" smtClean="0"/>
              <a:t>7.</a:t>
            </a:r>
            <a:r>
              <a:rPr lang="zh-TW" altLang="en-US" dirty="0" smtClean="0"/>
              <a:t>日</a:t>
            </a:r>
            <a:r>
              <a:rPr lang="zh-TW" altLang="en-US" dirty="0"/>
              <a:t>誌記錄</a:t>
            </a:r>
            <a:r>
              <a:rPr lang="zh-TW" altLang="en-US" dirty="0" smtClean="0"/>
              <a:t>蒐集</a:t>
            </a:r>
            <a:endParaRPr lang="en-US" altLang="zh-TW" dirty="0" smtClean="0"/>
          </a:p>
          <a:p>
            <a:r>
              <a:rPr lang="en-US" altLang="zh-TW" dirty="0" smtClean="0"/>
              <a:t>8.</a:t>
            </a:r>
            <a:r>
              <a:rPr lang="zh-TW" altLang="en-US" dirty="0" smtClean="0"/>
              <a:t>應用程式防火牆</a:t>
            </a:r>
            <a:endParaRPr lang="en-US" altLang="zh-TW" dirty="0" smtClean="0"/>
          </a:p>
          <a:p>
            <a:r>
              <a:rPr lang="en-US" altLang="zh-TW" dirty="0" smtClean="0"/>
              <a:t>9.</a:t>
            </a:r>
            <a:r>
              <a:rPr lang="zh-TW" altLang="en-US" dirty="0" smtClean="0"/>
              <a:t>資料庫稽核系統</a:t>
            </a:r>
            <a:endParaRPr lang="en-US" altLang="zh-TW" dirty="0" smtClean="0"/>
          </a:p>
          <a:p>
            <a:r>
              <a:rPr lang="en-US" altLang="zh-TW" dirty="0" smtClean="0"/>
              <a:t>10.APT</a:t>
            </a:r>
            <a:r>
              <a:rPr lang="zh-TW" altLang="en-US" dirty="0" smtClean="0"/>
              <a:t>防護</a:t>
            </a:r>
            <a:r>
              <a:rPr lang="en-US" altLang="zh-TW" dirty="0" smtClean="0"/>
              <a:t>+</a:t>
            </a:r>
            <a:r>
              <a:rPr lang="zh-TW" altLang="en-US" dirty="0" smtClean="0"/>
              <a:t>沙箱</a:t>
            </a:r>
            <a:endParaRPr lang="en-US" altLang="zh-TW" dirty="0" smtClean="0"/>
          </a:p>
          <a:p>
            <a:r>
              <a:rPr lang="en-US" altLang="zh-TW" dirty="0" smtClean="0"/>
              <a:t>11.</a:t>
            </a:r>
            <a:r>
              <a:rPr lang="zh-TW" altLang="en-US" dirty="0" smtClean="0"/>
              <a:t>網路存取控制系統</a:t>
            </a:r>
            <a:endParaRPr lang="en-US" altLang="zh-TW" dirty="0" smtClean="0"/>
          </a:p>
          <a:p>
            <a:r>
              <a:rPr lang="en-US" altLang="zh-TW" dirty="0" smtClean="0"/>
              <a:t>12.</a:t>
            </a:r>
            <a:r>
              <a:rPr lang="zh-TW" altLang="en-US" dirty="0" smtClean="0"/>
              <a:t>安全</a:t>
            </a:r>
            <a:r>
              <a:rPr lang="zh-TW" altLang="en-US" dirty="0"/>
              <a:t>性資訊與事件</a:t>
            </a:r>
            <a:r>
              <a:rPr lang="zh-TW" altLang="en-US" dirty="0" smtClean="0"/>
              <a:t>管理</a:t>
            </a:r>
            <a:endParaRPr lang="en-US" altLang="zh-TW" dirty="0" smtClean="0"/>
          </a:p>
        </p:txBody>
      </p:sp>
      <p:sp>
        <p:nvSpPr>
          <p:cNvPr id="11" name="圓角矩形 10"/>
          <p:cNvSpPr/>
          <p:nvPr/>
        </p:nvSpPr>
        <p:spPr>
          <a:xfrm>
            <a:off x="6283137" y="533621"/>
            <a:ext cx="5623113" cy="43014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防毒軟體</a:t>
            </a:r>
            <a:r>
              <a:rPr lang="en-US" altLang="zh-TW" dirty="0" smtClean="0"/>
              <a:t>(</a:t>
            </a:r>
            <a:r>
              <a:rPr lang="zh-TW" altLang="en-US" dirty="0" smtClean="0"/>
              <a:t>整合</a:t>
            </a:r>
            <a:r>
              <a:rPr lang="zh-TW" altLang="en-US" dirty="0"/>
              <a:t>資安管制</a:t>
            </a:r>
            <a:r>
              <a:rPr lang="en-US" altLang="zh-TW" dirty="0" smtClean="0"/>
              <a:t>+IPS+</a:t>
            </a:r>
            <a:r>
              <a:rPr lang="zh-TW" altLang="en-US" dirty="0" smtClean="0"/>
              <a:t>勒索軟體防護</a:t>
            </a:r>
            <a:r>
              <a:rPr lang="en-US" altLang="zh-TW" dirty="0" smtClean="0"/>
              <a:t>+DLP)</a:t>
            </a:r>
          </a:p>
          <a:p>
            <a:r>
              <a:rPr lang="en-US" altLang="zh-TW" dirty="0" smtClean="0"/>
              <a:t>2.AD </a:t>
            </a:r>
            <a:r>
              <a:rPr lang="en-US" altLang="zh-TW" dirty="0"/>
              <a:t>GPO(GCB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資產</a:t>
            </a:r>
            <a:r>
              <a:rPr lang="zh-TW" altLang="en-US" dirty="0"/>
              <a:t>資安管制軟體</a:t>
            </a:r>
            <a:endParaRPr lang="en-US" altLang="zh-TW" dirty="0"/>
          </a:p>
          <a:p>
            <a:r>
              <a:rPr lang="en-US" altLang="zh-TW" dirty="0" smtClean="0"/>
              <a:t>4.NGFW</a:t>
            </a:r>
            <a:r>
              <a:rPr lang="zh-TW" altLang="en-US" dirty="0" smtClean="0"/>
              <a:t>防火牆</a:t>
            </a:r>
            <a:endParaRPr lang="en-US" altLang="zh-TW" dirty="0" smtClean="0"/>
          </a:p>
          <a:p>
            <a:r>
              <a:rPr lang="en-US" altLang="zh-TW" dirty="0" smtClean="0"/>
              <a:t>5.</a:t>
            </a:r>
            <a:r>
              <a:rPr lang="zh-TW" altLang="en-US" dirty="0" smtClean="0"/>
              <a:t>垃圾郵件</a:t>
            </a:r>
            <a:r>
              <a:rPr lang="zh-TW" altLang="en-US" dirty="0"/>
              <a:t>搜集</a:t>
            </a:r>
            <a:r>
              <a:rPr lang="zh-TW" altLang="en-US" dirty="0" smtClean="0"/>
              <a:t>器</a:t>
            </a:r>
            <a:r>
              <a:rPr lang="en-US" altLang="zh-TW" dirty="0" smtClean="0"/>
              <a:t>(</a:t>
            </a:r>
            <a:r>
              <a:rPr lang="zh-TW" altLang="en-US" dirty="0" smtClean="0"/>
              <a:t>無害化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r>
              <a:rPr lang="en-US" altLang="zh-TW" dirty="0" smtClean="0"/>
              <a:t>6.</a:t>
            </a:r>
            <a:r>
              <a:rPr lang="zh-TW" altLang="en-US" dirty="0" smtClean="0"/>
              <a:t>日誌</a:t>
            </a:r>
            <a:r>
              <a:rPr lang="zh-TW" altLang="en-US" dirty="0"/>
              <a:t>記錄</a:t>
            </a:r>
            <a:r>
              <a:rPr lang="zh-TW" altLang="en-US" dirty="0" smtClean="0"/>
              <a:t>蒐集</a:t>
            </a:r>
            <a:endParaRPr lang="en-US" altLang="zh-TW" dirty="0" smtClean="0"/>
          </a:p>
          <a:p>
            <a:r>
              <a:rPr lang="en-US" altLang="zh-TW" dirty="0" smtClean="0"/>
              <a:t>7.</a:t>
            </a:r>
            <a:r>
              <a:rPr lang="zh-TW" altLang="en-US" dirty="0" smtClean="0"/>
              <a:t>應用程式防火牆</a:t>
            </a:r>
            <a:r>
              <a:rPr lang="en-US" altLang="zh-TW" dirty="0" smtClean="0"/>
              <a:t>(</a:t>
            </a:r>
            <a:r>
              <a:rPr lang="zh-TW" altLang="en-US" dirty="0" smtClean="0"/>
              <a:t>整合弱點掃描軟體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8.</a:t>
            </a:r>
            <a:r>
              <a:rPr lang="zh-TW" altLang="en-US" dirty="0" smtClean="0"/>
              <a:t>資料庫稽核系統</a:t>
            </a:r>
            <a:endParaRPr lang="en-US" altLang="zh-TW" dirty="0" smtClean="0"/>
          </a:p>
          <a:p>
            <a:r>
              <a:rPr lang="en-US" altLang="zh-TW" dirty="0" smtClean="0"/>
              <a:t>9.APT</a:t>
            </a:r>
            <a:r>
              <a:rPr lang="zh-TW" altLang="en-US" dirty="0" smtClean="0"/>
              <a:t>防護</a:t>
            </a:r>
            <a:r>
              <a:rPr lang="en-US" altLang="zh-TW" dirty="0" smtClean="0"/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人工智慧</a:t>
            </a:r>
            <a:r>
              <a:rPr lang="en-US" altLang="zh-TW" dirty="0" smtClean="0">
                <a:solidFill>
                  <a:srgbClr val="FF0000"/>
                </a:solidFill>
              </a:rPr>
              <a:t>+</a:t>
            </a:r>
            <a:r>
              <a:rPr lang="zh-TW" altLang="en-US" dirty="0" smtClean="0">
                <a:solidFill>
                  <a:srgbClr val="FF0000"/>
                </a:solidFill>
              </a:rPr>
              <a:t>機械學習</a:t>
            </a:r>
            <a:r>
              <a:rPr lang="en-US" altLang="zh-TW" dirty="0" smtClean="0"/>
              <a:t>)+</a:t>
            </a:r>
            <a:r>
              <a:rPr lang="zh-TW" altLang="en-US" dirty="0" smtClean="0"/>
              <a:t>沙箱</a:t>
            </a:r>
            <a:endParaRPr lang="en-US" altLang="zh-TW" dirty="0" smtClean="0"/>
          </a:p>
          <a:p>
            <a:r>
              <a:rPr lang="en-US" altLang="zh-TW" dirty="0" smtClean="0"/>
              <a:t>10.</a:t>
            </a:r>
            <a:r>
              <a:rPr lang="zh-TW" altLang="en-US" dirty="0" smtClean="0"/>
              <a:t>網路存取控制系統</a:t>
            </a:r>
            <a:endParaRPr lang="en-US" altLang="zh-TW" dirty="0" smtClean="0"/>
          </a:p>
          <a:p>
            <a:r>
              <a:rPr lang="en-US" altLang="zh-TW" dirty="0" smtClean="0"/>
              <a:t>11.</a:t>
            </a:r>
            <a:r>
              <a:rPr lang="zh-TW" altLang="en-US" dirty="0" smtClean="0"/>
              <a:t>安全</a:t>
            </a:r>
            <a:r>
              <a:rPr lang="zh-TW" altLang="en-US" dirty="0"/>
              <a:t>性資訊與事件</a:t>
            </a:r>
            <a:r>
              <a:rPr lang="zh-TW" altLang="en-US" dirty="0" smtClean="0"/>
              <a:t>管理</a:t>
            </a:r>
            <a:endParaRPr lang="en-US" altLang="zh-TW" dirty="0" smtClean="0"/>
          </a:p>
          <a:p>
            <a:r>
              <a:rPr lang="en-US" altLang="zh-TW" dirty="0" smtClean="0"/>
              <a:t>12.</a:t>
            </a:r>
            <a:r>
              <a:rPr lang="zh-TW" altLang="en-US" dirty="0" smtClean="0"/>
              <a:t>東西向防火牆</a:t>
            </a:r>
            <a:endParaRPr lang="en-US" altLang="zh-TW" dirty="0" smtClean="0"/>
          </a:p>
          <a:p>
            <a:r>
              <a:rPr lang="en-US" altLang="zh-TW" dirty="0" smtClean="0"/>
              <a:t>13.</a:t>
            </a:r>
            <a:r>
              <a:rPr lang="zh-TW" altLang="en-US" dirty="0" smtClean="0"/>
              <a:t>資料</a:t>
            </a:r>
            <a:r>
              <a:rPr lang="zh-TW" altLang="en-US" dirty="0"/>
              <a:t>外洩</a:t>
            </a:r>
            <a:r>
              <a:rPr lang="zh-TW" altLang="en-US" dirty="0" smtClean="0"/>
              <a:t>防護</a:t>
            </a:r>
            <a:endParaRPr lang="en-US" altLang="zh-TW" dirty="0" smtClean="0"/>
          </a:p>
          <a:p>
            <a:r>
              <a:rPr lang="en-US" altLang="zh-TW" dirty="0" smtClean="0"/>
              <a:t>14.</a:t>
            </a:r>
            <a:r>
              <a:rPr lang="zh-TW" altLang="en-US" dirty="0" smtClean="0"/>
              <a:t>勒索</a:t>
            </a:r>
            <a:r>
              <a:rPr lang="zh-TW" altLang="en-US" dirty="0"/>
              <a:t>軟體防護</a:t>
            </a:r>
            <a:endParaRPr lang="en-US" altLang="zh-TW" dirty="0" smtClean="0"/>
          </a:p>
        </p:txBody>
      </p:sp>
      <p:sp>
        <p:nvSpPr>
          <p:cNvPr id="12" name="右彎箭號 11"/>
          <p:cNvSpPr/>
          <p:nvPr/>
        </p:nvSpPr>
        <p:spPr>
          <a:xfrm rot="10800000" flipH="1">
            <a:off x="1481138" y="4000500"/>
            <a:ext cx="671473" cy="143029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3" name="右彎箭號 12"/>
          <p:cNvSpPr/>
          <p:nvPr/>
        </p:nvSpPr>
        <p:spPr>
          <a:xfrm rot="5400000" flipH="1">
            <a:off x="7011239" y="4650452"/>
            <a:ext cx="644608" cy="140828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10473690" y="2749165"/>
            <a:ext cx="1432560" cy="92964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用戶端</a:t>
            </a:r>
            <a:endParaRPr lang="en-US" altLang="zh-TW" dirty="0" smtClean="0"/>
          </a:p>
        </p:txBody>
      </p:sp>
      <p:sp>
        <p:nvSpPr>
          <p:cNvPr id="15" name="圓角矩形 14"/>
          <p:cNvSpPr/>
          <p:nvPr/>
        </p:nvSpPr>
        <p:spPr>
          <a:xfrm>
            <a:off x="10473690" y="4181726"/>
            <a:ext cx="1432560" cy="92964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閘道端</a:t>
            </a:r>
            <a:endParaRPr lang="en-US" altLang="zh-TW" dirty="0" smtClean="0"/>
          </a:p>
        </p:txBody>
      </p:sp>
      <p:sp>
        <p:nvSpPr>
          <p:cNvPr id="16" name="圓角矩形 15"/>
          <p:cNvSpPr/>
          <p:nvPr/>
        </p:nvSpPr>
        <p:spPr>
          <a:xfrm>
            <a:off x="10473690" y="5675023"/>
            <a:ext cx="1432560" cy="92964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用戶端</a:t>
            </a:r>
            <a:endParaRPr lang="en-US" altLang="zh-TW" dirty="0" smtClean="0"/>
          </a:p>
        </p:txBody>
      </p:sp>
      <p:sp>
        <p:nvSpPr>
          <p:cNvPr id="17" name="向下箭號 16"/>
          <p:cNvSpPr/>
          <p:nvPr/>
        </p:nvSpPr>
        <p:spPr>
          <a:xfrm>
            <a:off x="10928032" y="3776594"/>
            <a:ext cx="523875" cy="28575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下箭號 17"/>
          <p:cNvSpPr/>
          <p:nvPr/>
        </p:nvSpPr>
        <p:spPr>
          <a:xfrm>
            <a:off x="10928032" y="5233508"/>
            <a:ext cx="523875" cy="28575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788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u="sng" dirty="0" smtClean="0"/>
              <a:t>總結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7065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資安</a:t>
            </a:r>
            <a:r>
              <a:rPr lang="zh-TW" altLang="en-US" dirty="0" smtClean="0"/>
              <a:t>就是要不斷</a:t>
            </a:r>
            <a:r>
              <a:rPr lang="zh-TW" altLang="en-US" dirty="0"/>
              <a:t>的</a:t>
            </a:r>
            <a:r>
              <a:rPr lang="zh-TW" altLang="en-US" dirty="0" smtClean="0"/>
              <a:t>學習新</a:t>
            </a:r>
            <a:r>
              <a:rPr lang="zh-TW" altLang="en-US" dirty="0"/>
              <a:t>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2160589"/>
            <a:ext cx="9057216" cy="3880773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臺灣資安</a:t>
            </a:r>
            <a:r>
              <a:rPr lang="zh-TW" altLang="en-US" sz="3200" dirty="0"/>
              <a:t>大會</a:t>
            </a:r>
            <a:r>
              <a:rPr lang="zh-TW" altLang="en-US" sz="3200" dirty="0" smtClean="0"/>
              <a:t>－</a:t>
            </a:r>
            <a:r>
              <a:rPr lang="en-US" altLang="zh-TW" sz="3200" dirty="0"/>
              <a:t>Taiwan Cyber Security Summit</a:t>
            </a:r>
            <a:endParaRPr lang="en-US" altLang="zh-TW" sz="3200" dirty="0" smtClean="0"/>
          </a:p>
          <a:p>
            <a:r>
              <a:rPr lang="zh-TW" altLang="en-US" sz="3200" dirty="0" smtClean="0"/>
              <a:t>雲端</a:t>
            </a:r>
            <a:r>
              <a:rPr lang="zh-TW" altLang="en-US" sz="3200" dirty="0"/>
              <a:t>企業資安高峰</a:t>
            </a:r>
            <a:r>
              <a:rPr lang="zh-TW" altLang="en-US" sz="3200" dirty="0" smtClean="0"/>
              <a:t>論壇－</a:t>
            </a:r>
            <a:r>
              <a:rPr lang="en-US" altLang="zh-TW" sz="3200" dirty="0" smtClean="0"/>
              <a:t>CLOUDSEC</a:t>
            </a:r>
          </a:p>
          <a:p>
            <a:r>
              <a:rPr lang="en-US" altLang="zh-TW" sz="3200" dirty="0"/>
              <a:t>Microsoft Modern Security </a:t>
            </a:r>
            <a:r>
              <a:rPr lang="en-US" altLang="zh-TW" sz="3200" dirty="0" smtClean="0"/>
              <a:t>Day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今年新增加</a:t>
            </a:r>
            <a:r>
              <a:rPr lang="en-US" altLang="zh-TW" sz="3200" dirty="0" smtClean="0"/>
              <a:t>)</a:t>
            </a:r>
          </a:p>
          <a:p>
            <a:r>
              <a:rPr lang="zh-TW" altLang="en-US" sz="3200" dirty="0"/>
              <a:t>台灣駭客年會－ </a:t>
            </a:r>
            <a:r>
              <a:rPr lang="en-US" altLang="zh-TW" sz="3200" dirty="0" smtClean="0"/>
              <a:t>HITCON </a:t>
            </a:r>
            <a:r>
              <a:rPr lang="en-US" altLang="zh-TW" sz="3200" dirty="0"/>
              <a:t>Pacific </a:t>
            </a:r>
            <a:r>
              <a:rPr lang="en-US" altLang="zh-TW" sz="3200" dirty="0" smtClean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210854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大綱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419100" y="1270000"/>
            <a:ext cx="10230835" cy="5578687"/>
            <a:chOff x="588105" y="391865"/>
            <a:chExt cx="12996416" cy="6391487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105" y="415496"/>
              <a:ext cx="5978979" cy="6367856"/>
            </a:xfrm>
            <a:prstGeom prst="rect">
              <a:avLst/>
            </a:prstGeom>
          </p:spPr>
        </p:pic>
        <p:cxnSp>
          <p:nvCxnSpPr>
            <p:cNvPr id="11" name="直線接點 10"/>
            <p:cNvCxnSpPr/>
            <p:nvPr/>
          </p:nvCxnSpPr>
          <p:spPr>
            <a:xfrm>
              <a:off x="3918805" y="6113097"/>
              <a:ext cx="3305908" cy="7033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心形 1"/>
            <p:cNvSpPr/>
            <p:nvPr/>
          </p:nvSpPr>
          <p:spPr>
            <a:xfrm>
              <a:off x="3661568" y="2607257"/>
              <a:ext cx="399440" cy="345157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0" name="直線接點 9"/>
            <p:cNvCxnSpPr/>
            <p:nvPr/>
          </p:nvCxnSpPr>
          <p:spPr>
            <a:xfrm flipV="1">
              <a:off x="3861288" y="2749160"/>
              <a:ext cx="3363425" cy="3067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>
              <a:off x="3943202" y="1106082"/>
              <a:ext cx="330590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 flipV="1">
              <a:off x="4276212" y="1106082"/>
              <a:ext cx="211455" cy="20165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/>
            <p:nvPr/>
          </p:nvCxnSpPr>
          <p:spPr>
            <a:xfrm>
              <a:off x="3740638" y="619370"/>
              <a:ext cx="3458308" cy="1367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手繪多邊形 19"/>
            <p:cNvSpPr/>
            <p:nvPr/>
          </p:nvSpPr>
          <p:spPr>
            <a:xfrm>
              <a:off x="3271841" y="1590675"/>
              <a:ext cx="633412" cy="133350"/>
            </a:xfrm>
            <a:custGeom>
              <a:avLst/>
              <a:gdLst>
                <a:gd name="connsiteX0" fmla="*/ 0 w 633412"/>
                <a:gd name="connsiteY0" fmla="*/ 0 h 133350"/>
                <a:gd name="connsiteX1" fmla="*/ 295275 w 633412"/>
                <a:gd name="connsiteY1" fmla="*/ 133350 h 133350"/>
                <a:gd name="connsiteX2" fmla="*/ 633412 w 633412"/>
                <a:gd name="connsiteY2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3412" h="133350">
                  <a:moveTo>
                    <a:pt x="0" y="0"/>
                  </a:moveTo>
                  <a:cubicBezTo>
                    <a:pt x="94853" y="66675"/>
                    <a:pt x="189706" y="133350"/>
                    <a:pt x="295275" y="133350"/>
                  </a:cubicBezTo>
                  <a:cubicBezTo>
                    <a:pt x="400844" y="133350"/>
                    <a:pt x="587375" y="24606"/>
                    <a:pt x="633412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流程圖: 接點 22"/>
            <p:cNvSpPr/>
            <p:nvPr/>
          </p:nvSpPr>
          <p:spPr>
            <a:xfrm>
              <a:off x="3243269" y="1036659"/>
              <a:ext cx="147634" cy="151057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流程圖: 接點 24"/>
            <p:cNvSpPr/>
            <p:nvPr/>
          </p:nvSpPr>
          <p:spPr>
            <a:xfrm>
              <a:off x="3771171" y="1036659"/>
              <a:ext cx="147634" cy="151057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7249110" y="391865"/>
              <a:ext cx="4014001" cy="599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zh-TW" altLang="en-US" sz="2800" u="sng" dirty="0" smtClean="0"/>
                <a:t>資訊安全新思維</a:t>
              </a:r>
              <a:endParaRPr lang="zh-TW" altLang="en-US" sz="2800" u="sng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7249110" y="938408"/>
              <a:ext cx="5423137" cy="599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zh-TW" altLang="en-US" sz="2800" u="sng" dirty="0" smtClean="0"/>
                <a:t>概觀</a:t>
              </a:r>
              <a:r>
                <a:rPr lang="en-US" altLang="zh-TW" sz="2800" u="sng" dirty="0" smtClean="0"/>
                <a:t>2017</a:t>
              </a:r>
              <a:r>
                <a:rPr lang="zh-TW" altLang="en-US" sz="2800" u="sng" dirty="0"/>
                <a:t>臺灣資安</a:t>
              </a:r>
              <a:r>
                <a:rPr lang="zh-TW" altLang="en-US" sz="2800" u="sng" dirty="0" smtClean="0"/>
                <a:t>大會</a:t>
              </a:r>
              <a:endParaRPr lang="zh-TW" altLang="en-US" sz="2800" u="sng" dirty="0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7249110" y="2579832"/>
              <a:ext cx="6335411" cy="599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altLang="zh-TW" sz="2800" u="sng" dirty="0" smtClean="0"/>
                <a:t>2017</a:t>
              </a:r>
              <a:r>
                <a:rPr lang="zh-TW" altLang="en-US" sz="2800" u="sng" dirty="0" smtClean="0"/>
                <a:t>臺灣資安大會參加心得</a:t>
              </a:r>
              <a:endParaRPr lang="zh-TW" altLang="en-US" sz="2800" u="sng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7243325" y="5998769"/>
              <a:ext cx="1733319" cy="599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zh-TW" altLang="en-US" sz="2800" u="sng" dirty="0" smtClean="0"/>
                <a:t>總結</a:t>
              </a:r>
              <a:endParaRPr lang="zh-TW" altLang="en-US" sz="2800" u="sng" dirty="0"/>
            </a:p>
          </p:txBody>
        </p:sp>
      </p:grpSp>
      <p:sp>
        <p:nvSpPr>
          <p:cNvPr id="6" name="文字方塊 5"/>
          <p:cNvSpPr txBox="1"/>
          <p:nvPr/>
        </p:nvSpPr>
        <p:spPr>
          <a:xfrm>
            <a:off x="224799" y="6425489"/>
            <a:ext cx="1897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 smtClean="0"/>
              <a:t>圖片來源</a:t>
            </a:r>
            <a:r>
              <a:rPr lang="en-US" altLang="zh-TW" sz="1400" dirty="0" smtClean="0"/>
              <a:t>pixabay.com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7135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資安就是要不斷持續蒐集情知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6" t="224" r="4443" b="-224"/>
          <a:stretch/>
        </p:blipFill>
        <p:spPr>
          <a:xfrm>
            <a:off x="677334" y="1397000"/>
            <a:ext cx="8201311" cy="53594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545" y="927100"/>
            <a:ext cx="3015840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78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/>
              <a:t>Q&amp;A</a:t>
            </a:r>
            <a:endParaRPr lang="zh-TW" altLang="en-US" sz="6000" dirty="0"/>
          </a:p>
        </p:txBody>
      </p:sp>
      <p:sp>
        <p:nvSpPr>
          <p:cNvPr id="2" name="矩形 1"/>
          <p:cNvSpPr/>
          <p:nvPr/>
        </p:nvSpPr>
        <p:spPr>
          <a:xfrm>
            <a:off x="371940" y="4692134"/>
            <a:ext cx="92074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 smtClean="0">
                <a:solidFill>
                  <a:schemeClr val="accent1">
                    <a:lumMod val="75000"/>
                  </a:schemeClr>
                </a:solidFill>
              </a:rPr>
              <a:t>更完整的資訊可參考，大會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</a:rPr>
              <a:t>官方網站 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</a:rPr>
              <a:t>https://cyber.ithome.com.tw/2017/index</a:t>
            </a:r>
            <a:endParaRPr lang="zh-TW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748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u="sng" dirty="0"/>
              <a:t>資訊安全新</a:t>
            </a:r>
            <a:r>
              <a:rPr lang="zh-TW" altLang="en-US" sz="6000" u="sng" dirty="0" smtClean="0"/>
              <a:t>思維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74469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蔡英文</a:t>
            </a:r>
            <a:r>
              <a:rPr lang="zh-TW" altLang="en-US" dirty="0"/>
              <a:t>總統</a:t>
            </a:r>
            <a:r>
              <a:rPr lang="zh-TW" altLang="en-US" dirty="0" smtClean="0"/>
              <a:t>：</a:t>
            </a:r>
            <a:r>
              <a:rPr lang="zh-TW" altLang="en-US" dirty="0"/>
              <a:t>資安就是國安</a:t>
            </a:r>
            <a:endParaRPr lang="en-US" altLang="zh-TW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573" y="2871319"/>
            <a:ext cx="8863597" cy="3877823"/>
          </a:xfrm>
        </p:spPr>
      </p:pic>
      <p:sp>
        <p:nvSpPr>
          <p:cNvPr id="6" name="文字方塊 5"/>
          <p:cNvSpPr txBox="1"/>
          <p:nvPr/>
        </p:nvSpPr>
        <p:spPr>
          <a:xfrm flipH="1">
            <a:off x="677334" y="1301660"/>
            <a:ext cx="952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 smtClean="0"/>
              <a:t>資</a:t>
            </a:r>
            <a:r>
              <a:rPr lang="zh-TW" altLang="en-US" sz="2400" b="1" dirty="0"/>
              <a:t>安即國安政策三大</a:t>
            </a:r>
            <a:r>
              <a:rPr lang="zh-TW" altLang="en-US" sz="2400" b="1" dirty="0" smtClean="0"/>
              <a:t>目標</a:t>
            </a:r>
            <a:endParaRPr lang="en-US" altLang="zh-TW" sz="24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zh-TW" altLang="en-US" sz="2400" dirty="0" smtClean="0"/>
              <a:t>打造</a:t>
            </a:r>
            <a:r>
              <a:rPr lang="zh-TW" altLang="en-US" sz="2400" dirty="0"/>
              <a:t>國家級的資安</a:t>
            </a:r>
            <a:r>
              <a:rPr lang="zh-TW" altLang="en-US" sz="2400" dirty="0" smtClean="0"/>
              <a:t>機制</a:t>
            </a:r>
            <a:endParaRPr lang="en-US" altLang="zh-TW" sz="2400" dirty="0"/>
          </a:p>
          <a:p>
            <a:pPr marL="800100" lvl="1" indent="-342900">
              <a:buFont typeface="+mj-lt"/>
              <a:buAutoNum type="arabicPeriod"/>
            </a:pPr>
            <a:r>
              <a:rPr lang="zh-TW" altLang="en-US" sz="2400" dirty="0" smtClean="0"/>
              <a:t>建立</a:t>
            </a:r>
            <a:r>
              <a:rPr lang="zh-TW" altLang="en-US" sz="2400" dirty="0"/>
              <a:t>國家級資安團隊，確保數位國土</a:t>
            </a:r>
            <a:r>
              <a:rPr lang="zh-TW" altLang="en-US" sz="2400" dirty="0" smtClean="0"/>
              <a:t>安全</a:t>
            </a:r>
            <a:endParaRPr lang="en-US" altLang="zh-TW" sz="24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zh-TW" altLang="en-US" sz="2400" dirty="0" smtClean="0"/>
              <a:t>推動</a:t>
            </a:r>
            <a:r>
              <a:rPr lang="zh-TW" altLang="en-US" sz="2400" dirty="0"/>
              <a:t>國防資安自主研發，強化產業</a:t>
            </a:r>
            <a:r>
              <a:rPr lang="zh-TW" altLang="en-US" sz="2400" dirty="0" smtClean="0"/>
              <a:t>發展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0202334" y="6379811"/>
            <a:ext cx="198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資</a:t>
            </a:r>
            <a:r>
              <a:rPr lang="zh-TW" altLang="en-US" dirty="0"/>
              <a:t>料</a:t>
            </a:r>
            <a:r>
              <a:rPr lang="zh-TW" altLang="en-US" dirty="0" smtClean="0"/>
              <a:t>來源</a:t>
            </a:r>
            <a:r>
              <a:rPr lang="en-US" altLang="zh-TW" dirty="0" smtClean="0"/>
              <a:t>:</a:t>
            </a:r>
            <a:r>
              <a:rPr lang="en-US" altLang="zh-TW" dirty="0" err="1" smtClean="0"/>
              <a:t>ITHome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916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00495" cy="1320800"/>
          </a:xfrm>
        </p:spPr>
        <p:txBody>
          <a:bodyPr/>
          <a:lstStyle/>
          <a:p>
            <a:pPr fontAlgn="t"/>
            <a:r>
              <a:rPr lang="zh-TW" altLang="en-US" dirty="0"/>
              <a:t>國安</a:t>
            </a:r>
            <a:r>
              <a:rPr lang="zh-TW" altLang="en-US" dirty="0" smtClean="0"/>
              <a:t>會諮詢委員李德財：</a:t>
            </a:r>
            <a:r>
              <a:rPr lang="zh-TW" altLang="en-US" dirty="0"/>
              <a:t>推動國家級資安戰略，捍衛數位國土安全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7" t="1279" r="19751" b="-1279"/>
          <a:stretch/>
        </p:blipFill>
        <p:spPr>
          <a:xfrm>
            <a:off x="493485" y="3753380"/>
            <a:ext cx="4731657" cy="2979787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r="5439"/>
          <a:stretch/>
        </p:blipFill>
        <p:spPr>
          <a:xfrm>
            <a:off x="4627639" y="1930400"/>
            <a:ext cx="7460343" cy="4605383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 flipH="1">
            <a:off x="677334" y="1989624"/>
            <a:ext cx="952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/>
              <a:t>推動</a:t>
            </a:r>
            <a:r>
              <a:rPr lang="en-US" altLang="zh-TW" sz="2400" b="1" dirty="0"/>
              <a:t>3*3*3</a:t>
            </a:r>
            <a:r>
              <a:rPr lang="zh-TW" altLang="en-US" sz="2400" b="1" dirty="0"/>
              <a:t>國家級資安</a:t>
            </a:r>
            <a:r>
              <a:rPr lang="zh-TW" altLang="en-US" sz="2400" b="1" dirty="0" smtClean="0"/>
              <a:t>策略</a:t>
            </a:r>
            <a:endParaRPr lang="en-US" altLang="zh-TW" sz="2400" b="1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2400" b="1" dirty="0" smtClean="0"/>
              <a:t>3</a:t>
            </a:r>
            <a:r>
              <a:rPr lang="zh-TW" altLang="en-US" sz="2400" b="1" dirty="0" smtClean="0"/>
              <a:t>大整合</a:t>
            </a:r>
            <a:endParaRPr lang="en-US" altLang="zh-TW" sz="2400" b="1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2400" b="1" dirty="0" smtClean="0"/>
              <a:t>3</a:t>
            </a:r>
            <a:r>
              <a:rPr lang="zh-TW" altLang="en-US" sz="2400" b="1" dirty="0" smtClean="0"/>
              <a:t>大提升</a:t>
            </a:r>
            <a:endParaRPr lang="en-US" altLang="zh-TW" sz="2400" b="1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2400" b="1" dirty="0" smtClean="0"/>
              <a:t>3</a:t>
            </a:r>
            <a:r>
              <a:rPr lang="zh-TW" altLang="en-US" sz="2400" b="1" dirty="0" smtClean="0"/>
              <a:t>大目標</a:t>
            </a:r>
            <a:endParaRPr lang="en-US" altLang="zh-TW" sz="2400" b="1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10103143" y="6488668"/>
            <a:ext cx="198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參考</a:t>
            </a:r>
            <a:r>
              <a:rPr lang="zh-TW" altLang="en-US" dirty="0" smtClean="0"/>
              <a:t>來源</a:t>
            </a:r>
            <a:r>
              <a:rPr lang="en-US" altLang="zh-TW" dirty="0" smtClean="0"/>
              <a:t>:</a:t>
            </a:r>
            <a:r>
              <a:rPr lang="en-US" altLang="zh-TW" dirty="0" err="1" smtClean="0"/>
              <a:t>ITHome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1624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行政院資通安全處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777" y="2651609"/>
            <a:ext cx="8596312" cy="3760886"/>
          </a:xfrm>
        </p:spPr>
      </p:pic>
      <p:sp>
        <p:nvSpPr>
          <p:cNvPr id="5" name="文字方塊 4"/>
          <p:cNvSpPr txBox="1"/>
          <p:nvPr/>
        </p:nvSpPr>
        <p:spPr>
          <a:xfrm>
            <a:off x="9908250" y="6412495"/>
            <a:ext cx="198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參考</a:t>
            </a:r>
            <a:r>
              <a:rPr lang="zh-TW" altLang="en-US" dirty="0" smtClean="0"/>
              <a:t>來源</a:t>
            </a:r>
            <a:r>
              <a:rPr lang="en-US" altLang="zh-TW" dirty="0" smtClean="0"/>
              <a:t>:</a:t>
            </a:r>
            <a:r>
              <a:rPr lang="en-US" altLang="zh-TW" dirty="0" err="1" smtClean="0"/>
              <a:t>ITHome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77334" y="1330235"/>
            <a:ext cx="81676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 smtClean="0"/>
              <a:t>推動資通安全管理法</a:t>
            </a:r>
            <a:endParaRPr lang="en-US" altLang="zh-TW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 smtClean="0"/>
              <a:t>提高</a:t>
            </a:r>
            <a:r>
              <a:rPr lang="zh-TW" altLang="en-US" sz="2400" b="1" dirty="0"/>
              <a:t>採購臺廠自主研發資安產品比例，發展臺灣資安</a:t>
            </a:r>
            <a:r>
              <a:rPr lang="zh-TW" altLang="en-US" sz="2400" b="1" dirty="0" smtClean="0"/>
              <a:t>產業</a:t>
            </a:r>
            <a:endParaRPr lang="en-US" altLang="zh-TW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 smtClean="0"/>
              <a:t>盤點凝聚政府</a:t>
            </a:r>
            <a:r>
              <a:rPr lang="zh-TW" altLang="en-US" sz="2400" b="1" dirty="0"/>
              <a:t>機關資安</a:t>
            </a:r>
            <a:r>
              <a:rPr lang="zh-TW" altLang="en-US" sz="2400" b="1" dirty="0" smtClean="0"/>
              <a:t>人力</a:t>
            </a:r>
            <a:endParaRPr lang="en-US" altLang="zh-TW" sz="2400" b="1" dirty="0"/>
          </a:p>
        </p:txBody>
      </p:sp>
    </p:spTree>
    <p:extLst>
      <p:ext uri="{BB962C8B-B14F-4D97-AF65-F5344CB8AC3E}">
        <p14:creationId xmlns:p14="http://schemas.microsoft.com/office/powerpoint/2010/main" val="242453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實踐資訊安全防護</a:t>
            </a:r>
            <a:r>
              <a:rPr lang="en-US" altLang="zh-TW" dirty="0" smtClean="0"/>
              <a:t>3</a:t>
            </a:r>
            <a:r>
              <a:rPr lang="zh-TW" altLang="en-US" dirty="0" smtClean="0"/>
              <a:t>*</a:t>
            </a:r>
            <a:r>
              <a:rPr lang="en-US" altLang="zh-TW" dirty="0" smtClean="0"/>
              <a:t>3*3</a:t>
            </a:r>
            <a:endParaRPr lang="zh-TW" altLang="en-US" dirty="0"/>
          </a:p>
        </p:txBody>
      </p:sp>
      <p:grpSp>
        <p:nvGrpSpPr>
          <p:cNvPr id="11" name="群組 10"/>
          <p:cNvGrpSpPr/>
          <p:nvPr/>
        </p:nvGrpSpPr>
        <p:grpSpPr>
          <a:xfrm>
            <a:off x="8189490" y="2076975"/>
            <a:ext cx="3922301" cy="3848635"/>
            <a:chOff x="2248574" y="888543"/>
            <a:chExt cx="6764798" cy="5779863"/>
          </a:xfrm>
        </p:grpSpPr>
        <p:sp>
          <p:nvSpPr>
            <p:cNvPr id="5" name="流程圖: 接點 4"/>
            <p:cNvSpPr/>
            <p:nvPr/>
          </p:nvSpPr>
          <p:spPr>
            <a:xfrm>
              <a:off x="2248574" y="3257546"/>
              <a:ext cx="3560836" cy="3410860"/>
            </a:xfrm>
            <a:prstGeom prst="flowChartConnector">
              <a:avLst/>
            </a:prstGeom>
            <a:gradFill flip="none" rotWithShape="1">
              <a:gsLst>
                <a:gs pos="0">
                  <a:schemeClr val="accent3">
                    <a:tint val="65000"/>
                    <a:lumMod val="110000"/>
                  </a:schemeClr>
                </a:gs>
                <a:gs pos="88000">
                  <a:schemeClr val="accent3">
                    <a:tint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/>
                <a:t>可用性</a:t>
              </a:r>
              <a:endParaRPr lang="zh-TW" altLang="en-US" sz="3200" dirty="0"/>
            </a:p>
          </p:txBody>
        </p:sp>
        <p:sp>
          <p:nvSpPr>
            <p:cNvPr id="9" name="流程圖: 接點 8"/>
            <p:cNvSpPr/>
            <p:nvPr/>
          </p:nvSpPr>
          <p:spPr>
            <a:xfrm>
              <a:off x="3814269" y="888543"/>
              <a:ext cx="3560836" cy="3410860"/>
            </a:xfrm>
            <a:prstGeom prst="flowChartConnector">
              <a:avLst/>
            </a:prstGeom>
            <a:gradFill flip="none" rotWithShape="1">
              <a:gsLst>
                <a:gs pos="0">
                  <a:schemeClr val="accent5">
                    <a:tint val="65000"/>
                    <a:lumMod val="110000"/>
                  </a:schemeClr>
                </a:gs>
                <a:gs pos="88000">
                  <a:schemeClr val="accent5">
                    <a:tint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/>
                <a:t>機密性</a:t>
              </a:r>
              <a:endParaRPr lang="zh-TW" altLang="en-US" sz="3200" dirty="0"/>
            </a:p>
          </p:txBody>
        </p:sp>
        <p:sp>
          <p:nvSpPr>
            <p:cNvPr id="10" name="流程圖: 接點 9"/>
            <p:cNvSpPr/>
            <p:nvPr/>
          </p:nvSpPr>
          <p:spPr>
            <a:xfrm>
              <a:off x="5452536" y="3257546"/>
              <a:ext cx="3560836" cy="3410860"/>
            </a:xfrm>
            <a:prstGeom prst="flowChartConnector">
              <a:avLst/>
            </a:prstGeom>
            <a:gradFill flip="none" rotWithShape="1">
              <a:gsLst>
                <a:gs pos="0">
                  <a:schemeClr val="accent2">
                    <a:tint val="65000"/>
                    <a:lumMod val="110000"/>
                  </a:schemeClr>
                </a:gs>
                <a:gs pos="88000">
                  <a:schemeClr val="accent2">
                    <a:tint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/>
                <a:t>完整性</a:t>
              </a:r>
              <a:endParaRPr lang="zh-TW" altLang="en-US" sz="3200" dirty="0"/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71464" y="2076975"/>
            <a:ext cx="4024758" cy="3848635"/>
            <a:chOff x="2248574" y="888543"/>
            <a:chExt cx="6764798" cy="5779863"/>
          </a:xfrm>
        </p:grpSpPr>
        <p:sp>
          <p:nvSpPr>
            <p:cNvPr id="13" name="流程圖: 接點 12"/>
            <p:cNvSpPr/>
            <p:nvPr/>
          </p:nvSpPr>
          <p:spPr>
            <a:xfrm>
              <a:off x="2248574" y="3257546"/>
              <a:ext cx="3560836" cy="3410860"/>
            </a:xfrm>
            <a:prstGeom prst="flowChartConnector">
              <a:avLst/>
            </a:prstGeom>
            <a:gradFill flip="none" rotWithShape="1">
              <a:gsLst>
                <a:gs pos="0">
                  <a:schemeClr val="accent3">
                    <a:tint val="65000"/>
                    <a:lumMod val="110000"/>
                  </a:schemeClr>
                </a:gs>
                <a:gs pos="88000">
                  <a:schemeClr val="accent3">
                    <a:tint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/>
                <a:t>人才</a:t>
              </a:r>
              <a:endParaRPr lang="zh-TW" altLang="en-US" sz="3200" dirty="0"/>
            </a:p>
          </p:txBody>
        </p:sp>
        <p:sp>
          <p:nvSpPr>
            <p:cNvPr id="14" name="流程圖: 接點 13"/>
            <p:cNvSpPr/>
            <p:nvPr/>
          </p:nvSpPr>
          <p:spPr>
            <a:xfrm>
              <a:off x="3814270" y="888543"/>
              <a:ext cx="3560836" cy="3410860"/>
            </a:xfrm>
            <a:prstGeom prst="flowChartConnector">
              <a:avLst/>
            </a:prstGeom>
            <a:gradFill flip="none" rotWithShape="1">
              <a:gsLst>
                <a:gs pos="0">
                  <a:schemeClr val="accent5">
                    <a:tint val="65000"/>
                    <a:lumMod val="110000"/>
                  </a:schemeClr>
                </a:gs>
                <a:gs pos="88000">
                  <a:schemeClr val="accent5">
                    <a:tint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/>
                <a:t>經</a:t>
              </a:r>
              <a:r>
                <a:rPr lang="zh-TW" altLang="en-US" sz="3200" dirty="0"/>
                <a:t>費</a:t>
              </a:r>
            </a:p>
          </p:txBody>
        </p:sp>
        <p:sp>
          <p:nvSpPr>
            <p:cNvPr id="15" name="流程圖: 接點 14"/>
            <p:cNvSpPr/>
            <p:nvPr/>
          </p:nvSpPr>
          <p:spPr>
            <a:xfrm>
              <a:off x="5452536" y="3257546"/>
              <a:ext cx="3560836" cy="3410860"/>
            </a:xfrm>
            <a:prstGeom prst="flowChartConnector">
              <a:avLst/>
            </a:prstGeom>
            <a:gradFill flip="none" rotWithShape="1">
              <a:gsLst>
                <a:gs pos="0">
                  <a:schemeClr val="accent2">
                    <a:tint val="65000"/>
                    <a:lumMod val="110000"/>
                  </a:schemeClr>
                </a:gs>
                <a:gs pos="88000">
                  <a:schemeClr val="accent2">
                    <a:tint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/>
                <a:t>支持</a:t>
              </a:r>
              <a:endParaRPr lang="zh-TW" altLang="en-US" sz="3200" dirty="0"/>
            </a:p>
          </p:txBody>
        </p:sp>
      </p:grpSp>
      <p:sp>
        <p:nvSpPr>
          <p:cNvPr id="16" name="向右箭號 15"/>
          <p:cNvSpPr/>
          <p:nvPr/>
        </p:nvSpPr>
        <p:spPr>
          <a:xfrm>
            <a:off x="3700084" y="3413716"/>
            <a:ext cx="846063" cy="481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7" name="群組 16"/>
          <p:cNvGrpSpPr/>
          <p:nvPr/>
        </p:nvGrpSpPr>
        <p:grpSpPr>
          <a:xfrm>
            <a:off x="4179477" y="2076975"/>
            <a:ext cx="3927470" cy="3848635"/>
            <a:chOff x="2248574" y="888543"/>
            <a:chExt cx="6764798" cy="5779863"/>
          </a:xfrm>
        </p:grpSpPr>
        <p:sp>
          <p:nvSpPr>
            <p:cNvPr id="18" name="流程圖: 接點 17"/>
            <p:cNvSpPr/>
            <p:nvPr/>
          </p:nvSpPr>
          <p:spPr>
            <a:xfrm>
              <a:off x="2248574" y="3257546"/>
              <a:ext cx="3560836" cy="3410860"/>
            </a:xfrm>
            <a:prstGeom prst="flowChartConnector">
              <a:avLst/>
            </a:prstGeom>
            <a:gradFill flip="none" rotWithShape="1">
              <a:gsLst>
                <a:gs pos="0">
                  <a:schemeClr val="accent3">
                    <a:tint val="65000"/>
                    <a:lumMod val="110000"/>
                  </a:schemeClr>
                </a:gs>
                <a:gs pos="88000">
                  <a:schemeClr val="accent3">
                    <a:tint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/>
                <a:t>授權</a:t>
              </a:r>
            </a:p>
          </p:txBody>
        </p:sp>
        <p:sp>
          <p:nvSpPr>
            <p:cNvPr id="19" name="流程圖: 接點 18"/>
            <p:cNvSpPr/>
            <p:nvPr/>
          </p:nvSpPr>
          <p:spPr>
            <a:xfrm>
              <a:off x="3814270" y="888543"/>
              <a:ext cx="3560836" cy="3410860"/>
            </a:xfrm>
            <a:prstGeom prst="flowChartConnector">
              <a:avLst/>
            </a:prstGeom>
            <a:gradFill flip="none" rotWithShape="1">
              <a:gsLst>
                <a:gs pos="0">
                  <a:schemeClr val="accent5">
                    <a:tint val="65000"/>
                    <a:lumMod val="110000"/>
                  </a:schemeClr>
                </a:gs>
                <a:gs pos="88000">
                  <a:schemeClr val="accent5">
                    <a:tint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/>
                <a:t>認證</a:t>
              </a:r>
            </a:p>
          </p:txBody>
        </p:sp>
        <p:sp>
          <p:nvSpPr>
            <p:cNvPr id="20" name="流程圖: 接點 19"/>
            <p:cNvSpPr/>
            <p:nvPr/>
          </p:nvSpPr>
          <p:spPr>
            <a:xfrm>
              <a:off x="5452536" y="3257546"/>
              <a:ext cx="3560836" cy="3410860"/>
            </a:xfrm>
            <a:prstGeom prst="flowChartConnector">
              <a:avLst/>
            </a:prstGeom>
            <a:gradFill flip="none" rotWithShape="1">
              <a:gsLst>
                <a:gs pos="0">
                  <a:schemeClr val="accent2">
                    <a:tint val="65000"/>
                    <a:lumMod val="110000"/>
                  </a:schemeClr>
                </a:gs>
                <a:gs pos="88000">
                  <a:schemeClr val="accent2">
                    <a:tint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/>
                <a:t>紀錄</a:t>
              </a:r>
            </a:p>
          </p:txBody>
        </p:sp>
      </p:grpSp>
      <p:sp>
        <p:nvSpPr>
          <p:cNvPr id="21" name="向右箭號 20"/>
          <p:cNvSpPr/>
          <p:nvPr/>
        </p:nvSpPr>
        <p:spPr>
          <a:xfrm>
            <a:off x="7720120" y="3413716"/>
            <a:ext cx="846063" cy="481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717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6000" u="sng" dirty="0"/>
              <a:t>綜</a:t>
            </a:r>
            <a:r>
              <a:rPr lang="zh-TW" altLang="en-US" sz="6000" u="sng" dirty="0" smtClean="0"/>
              <a:t>觀</a:t>
            </a:r>
            <a:r>
              <a:rPr lang="en-US" altLang="zh-TW" sz="6000" u="sng" dirty="0"/>
              <a:t>2017</a:t>
            </a:r>
            <a:r>
              <a:rPr lang="zh-TW" altLang="en-US" sz="6000" u="sng" dirty="0"/>
              <a:t>臺灣資安大會</a:t>
            </a:r>
          </a:p>
        </p:txBody>
      </p:sp>
    </p:spTree>
    <p:extLst>
      <p:ext uri="{BB962C8B-B14F-4D97-AF65-F5344CB8AC3E}">
        <p14:creationId xmlns:p14="http://schemas.microsoft.com/office/powerpoint/2010/main" val="742225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8" y="0"/>
            <a:ext cx="12110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8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828</TotalTime>
  <Words>646</Words>
  <Application>Microsoft Office PowerPoint</Application>
  <PresentationFormat>寬螢幕</PresentationFormat>
  <Paragraphs>132</Paragraphs>
  <Slides>21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8" baseType="lpstr">
      <vt:lpstr>微軟正黑體</vt:lpstr>
      <vt:lpstr>新細明體</vt:lpstr>
      <vt:lpstr>Arial</vt:lpstr>
      <vt:lpstr>Calibri</vt:lpstr>
      <vt:lpstr>Trebuchet MS</vt:lpstr>
      <vt:lpstr>Wingdings 3</vt:lpstr>
      <vt:lpstr>多面向</vt:lpstr>
      <vt:lpstr>綜觀2017臺灣資安大會</vt:lpstr>
      <vt:lpstr>大綱</vt:lpstr>
      <vt:lpstr>資訊安全新思維</vt:lpstr>
      <vt:lpstr>蔡英文總統：資安就是國安</vt:lpstr>
      <vt:lpstr>國安會諮詢委員李德財：推動國家級資安戰略，捍衛數位國土安全</vt:lpstr>
      <vt:lpstr>行政院資通安全處</vt:lpstr>
      <vt:lpstr>實踐資訊安全防護3*3*3</vt:lpstr>
      <vt:lpstr>綜觀2017臺灣資安大會</vt:lpstr>
      <vt:lpstr>PowerPoint 簡報</vt:lpstr>
      <vt:lpstr>PowerPoint 簡報</vt:lpstr>
      <vt:lpstr>臺灣資安大會主題演講</vt:lpstr>
      <vt:lpstr>臺灣資安大會七大主題議程</vt:lpstr>
      <vt:lpstr>PowerPoint 簡報</vt:lpstr>
      <vt:lpstr>臺灣資安大會每日壓軸</vt:lpstr>
      <vt:lpstr>2017臺灣資安大會參加心得</vt:lpstr>
      <vt:lpstr>資訊安全攻擊趨勢</vt:lpstr>
      <vt:lpstr>資訊安全防護趨勢</vt:lpstr>
      <vt:lpstr>總結</vt:lpstr>
      <vt:lpstr>資安就是要不斷的學習新知</vt:lpstr>
      <vt:lpstr>資安就是要不斷持續蒐集情知</vt:lpstr>
      <vt:lpstr>Q&amp;A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黃怜雪</cp:lastModifiedBy>
  <cp:revision>65</cp:revision>
  <dcterms:created xsi:type="dcterms:W3CDTF">2017-04-08T02:34:46Z</dcterms:created>
  <dcterms:modified xsi:type="dcterms:W3CDTF">2017-04-19T03:36:41Z</dcterms:modified>
</cp:coreProperties>
</file>